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400" r:id="rId2"/>
    <p:sldId id="347" r:id="rId3"/>
    <p:sldId id="409" r:id="rId4"/>
    <p:sldId id="406" r:id="rId5"/>
    <p:sldId id="407" r:id="rId6"/>
    <p:sldId id="408" r:id="rId7"/>
    <p:sldId id="403" r:id="rId8"/>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6FB"/>
    <a:srgbClr val="FF0000"/>
    <a:srgbClr val="FFFFFF"/>
    <a:srgbClr val="FFFFCC"/>
    <a:srgbClr val="FFFF99"/>
    <a:srgbClr val="FFCCFF"/>
    <a:srgbClr val="FFFF66"/>
    <a:srgbClr val="0000CC"/>
    <a:srgbClr val="FFC000"/>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47" autoAdjust="0"/>
    <p:restoredTop sz="67238" autoAdjust="0"/>
  </p:normalViewPr>
  <p:slideViewPr>
    <p:cSldViewPr>
      <p:cViewPr varScale="1">
        <p:scale>
          <a:sx n="44" d="100"/>
          <a:sy n="44" d="100"/>
        </p:scale>
        <p:origin x="426" y="5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6967"/>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2236" tIns="46118" rIns="92236" bIns="46118" rtlCol="0"/>
          <a:lstStyle>
            <a:lvl1pPr algn="r">
              <a:defRPr sz="1200"/>
            </a:lvl1pPr>
          </a:lstStyle>
          <a:p>
            <a:fld id="{560CA5F4-D5FE-4C36-B3CE-F6277A52D778}" type="datetimeFigureOut">
              <a:rPr kumimoji="1" lang="ja-JP" altLang="en-US" smtClean="0"/>
              <a:t>2020/5/7</a:t>
            </a:fld>
            <a:endParaRPr kumimoji="1" lang="ja-JP" altLang="en-US"/>
          </a:p>
        </p:txBody>
      </p:sp>
      <p:sp>
        <p:nvSpPr>
          <p:cNvPr id="4" name="スライド イメージ プレースホルダー 3"/>
          <p:cNvSpPr>
            <a:spLocks noGrp="1" noRot="1" noChangeAspect="1"/>
          </p:cNvSpPr>
          <p:nvPr>
            <p:ph type="sldImg" idx="2"/>
          </p:nvPr>
        </p:nvSpPr>
        <p:spPr>
          <a:xfrm>
            <a:off x="917575" y="744538"/>
            <a:ext cx="4972050" cy="3729037"/>
          </a:xfrm>
          <a:prstGeom prst="rect">
            <a:avLst/>
          </a:prstGeom>
          <a:noFill/>
          <a:ln w="12700">
            <a:solidFill>
              <a:prstClr val="black"/>
            </a:solidFill>
          </a:ln>
        </p:spPr>
        <p:txBody>
          <a:bodyPr vert="horz" lIns="92236" tIns="46118" rIns="92236" bIns="46118" rtlCol="0" anchor="ctr"/>
          <a:lstStyle/>
          <a:p>
            <a:endParaRPr lang="ja-JP" altLang="en-US"/>
          </a:p>
        </p:txBody>
      </p:sp>
      <p:sp>
        <p:nvSpPr>
          <p:cNvPr id="5" name="ノート プレースホルダー 4"/>
          <p:cNvSpPr>
            <a:spLocks noGrp="1"/>
          </p:cNvSpPr>
          <p:nvPr>
            <p:ph type="body" sz="quarter" idx="3"/>
          </p:nvPr>
        </p:nvSpPr>
        <p:spPr>
          <a:xfrm>
            <a:off x="680721" y="4721187"/>
            <a:ext cx="5445760" cy="4472702"/>
          </a:xfrm>
          <a:prstGeom prst="rect">
            <a:avLst/>
          </a:prstGeom>
        </p:spPr>
        <p:txBody>
          <a:bodyPr vert="horz" lIns="92236" tIns="46118" rIns="92236" bIns="46118"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646"/>
            <a:ext cx="2949787" cy="496967"/>
          </a:xfrm>
          <a:prstGeom prst="rect">
            <a:avLst/>
          </a:prstGeom>
        </p:spPr>
        <p:txBody>
          <a:bodyPr vert="horz" lIns="92236" tIns="46118" rIns="92236" bIns="461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2236" tIns="46118" rIns="92236" bIns="46118" rtlCol="0" anchor="b"/>
          <a:lstStyle>
            <a:lvl1pPr algn="r">
              <a:defRPr sz="1200"/>
            </a:lvl1pPr>
          </a:lstStyle>
          <a:p>
            <a:fld id="{E447F6FA-3CA4-41CE-A1F7-E17706D72212}" type="slidenum">
              <a:rPr kumimoji="1" lang="ja-JP" altLang="en-US" smtClean="0"/>
              <a:t>‹#›</a:t>
            </a:fld>
            <a:endParaRPr kumimoji="1" lang="ja-JP" altLang="en-US"/>
          </a:p>
        </p:txBody>
      </p:sp>
    </p:spTree>
    <p:extLst>
      <p:ext uri="{BB962C8B-B14F-4D97-AF65-F5344CB8AC3E}">
        <p14:creationId xmlns:p14="http://schemas.microsoft.com/office/powerpoint/2010/main" val="123426456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ja-JP" dirty="0"/>
          </a:p>
        </p:txBody>
      </p:sp>
      <p:sp>
        <p:nvSpPr>
          <p:cNvPr id="4" name="スライド番号プレースホルダー 3"/>
          <p:cNvSpPr>
            <a:spLocks noGrp="1"/>
          </p:cNvSpPr>
          <p:nvPr>
            <p:ph type="sldNum" sz="quarter" idx="10"/>
          </p:nvPr>
        </p:nvSpPr>
        <p:spPr/>
        <p:txBody>
          <a:bodyPr/>
          <a:lstStyle/>
          <a:p>
            <a:fld id="{E447F6FA-3CA4-41CE-A1F7-E17706D72212}" type="slidenum">
              <a:rPr kumimoji="1" lang="ja-JP" altLang="en-US" smtClean="0"/>
              <a:t>1</a:t>
            </a:fld>
            <a:endParaRPr kumimoji="1" lang="ja-JP" altLang="en-US"/>
          </a:p>
        </p:txBody>
      </p:sp>
    </p:spTree>
    <p:extLst>
      <p:ext uri="{BB962C8B-B14F-4D97-AF65-F5344CB8AC3E}">
        <p14:creationId xmlns:p14="http://schemas.microsoft.com/office/powerpoint/2010/main" val="2888000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むし歯は、①細菌がいる②細菌のえさとなる砂糖がある③口の中が酸性になっている時間が長い（間食をとる頻度が多い）④歯がある、歯の質が弱いことの４つすべてが揃うと発生します。どれか一つを「０」にすればむし歯はできませんが、日常生活ではどれも「０」にすることは不可能です。むし歯は、</a:t>
            </a:r>
            <a:r>
              <a:rPr lang="ja-JP" altLang="ja-JP" dirty="0" smtClean="0"/>
              <a:t>どれか</a:t>
            </a:r>
            <a:r>
              <a:rPr lang="en-US" altLang="ja-JP" dirty="0" smtClean="0"/>
              <a:t>1</a:t>
            </a:r>
            <a:r>
              <a:rPr lang="ja-JP" altLang="ja-JP" dirty="0" err="1" smtClean="0"/>
              <a:t>つの</a:t>
            </a:r>
            <a:r>
              <a:rPr lang="ja-JP" altLang="ja-JP" dirty="0" smtClean="0"/>
              <a:t>要素に対する対策だけでは</a:t>
            </a:r>
            <a:r>
              <a:rPr lang="ja-JP" altLang="en-US" dirty="0" smtClean="0"/>
              <a:t>予防</a:t>
            </a:r>
            <a:r>
              <a:rPr lang="ja-JP" altLang="ja-JP" dirty="0" smtClean="0"/>
              <a:t>できません。</a:t>
            </a:r>
            <a:r>
              <a:rPr lang="en-US" altLang="ja-JP" dirty="0" smtClean="0"/>
              <a:t>4</a:t>
            </a:r>
            <a:r>
              <a:rPr lang="ja-JP" altLang="en-US" dirty="0" err="1" smtClean="0"/>
              <a:t>つの</a:t>
            </a:r>
            <a:r>
              <a:rPr lang="ja-JP" altLang="en-US" dirty="0" smtClean="0"/>
              <a:t>すべてに対して</a:t>
            </a:r>
            <a:r>
              <a:rPr lang="ja-JP" altLang="ja-JP" dirty="0" smtClean="0"/>
              <a:t>まんべんなく対策をとることで、効果的なむし歯予防ができます。</a:t>
            </a:r>
            <a:endParaRPr lang="en-US" altLang="ja-JP" dirty="0" smtClean="0"/>
          </a:p>
          <a:p>
            <a:r>
              <a:rPr kumimoji="1" lang="ja-JP" altLang="en-US" dirty="0" smtClean="0"/>
              <a:t>（むし歯の成り立ち・予防の詳細は、マニュアル</a:t>
            </a:r>
            <a:r>
              <a:rPr kumimoji="1" lang="en-US" altLang="ja-JP" dirty="0" smtClean="0"/>
              <a:t>P28-32</a:t>
            </a:r>
            <a:r>
              <a:rPr kumimoji="1" lang="ja-JP" altLang="en-US" dirty="0" smtClean="0"/>
              <a:t>を参照）</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E447F6FA-3CA4-41CE-A1F7-E17706D72212}" type="slidenum">
              <a:rPr kumimoji="1" lang="ja-JP" altLang="en-US" smtClean="0"/>
              <a:t>2</a:t>
            </a:fld>
            <a:endParaRPr kumimoji="1" lang="ja-JP" altLang="en-US"/>
          </a:p>
        </p:txBody>
      </p:sp>
    </p:spTree>
    <p:extLst>
      <p:ext uri="{BB962C8B-B14F-4D97-AF65-F5344CB8AC3E}">
        <p14:creationId xmlns:p14="http://schemas.microsoft.com/office/powerpoint/2010/main" val="3048315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このスライドは、アニメーション形式となっています。</a:t>
            </a:r>
            <a:endParaRPr kumimoji="1" lang="en-US" altLang="ja-JP" dirty="0" smtClean="0"/>
          </a:p>
          <a:p>
            <a:r>
              <a:rPr kumimoji="1" lang="ja-JP" altLang="en-US" dirty="0" smtClean="0"/>
              <a:t>初めにむし歯の</a:t>
            </a:r>
            <a:r>
              <a:rPr kumimoji="1" lang="en-US" altLang="ja-JP" dirty="0" smtClean="0"/>
              <a:t>4</a:t>
            </a:r>
            <a:r>
              <a:rPr kumimoji="1" lang="ja-JP" altLang="en-US" dirty="0" smtClean="0"/>
              <a:t>要因のみ示され、</a:t>
            </a:r>
            <a:endParaRPr kumimoji="1" lang="en-US" altLang="ja-JP" dirty="0" smtClean="0"/>
          </a:p>
          <a:p>
            <a:r>
              <a:rPr kumimoji="1" lang="ja-JP" altLang="en-US" dirty="0" smtClean="0"/>
              <a:t>その後クリックすると、それぞれの要因に対する予防方法が示されます。</a:t>
            </a:r>
            <a:endParaRPr kumimoji="1" lang="en-US" altLang="ja-JP" dirty="0" smtClean="0"/>
          </a:p>
          <a:p>
            <a:r>
              <a:rPr kumimoji="1" lang="ja-JP" altLang="en-US" dirty="0" smtClean="0"/>
              <a:t>全ての予防法が示された後、再度クリックすると、本日の課題である「おやつについて」のみが、クローズアップされます。</a:t>
            </a:r>
            <a:endParaRPr kumimoji="1" lang="en-US" altLang="ja-JP" dirty="0" smtClean="0"/>
          </a:p>
          <a:p>
            <a:endParaRPr kumimoji="1" lang="en-US" altLang="ja-JP" dirty="0" smtClean="0"/>
          </a:p>
          <a:p>
            <a:r>
              <a:rPr kumimoji="1" lang="ja-JP" altLang="en-US" dirty="0" smtClean="0"/>
              <a:t>むし歯にならないためには、①細菌の量を減らすために、ていねいに歯みがきをする②砂糖の量を減らすために、おやつで食べるものを見直す③歯の質を強くするために、フッ化物を使う（家での歯みがき剤、歯科医院でのフッ化物塗布など）歯科医院</a:t>
            </a:r>
            <a:r>
              <a:rPr kumimoji="1" lang="ja-JP" altLang="en-US" dirty="0" smtClean="0"/>
              <a:t>でシーラント処置を</a:t>
            </a:r>
            <a:r>
              <a:rPr kumimoji="1" lang="ja-JP" altLang="en-US" dirty="0" smtClean="0"/>
              <a:t>行う（むし歯になる前に歯の溝をプラスティックで埋める予防処置）④口の中が酸性になっている時間（歯が溶けている時間）を短くするために、規則正しい食生活習慣を身につけることが必要です。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4</a:t>
            </a:r>
            <a:r>
              <a:rPr kumimoji="1" lang="ja-JP" altLang="en-US" dirty="0" smtClean="0"/>
              <a:t>つのむし歯予防の中で、今日はおやつ（砂糖、時間）について考えてみましょう。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E447F6FA-3CA4-41CE-A1F7-E17706D72212}" type="slidenum">
              <a:rPr kumimoji="1" lang="ja-JP" altLang="en-US" smtClean="0"/>
              <a:t>3</a:t>
            </a:fld>
            <a:endParaRPr kumimoji="1" lang="ja-JP" altLang="en-US"/>
          </a:p>
        </p:txBody>
      </p:sp>
    </p:spTree>
    <p:extLst>
      <p:ext uri="{BB962C8B-B14F-4D97-AF65-F5344CB8AC3E}">
        <p14:creationId xmlns:p14="http://schemas.microsoft.com/office/powerpoint/2010/main" val="2752735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このスライドはアニメーション形式です。</a:t>
            </a:r>
            <a:endParaRPr lang="en-US" altLang="ja-JP" dirty="0" smtClean="0"/>
          </a:p>
          <a:p>
            <a:r>
              <a:rPr lang="ja-JP" altLang="en-US" dirty="0" smtClean="0"/>
              <a:t>初めにおやつのイラストが表示され、クリックするとむし歯になりやすい・</a:t>
            </a:r>
            <a:r>
              <a:rPr lang="ja-JP" altLang="en-US" dirty="0" err="1" smtClean="0"/>
              <a:t>なりにくいの</a:t>
            </a:r>
            <a:r>
              <a:rPr lang="ja-JP" altLang="en-US" dirty="0" smtClean="0"/>
              <a:t>矢印が現れます。</a:t>
            </a:r>
            <a:endParaRPr lang="en-US" altLang="ja-JP" dirty="0" smtClean="0"/>
          </a:p>
          <a:p>
            <a:endParaRPr lang="ja-JP" altLang="ja-JP" dirty="0" smtClean="0"/>
          </a:p>
          <a:p>
            <a:r>
              <a:rPr lang="ja-JP" altLang="ja-JP" dirty="0" smtClean="0"/>
              <a:t>砂糖</a:t>
            </a:r>
            <a:r>
              <a:rPr lang="ja-JP" altLang="ja-JP" dirty="0"/>
              <a:t>の量が</a:t>
            </a:r>
            <a:r>
              <a:rPr lang="ja-JP" altLang="ja-JP" dirty="0" smtClean="0"/>
              <a:t>多い</a:t>
            </a:r>
            <a:r>
              <a:rPr lang="ja-JP" altLang="en-US" dirty="0" smtClean="0"/>
              <a:t>もの</a:t>
            </a:r>
            <a:r>
              <a:rPr lang="ja-JP" altLang="ja-JP" dirty="0" smtClean="0"/>
              <a:t>、</a:t>
            </a:r>
            <a:r>
              <a:rPr lang="ja-JP" altLang="ja-JP" dirty="0"/>
              <a:t>また粘着性があり歯に付着</a:t>
            </a:r>
            <a:r>
              <a:rPr lang="ja-JP" altLang="ja-JP" dirty="0" smtClean="0"/>
              <a:t>しやすい</a:t>
            </a:r>
            <a:r>
              <a:rPr lang="ja-JP" altLang="en-US" dirty="0" smtClean="0"/>
              <a:t>もの</a:t>
            </a:r>
            <a:r>
              <a:rPr lang="ja-JP" altLang="ja-JP" dirty="0" smtClean="0"/>
              <a:t>、</a:t>
            </a:r>
            <a:r>
              <a:rPr lang="ja-JP" altLang="ja-JP" dirty="0"/>
              <a:t>口の中に長く停滞しやすい</a:t>
            </a:r>
            <a:r>
              <a:rPr lang="ja-JP" altLang="ja-JP" dirty="0" smtClean="0"/>
              <a:t>もの</a:t>
            </a:r>
            <a:r>
              <a:rPr lang="ja-JP" altLang="en-US" dirty="0" smtClean="0"/>
              <a:t>がより</a:t>
            </a:r>
            <a:r>
              <a:rPr lang="ja-JP" altLang="ja-JP" dirty="0" smtClean="0"/>
              <a:t>むし歯</a:t>
            </a:r>
            <a:r>
              <a:rPr lang="ja-JP" altLang="ja-JP" dirty="0"/>
              <a:t>に</a:t>
            </a:r>
            <a:r>
              <a:rPr lang="ja-JP" altLang="ja-JP" dirty="0" smtClean="0"/>
              <a:t>なりやすい</a:t>
            </a:r>
            <a:r>
              <a:rPr lang="ja-JP" altLang="en-US" dirty="0" smtClean="0"/>
              <a:t>食品</a:t>
            </a:r>
            <a:r>
              <a:rPr lang="ja-JP" altLang="ja-JP" dirty="0" smtClean="0"/>
              <a:t>です</a:t>
            </a:r>
            <a:r>
              <a:rPr lang="ja-JP" altLang="ja-JP" dirty="0"/>
              <a:t>。学齢期では成長に伴い、間食を自分で選ぶようになります。普段、間食に食べるものは、上の図を参考になるべくむし歯になりにくいものを選ぶ目を持たせることが大切です</a:t>
            </a:r>
            <a:r>
              <a:rPr lang="ja-JP" altLang="ja-JP" dirty="0" smtClean="0"/>
              <a:t>。</a:t>
            </a:r>
            <a:endParaRPr lang="en-US" altLang="ja-JP" dirty="0" smtClean="0"/>
          </a:p>
          <a:p>
            <a:endParaRPr lang="en-US" altLang="ja-JP" dirty="0" smtClean="0"/>
          </a:p>
        </p:txBody>
      </p:sp>
      <p:sp>
        <p:nvSpPr>
          <p:cNvPr id="4" name="スライド番号プレースホルダー 3"/>
          <p:cNvSpPr>
            <a:spLocks noGrp="1"/>
          </p:cNvSpPr>
          <p:nvPr>
            <p:ph type="sldNum" sz="quarter" idx="10"/>
          </p:nvPr>
        </p:nvSpPr>
        <p:spPr/>
        <p:txBody>
          <a:bodyPr/>
          <a:lstStyle/>
          <a:p>
            <a:fld id="{E447F6FA-3CA4-41CE-A1F7-E17706D72212}" type="slidenum">
              <a:rPr kumimoji="1" lang="ja-JP" altLang="en-US" smtClean="0"/>
              <a:t>4</a:t>
            </a:fld>
            <a:endParaRPr kumimoji="1" lang="ja-JP" altLang="en-US"/>
          </a:p>
        </p:txBody>
      </p:sp>
    </p:spTree>
    <p:extLst>
      <p:ext uri="{BB962C8B-B14F-4D97-AF65-F5344CB8AC3E}">
        <p14:creationId xmlns:p14="http://schemas.microsoft.com/office/powerpoint/2010/main" val="3423929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このスライドはアニメーション形式です。</a:t>
            </a:r>
            <a:endParaRPr lang="en-US" altLang="ja-JP" dirty="0" smtClean="0"/>
          </a:p>
          <a:p>
            <a:r>
              <a:rPr lang="ja-JP" altLang="en-US" dirty="0" smtClean="0"/>
              <a:t>初めに飲み物の砂糖の量が表示され、クリックすると一日の目安量が現れます。</a:t>
            </a:r>
            <a:endParaRPr lang="en-US" altLang="ja-JP" dirty="0" smtClean="0"/>
          </a:p>
          <a:p>
            <a:endParaRPr lang="en-US" altLang="ja-JP" dirty="0" smtClean="0"/>
          </a:p>
          <a:p>
            <a:r>
              <a:rPr lang="en-US" altLang="ja-JP" dirty="0" smtClean="0"/>
              <a:t>H28</a:t>
            </a:r>
            <a:r>
              <a:rPr lang="ja-JP" altLang="en-US" dirty="0" smtClean="0"/>
              <a:t>の仙台市学校歯科保健関連調査の結果では、</a:t>
            </a:r>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t>小学校</a:t>
            </a:r>
            <a:r>
              <a:rPr lang="en-US" altLang="ja-JP" dirty="0" smtClean="0"/>
              <a:t>3</a:t>
            </a:r>
            <a:r>
              <a:rPr lang="ja-JP" altLang="en-US" dirty="0" smtClean="0"/>
              <a:t>年生の</a:t>
            </a:r>
            <a:r>
              <a:rPr lang="en-US" altLang="ja-JP" dirty="0" smtClean="0"/>
              <a:t>4</a:t>
            </a:r>
            <a:r>
              <a:rPr lang="ja-JP" altLang="en-US" dirty="0" smtClean="0"/>
              <a:t>人に１人</a:t>
            </a:r>
            <a:r>
              <a:rPr lang="en-US" altLang="ja-JP" dirty="0" smtClean="0"/>
              <a:t>(26.4%)</a:t>
            </a:r>
            <a:r>
              <a:rPr lang="ja-JP" altLang="en-US" dirty="0" smtClean="0"/>
              <a:t>が</a:t>
            </a:r>
            <a:endParaRPr lang="en-US" altLang="ja-JP" dirty="0" smtClean="0"/>
          </a:p>
          <a:p>
            <a:r>
              <a:rPr lang="ja-JP" altLang="en-US" dirty="0" smtClean="0"/>
              <a:t>毎日、甘味飲料を摂取していました。</a:t>
            </a:r>
            <a:endParaRPr lang="en-US" altLang="ja-JP" dirty="0" smtClean="0"/>
          </a:p>
          <a:p>
            <a:r>
              <a:rPr lang="ja-JP" altLang="en-US" dirty="0" smtClean="0"/>
              <a:t>甘味飲料の摂取は、むし歯の原因となるだけでなく、</a:t>
            </a:r>
            <a:endParaRPr lang="en-US" altLang="ja-JP" dirty="0" smtClean="0"/>
          </a:p>
          <a:p>
            <a:r>
              <a:rPr lang="ja-JP" altLang="en-US" dirty="0" smtClean="0"/>
              <a:t>肥満、さらには将来の生活習慣病の原因となります。</a:t>
            </a:r>
            <a:endParaRPr lang="en-US" altLang="ja-JP" dirty="0" smtClean="0"/>
          </a:p>
          <a:p>
            <a:r>
              <a:rPr lang="ja-JP" altLang="en-US" dirty="0" smtClean="0"/>
              <a:t>学齢期から、甘味飲料が体に及ぼす影響について知り、</a:t>
            </a:r>
            <a:endParaRPr lang="en-US" altLang="ja-JP" dirty="0" smtClean="0"/>
          </a:p>
          <a:p>
            <a:r>
              <a:rPr lang="ja-JP" altLang="en-US" dirty="0" smtClean="0"/>
              <a:t>理想的な飲み物の選び方を身につけることが大切です。</a:t>
            </a:r>
            <a:endParaRPr lang="en-US" altLang="ja-JP" dirty="0" smtClean="0"/>
          </a:p>
          <a:p>
            <a:endParaRPr lang="en-US" altLang="ja-JP" dirty="0" smtClean="0"/>
          </a:p>
          <a:p>
            <a:r>
              <a:rPr lang="ja-JP" altLang="ja-JP" dirty="0" smtClean="0"/>
              <a:t>むし歯</a:t>
            </a:r>
            <a:r>
              <a:rPr lang="ja-JP" altLang="ja-JP" dirty="0"/>
              <a:t>には、飲み物の砂糖の有無と</a:t>
            </a:r>
            <a:r>
              <a:rPr lang="ja-JP" altLang="ja-JP" dirty="0" err="1"/>
              <a:t>ｐ</a:t>
            </a:r>
            <a:r>
              <a:rPr lang="en-US" altLang="ja-JP" dirty="0"/>
              <a:t>H</a:t>
            </a:r>
            <a:r>
              <a:rPr lang="ja-JP" altLang="ja-JP" dirty="0"/>
              <a:t>が関係します。</a:t>
            </a:r>
          </a:p>
          <a:p>
            <a:r>
              <a:rPr lang="ja-JP" altLang="ja-JP" dirty="0"/>
              <a:t>甘味飲料中に</a:t>
            </a:r>
            <a:r>
              <a:rPr lang="ja-JP" altLang="ja-JP" dirty="0" smtClean="0"/>
              <a:t>はたくさん</a:t>
            </a:r>
            <a:r>
              <a:rPr lang="ja-JP" altLang="ja-JP" dirty="0"/>
              <a:t>の糖分が含まれているので、甘味飲料を飲む習慣が</a:t>
            </a:r>
            <a:r>
              <a:rPr lang="ja-JP" altLang="ja-JP" dirty="0" smtClean="0"/>
              <a:t>ある</a:t>
            </a:r>
            <a:r>
              <a:rPr lang="ja-JP" altLang="en-US" dirty="0" smtClean="0"/>
              <a:t>子供の</a:t>
            </a:r>
            <a:r>
              <a:rPr lang="ja-JP" altLang="ja-JP" dirty="0" smtClean="0"/>
              <a:t>むし歯</a:t>
            </a:r>
            <a:r>
              <a:rPr lang="ja-JP" altLang="ja-JP" dirty="0"/>
              <a:t>の</a:t>
            </a:r>
            <a:r>
              <a:rPr lang="ja-JP" altLang="ja-JP" dirty="0" smtClean="0"/>
              <a:t>リスク</a:t>
            </a:r>
            <a:r>
              <a:rPr lang="ja-JP" altLang="en-US" dirty="0" smtClean="0"/>
              <a:t>は</a:t>
            </a:r>
            <a:r>
              <a:rPr lang="ja-JP" altLang="ja-JP" dirty="0" smtClean="0"/>
              <a:t>極めて</a:t>
            </a:r>
            <a:r>
              <a:rPr lang="ja-JP" altLang="ja-JP" dirty="0"/>
              <a:t>高いです。成分表示に「砂糖」の記載がなくても、果物ジュースや野菜ジュースには果物の成分である「果糖」という糖分が含まれています</a:t>
            </a:r>
            <a:r>
              <a:rPr lang="ja-JP" altLang="ja-JP" dirty="0" smtClean="0"/>
              <a:t>。</a:t>
            </a:r>
            <a:r>
              <a:rPr lang="ja-JP" altLang="en-US" dirty="0" smtClean="0"/>
              <a:t>果汁</a:t>
            </a:r>
            <a:r>
              <a:rPr lang="en-US" altLang="ja-JP" dirty="0" smtClean="0"/>
              <a:t>100</a:t>
            </a:r>
            <a:r>
              <a:rPr lang="ja-JP" altLang="ja-JP" dirty="0"/>
              <a:t>％だから、「砂糖」が入っていないからといって、むし歯にならないわけではありません。</a:t>
            </a:r>
          </a:p>
          <a:p>
            <a:r>
              <a:rPr lang="ja-JP" altLang="ja-JP" dirty="0"/>
              <a:t>また、</a:t>
            </a:r>
            <a:r>
              <a:rPr lang="en-US" altLang="ja-JP" dirty="0"/>
              <a:t>500ml</a:t>
            </a:r>
            <a:r>
              <a:rPr lang="ja-JP" altLang="ja-JP" dirty="0"/>
              <a:t>ペットボトルのスポーツ飲料では、</a:t>
            </a:r>
            <a:r>
              <a:rPr lang="en-US" altLang="ja-JP" dirty="0"/>
              <a:t>1</a:t>
            </a:r>
            <a:r>
              <a:rPr lang="ja-JP" altLang="ja-JP" dirty="0"/>
              <a:t>日の適切な糖分量を超え、肥満や糖尿病のリスクも高くなります。</a:t>
            </a:r>
            <a:endParaRPr lang="en-US" altLang="ja-JP" dirty="0"/>
          </a:p>
          <a:p>
            <a:pPr defTabSz="922355">
              <a:defRPr/>
            </a:pPr>
            <a:r>
              <a:rPr lang="ja-JP" altLang="en-US" dirty="0"/>
              <a:t>　</a:t>
            </a:r>
            <a:r>
              <a:rPr lang="ja-JP" altLang="ja-JP" dirty="0"/>
              <a:t>糖分を含む飲食物を夜寝る前や，長時間だらだらと摂取することがむし歯のリスクを高めます。砂糖消費量は，こうした生活習慣と相関の高い指標です。砂糖がむし歯の原因であることは古くから知られており，熱心な対策が行われてきました。最近では，砂糖を含んだ飲み物を減らすために，学校や職場の自動販売機の中身をすべて無糖の飲料にする取り組みなど</a:t>
            </a:r>
            <a:r>
              <a:rPr lang="ja-JP" altLang="ja-JP" dirty="0" smtClean="0"/>
              <a:t>も</a:t>
            </a:r>
            <a:r>
              <a:rPr lang="ja-JP" altLang="en-US" dirty="0" smtClean="0"/>
              <a:t>進め</a:t>
            </a:r>
            <a:r>
              <a:rPr lang="ja-JP" altLang="ja-JP" dirty="0" smtClean="0"/>
              <a:t>られて</a:t>
            </a:r>
            <a:r>
              <a:rPr lang="ja-JP" altLang="ja-JP" dirty="0"/>
              <a:t>います。</a:t>
            </a:r>
          </a:p>
          <a:p>
            <a:endParaRPr lang="ja-JP" altLang="ja-JP" dirty="0"/>
          </a:p>
          <a:p>
            <a:endParaRPr lang="ja-JP" altLang="ja-JP" dirty="0"/>
          </a:p>
        </p:txBody>
      </p:sp>
      <p:sp>
        <p:nvSpPr>
          <p:cNvPr id="4" name="スライド番号プレースホルダー 3"/>
          <p:cNvSpPr>
            <a:spLocks noGrp="1"/>
          </p:cNvSpPr>
          <p:nvPr>
            <p:ph type="sldNum" sz="quarter" idx="10"/>
          </p:nvPr>
        </p:nvSpPr>
        <p:spPr/>
        <p:txBody>
          <a:bodyPr/>
          <a:lstStyle/>
          <a:p>
            <a:fld id="{E447F6FA-3CA4-41CE-A1F7-E17706D72212}" type="slidenum">
              <a:rPr kumimoji="1" lang="ja-JP" altLang="en-US" smtClean="0"/>
              <a:t>5</a:t>
            </a:fld>
            <a:endParaRPr kumimoji="1" lang="ja-JP" altLang="en-US"/>
          </a:p>
        </p:txBody>
      </p:sp>
    </p:spTree>
    <p:extLst>
      <p:ext uri="{BB962C8B-B14F-4D97-AF65-F5344CB8AC3E}">
        <p14:creationId xmlns:p14="http://schemas.microsoft.com/office/powerpoint/2010/main" val="3508168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t>このスライドはアニメーション形式です。</a:t>
            </a:r>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t>初めに、</a:t>
            </a:r>
            <a:r>
              <a:rPr lang="ja-JP" altLang="en-US" dirty="0" err="1" smtClean="0"/>
              <a:t>ｐ</a:t>
            </a:r>
            <a:r>
              <a:rPr lang="en-US" altLang="ja-JP" dirty="0" smtClean="0"/>
              <a:t>H</a:t>
            </a:r>
            <a:r>
              <a:rPr lang="ja-JP" altLang="en-US" dirty="0" smtClean="0"/>
              <a:t> と飲み物のイラストが表示され、クリックすると歯が溶ける</a:t>
            </a:r>
            <a:r>
              <a:rPr lang="ja-JP" altLang="en-US" dirty="0" err="1" smtClean="0"/>
              <a:t>ｐ</a:t>
            </a:r>
            <a:r>
              <a:rPr lang="en-US" altLang="ja-JP" dirty="0" smtClean="0"/>
              <a:t>H</a:t>
            </a:r>
            <a:r>
              <a:rPr lang="ja-JP" altLang="en-US" dirty="0" smtClean="0"/>
              <a:t>が示されます。</a:t>
            </a:r>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t>＊上部の数値は、飲み物の</a:t>
            </a:r>
            <a:r>
              <a:rPr lang="en-US" altLang="ja-JP" dirty="0" smtClean="0"/>
              <a:t>pH</a:t>
            </a:r>
            <a:r>
              <a:rPr lang="ja-JP" altLang="en-US" dirty="0" smtClean="0"/>
              <a:t>値を示しています。酸性度の高い飲み物は歯を溶かします。</a:t>
            </a:r>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t>　</a:t>
            </a:r>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t>　</a:t>
            </a:r>
            <a:r>
              <a:rPr lang="ja-JP" altLang="ja-JP" dirty="0" smtClean="0"/>
              <a:t>甘味</a:t>
            </a:r>
            <a:r>
              <a:rPr lang="ja-JP" altLang="ja-JP" dirty="0"/>
              <a:t>飲料のほとんどは、エナメル質が溶ける酸性です</a:t>
            </a:r>
            <a:r>
              <a:rPr lang="ja-JP" altLang="ja-JP" dirty="0" smtClean="0"/>
              <a:t>。</a:t>
            </a:r>
            <a:r>
              <a:rPr lang="ja-JP" altLang="en-US" dirty="0" smtClean="0"/>
              <a:t>家庭</a:t>
            </a:r>
            <a:r>
              <a:rPr lang="ja-JP" altLang="ja-JP" dirty="0" smtClean="0"/>
              <a:t>や部活</a:t>
            </a:r>
            <a:r>
              <a:rPr lang="ja-JP" altLang="en-US" dirty="0" smtClean="0"/>
              <a:t>動</a:t>
            </a:r>
            <a:r>
              <a:rPr lang="ja-JP" altLang="ja-JP" dirty="0" smtClean="0"/>
              <a:t>で</a:t>
            </a:r>
            <a:r>
              <a:rPr lang="ja-JP" altLang="ja-JP" dirty="0"/>
              <a:t>飲むものは甘味飲料ではなく、水やお茶を選ぶようにしましょう。味のついた水（透明の甘い飲み物）</a:t>
            </a:r>
            <a:r>
              <a:rPr lang="ja-JP" altLang="ja-JP" dirty="0" smtClean="0"/>
              <a:t>も</a:t>
            </a:r>
            <a:r>
              <a:rPr lang="ja-JP" altLang="en-US" dirty="0" smtClean="0"/>
              <a:t>酸性度が高い飲み物です。</a:t>
            </a:r>
            <a:endParaRPr lang="en-US" altLang="ja-JP" dirty="0" smtClean="0"/>
          </a:p>
          <a:p>
            <a:endParaRPr lang="en-US" altLang="ja-JP" dirty="0" smtClean="0"/>
          </a:p>
          <a:p>
            <a:r>
              <a:rPr lang="ja-JP" altLang="en-US" dirty="0" smtClean="0"/>
              <a:t>参考資料：デンタルハイジーン</a:t>
            </a:r>
            <a:endParaRPr lang="en-US" altLang="ja-JP" dirty="0" smtClean="0"/>
          </a:p>
          <a:p>
            <a:endParaRPr lang="ja-JP" altLang="ja-JP" dirty="0"/>
          </a:p>
        </p:txBody>
      </p:sp>
      <p:sp>
        <p:nvSpPr>
          <p:cNvPr id="4" name="スライド番号プレースホルダー 3"/>
          <p:cNvSpPr>
            <a:spLocks noGrp="1"/>
          </p:cNvSpPr>
          <p:nvPr>
            <p:ph type="sldNum" sz="quarter" idx="10"/>
          </p:nvPr>
        </p:nvSpPr>
        <p:spPr/>
        <p:txBody>
          <a:bodyPr/>
          <a:lstStyle/>
          <a:p>
            <a:fld id="{E447F6FA-3CA4-41CE-A1F7-E17706D72212}" type="slidenum">
              <a:rPr kumimoji="1" lang="ja-JP" altLang="en-US" smtClean="0"/>
              <a:t>6</a:t>
            </a:fld>
            <a:endParaRPr kumimoji="1" lang="ja-JP" altLang="en-US"/>
          </a:p>
        </p:txBody>
      </p:sp>
    </p:spTree>
    <p:extLst>
      <p:ext uri="{BB962C8B-B14F-4D97-AF65-F5344CB8AC3E}">
        <p14:creationId xmlns:p14="http://schemas.microsoft.com/office/powerpoint/2010/main" val="3862921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食べ物を食べる度に、口の中は酸性に傾き歯の表面が溶けてきます（脱灰）。通常は時間とともに唾液の作用により中性に戻り、溶けかけた歯の表面は元に戻ります。しかし、</a:t>
            </a:r>
            <a:r>
              <a:rPr kumimoji="1" lang="en-US" altLang="ja-JP" dirty="0" smtClean="0"/>
              <a:t>1</a:t>
            </a:r>
            <a:r>
              <a:rPr kumimoji="1" lang="ja-JP" altLang="en-US" dirty="0" smtClean="0"/>
              <a:t>日</a:t>
            </a:r>
            <a:r>
              <a:rPr kumimoji="1" lang="en-US" altLang="ja-JP" dirty="0" smtClean="0"/>
              <a:t>3</a:t>
            </a:r>
            <a:r>
              <a:rPr kumimoji="1" lang="ja-JP" altLang="en-US" dirty="0" smtClean="0"/>
              <a:t>食の食事以外での飲食回数が多いほど、口の中が酸性になっている時間が長くなるため、むし歯になりやすいのです。（マニュアル</a:t>
            </a:r>
            <a:r>
              <a:rPr kumimoji="1" lang="en-US" altLang="ja-JP" dirty="0" smtClean="0"/>
              <a:t>P29</a:t>
            </a:r>
            <a:r>
              <a:rPr kumimoji="1" lang="ja-JP" altLang="en-US" dirty="0" smtClean="0"/>
              <a:t>参照）</a:t>
            </a:r>
            <a:endParaRPr kumimoji="1" lang="en-US" altLang="ja-JP" dirty="0" smtClean="0"/>
          </a:p>
          <a:p>
            <a:r>
              <a:rPr kumimoji="1" lang="en-US" altLang="ja-JP" dirty="0" smtClean="0"/>
              <a:t>3</a:t>
            </a:r>
            <a:r>
              <a:rPr kumimoji="1" lang="ja-JP" altLang="en-US" dirty="0" smtClean="0"/>
              <a:t>度の食事以外に食べるおやつは、</a:t>
            </a:r>
            <a:r>
              <a:rPr kumimoji="1" lang="en-US" altLang="ja-JP" dirty="0" smtClean="0"/>
              <a:t>1</a:t>
            </a:r>
            <a:r>
              <a:rPr kumimoji="1" lang="ja-JP" altLang="en-US" dirty="0" smtClean="0"/>
              <a:t>日</a:t>
            </a:r>
            <a:r>
              <a:rPr kumimoji="1" lang="en-US" altLang="ja-JP" dirty="0" smtClean="0"/>
              <a:t>1</a:t>
            </a:r>
            <a:r>
              <a:rPr kumimoji="1" lang="ja-JP" altLang="en-US" dirty="0" smtClean="0"/>
              <a:t>回が理想です。</a:t>
            </a:r>
            <a:endParaRPr kumimoji="1" lang="en-US" altLang="ja-JP" dirty="0" smtClean="0"/>
          </a:p>
          <a:p>
            <a:r>
              <a:rPr kumimoji="1" lang="ja-JP" altLang="en-US" dirty="0" smtClean="0"/>
              <a:t>夜の勉強中の甘い飲み物（ココアや甘い紅茶など）、お風呂上がりの飲食、部活動時のスポーツドリンクなどはむし歯が増える原因の一つです。</a:t>
            </a:r>
            <a:r>
              <a:rPr kumimoji="1" lang="en-US" altLang="ja-JP" dirty="0" smtClean="0"/>
              <a:t>3</a:t>
            </a:r>
            <a:r>
              <a:rPr kumimoji="1" lang="ja-JP" altLang="en-US" dirty="0" smtClean="0"/>
              <a:t>度の食事をしっかり食べて</a:t>
            </a:r>
            <a:r>
              <a:rPr kumimoji="1" lang="ja-JP" altLang="en-US" smtClean="0"/>
              <a:t>、間食（おやつ）を控える食習慣を身につけましょう。</a:t>
            </a:r>
            <a:r>
              <a:rPr lang="ja-JP" altLang="en-US" dirty="0">
                <a:latin typeface="HG丸ｺﾞｼｯｸM-PRO" panose="020F0600000000000000" pitchFamily="50" charset="-128"/>
                <a:ea typeface="HG丸ｺﾞｼｯｸM-PRO" panose="020F0600000000000000" pitchFamily="50" charset="-128"/>
              </a:rPr>
              <a:t>　</a:t>
            </a:r>
            <a:endParaRPr kumimoji="1" lang="ja-JP" altLang="en-US" dirty="0"/>
          </a:p>
        </p:txBody>
      </p:sp>
      <p:sp>
        <p:nvSpPr>
          <p:cNvPr id="4" name="スライド番号プレースホルダー 3"/>
          <p:cNvSpPr>
            <a:spLocks noGrp="1"/>
          </p:cNvSpPr>
          <p:nvPr>
            <p:ph type="sldNum" sz="quarter" idx="10"/>
          </p:nvPr>
        </p:nvSpPr>
        <p:spPr/>
        <p:txBody>
          <a:bodyPr/>
          <a:lstStyle/>
          <a:p>
            <a:fld id="{E447F6FA-3CA4-41CE-A1F7-E17706D72212}" type="slidenum">
              <a:rPr kumimoji="1" lang="ja-JP" altLang="en-US" smtClean="0"/>
              <a:t>7</a:t>
            </a:fld>
            <a:endParaRPr kumimoji="1" lang="ja-JP" altLang="en-US"/>
          </a:p>
        </p:txBody>
      </p:sp>
    </p:spTree>
    <p:extLst>
      <p:ext uri="{BB962C8B-B14F-4D97-AF65-F5344CB8AC3E}">
        <p14:creationId xmlns:p14="http://schemas.microsoft.com/office/powerpoint/2010/main" val="1280705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ED8B65BE-ED17-4505-A45F-BF1A8E1AA3EA}" type="datetimeFigureOut">
              <a:rPr kumimoji="1" lang="ja-JP" altLang="en-US" smtClean="0"/>
              <a:t>2020/5/7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F92B94D-700A-418A-BFCE-D8AE8F58BF39}" type="slidenum">
              <a:rPr kumimoji="1" lang="ja-JP" altLang="en-US" smtClean="0"/>
              <a:t>‹#›</a:t>
            </a:fld>
            <a:endParaRPr kumimoji="1" lang="ja-JP" altLang="en-US"/>
          </a:p>
        </p:txBody>
      </p:sp>
    </p:spTree>
    <p:extLst>
      <p:ext uri="{BB962C8B-B14F-4D97-AF65-F5344CB8AC3E}">
        <p14:creationId xmlns:p14="http://schemas.microsoft.com/office/powerpoint/2010/main" val="428617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D8B65BE-ED17-4505-A45F-BF1A8E1AA3EA}" type="datetimeFigureOut">
              <a:rPr kumimoji="1" lang="ja-JP" altLang="en-US" smtClean="0"/>
              <a:t>2020/5/7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F92B94D-700A-418A-BFCE-D8AE8F58BF39}" type="slidenum">
              <a:rPr kumimoji="1" lang="ja-JP" altLang="en-US" smtClean="0"/>
              <a:t>‹#›</a:t>
            </a:fld>
            <a:endParaRPr kumimoji="1" lang="ja-JP" altLang="en-US"/>
          </a:p>
        </p:txBody>
      </p:sp>
    </p:spTree>
    <p:extLst>
      <p:ext uri="{BB962C8B-B14F-4D97-AF65-F5344CB8AC3E}">
        <p14:creationId xmlns:p14="http://schemas.microsoft.com/office/powerpoint/2010/main" val="549925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D8B65BE-ED17-4505-A45F-BF1A8E1AA3EA}" type="datetimeFigureOut">
              <a:rPr kumimoji="1" lang="ja-JP" altLang="en-US" smtClean="0"/>
              <a:t>2020/5/7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F92B94D-700A-418A-BFCE-D8AE8F58BF39}" type="slidenum">
              <a:rPr kumimoji="1" lang="ja-JP" altLang="en-US" smtClean="0"/>
              <a:t>‹#›</a:t>
            </a:fld>
            <a:endParaRPr kumimoji="1" lang="ja-JP" altLang="en-US"/>
          </a:p>
        </p:txBody>
      </p:sp>
    </p:spTree>
    <p:extLst>
      <p:ext uri="{BB962C8B-B14F-4D97-AF65-F5344CB8AC3E}">
        <p14:creationId xmlns:p14="http://schemas.microsoft.com/office/powerpoint/2010/main" val="1628192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D8B65BE-ED17-4505-A45F-BF1A8E1AA3EA}" type="datetimeFigureOut">
              <a:rPr kumimoji="1" lang="ja-JP" altLang="en-US" smtClean="0"/>
              <a:t>2020/5/7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F92B94D-700A-418A-BFCE-D8AE8F58BF39}" type="slidenum">
              <a:rPr kumimoji="1" lang="ja-JP" altLang="en-US" smtClean="0"/>
              <a:t>‹#›</a:t>
            </a:fld>
            <a:endParaRPr kumimoji="1" lang="ja-JP" altLang="en-US"/>
          </a:p>
        </p:txBody>
      </p:sp>
    </p:spTree>
    <p:extLst>
      <p:ext uri="{BB962C8B-B14F-4D97-AF65-F5344CB8AC3E}">
        <p14:creationId xmlns:p14="http://schemas.microsoft.com/office/powerpoint/2010/main" val="423996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ED8B65BE-ED17-4505-A45F-BF1A8E1AA3EA}" type="datetimeFigureOut">
              <a:rPr kumimoji="1" lang="ja-JP" altLang="en-US" smtClean="0"/>
              <a:t>2020/5/7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F92B94D-700A-418A-BFCE-D8AE8F58BF39}" type="slidenum">
              <a:rPr kumimoji="1" lang="ja-JP" altLang="en-US" smtClean="0"/>
              <a:t>‹#›</a:t>
            </a:fld>
            <a:endParaRPr kumimoji="1" lang="ja-JP" altLang="en-US"/>
          </a:p>
        </p:txBody>
      </p:sp>
    </p:spTree>
    <p:extLst>
      <p:ext uri="{BB962C8B-B14F-4D97-AF65-F5344CB8AC3E}">
        <p14:creationId xmlns:p14="http://schemas.microsoft.com/office/powerpoint/2010/main" val="1900075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ED8B65BE-ED17-4505-A45F-BF1A8E1AA3EA}" type="datetimeFigureOut">
              <a:rPr kumimoji="1" lang="ja-JP" altLang="en-US" smtClean="0"/>
              <a:t>2020/5/7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F92B94D-700A-418A-BFCE-D8AE8F58BF39}" type="slidenum">
              <a:rPr kumimoji="1" lang="ja-JP" altLang="en-US" smtClean="0"/>
              <a:t>‹#›</a:t>
            </a:fld>
            <a:endParaRPr kumimoji="1" lang="ja-JP" altLang="en-US"/>
          </a:p>
        </p:txBody>
      </p:sp>
    </p:spTree>
    <p:extLst>
      <p:ext uri="{BB962C8B-B14F-4D97-AF65-F5344CB8AC3E}">
        <p14:creationId xmlns:p14="http://schemas.microsoft.com/office/powerpoint/2010/main" val="4177328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ED8B65BE-ED17-4505-A45F-BF1A8E1AA3EA}" type="datetimeFigureOut">
              <a:rPr kumimoji="1" lang="ja-JP" altLang="en-US" smtClean="0"/>
              <a:t>2020/5/7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F92B94D-700A-418A-BFCE-D8AE8F58BF39}" type="slidenum">
              <a:rPr kumimoji="1" lang="ja-JP" altLang="en-US" smtClean="0"/>
              <a:t>‹#›</a:t>
            </a:fld>
            <a:endParaRPr kumimoji="1" lang="ja-JP" altLang="en-US"/>
          </a:p>
        </p:txBody>
      </p:sp>
    </p:spTree>
    <p:extLst>
      <p:ext uri="{BB962C8B-B14F-4D97-AF65-F5344CB8AC3E}">
        <p14:creationId xmlns:p14="http://schemas.microsoft.com/office/powerpoint/2010/main" val="2119271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ED8B65BE-ED17-4505-A45F-BF1A8E1AA3EA}" type="datetimeFigureOut">
              <a:rPr kumimoji="1" lang="ja-JP" altLang="en-US" smtClean="0"/>
              <a:t>2020/5/7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F92B94D-700A-418A-BFCE-D8AE8F58BF39}" type="slidenum">
              <a:rPr kumimoji="1" lang="ja-JP" altLang="en-US" smtClean="0"/>
              <a:t>‹#›</a:t>
            </a:fld>
            <a:endParaRPr kumimoji="1" lang="ja-JP" altLang="en-US"/>
          </a:p>
        </p:txBody>
      </p:sp>
    </p:spTree>
    <p:extLst>
      <p:ext uri="{BB962C8B-B14F-4D97-AF65-F5344CB8AC3E}">
        <p14:creationId xmlns:p14="http://schemas.microsoft.com/office/powerpoint/2010/main" val="198848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D8B65BE-ED17-4505-A45F-BF1A8E1AA3EA}" type="datetimeFigureOut">
              <a:rPr kumimoji="1" lang="ja-JP" altLang="en-US" smtClean="0"/>
              <a:t>2020/5/7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F92B94D-700A-418A-BFCE-D8AE8F58BF39}" type="slidenum">
              <a:rPr kumimoji="1" lang="ja-JP" altLang="en-US" smtClean="0"/>
              <a:t>‹#›</a:t>
            </a:fld>
            <a:endParaRPr kumimoji="1" lang="ja-JP" altLang="en-US"/>
          </a:p>
        </p:txBody>
      </p:sp>
    </p:spTree>
    <p:extLst>
      <p:ext uri="{BB962C8B-B14F-4D97-AF65-F5344CB8AC3E}">
        <p14:creationId xmlns:p14="http://schemas.microsoft.com/office/powerpoint/2010/main" val="2460492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D8B65BE-ED17-4505-A45F-BF1A8E1AA3EA}" type="datetimeFigureOut">
              <a:rPr kumimoji="1" lang="ja-JP" altLang="en-US" smtClean="0"/>
              <a:t>2020/5/7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F92B94D-700A-418A-BFCE-D8AE8F58BF39}" type="slidenum">
              <a:rPr kumimoji="1" lang="ja-JP" altLang="en-US" smtClean="0"/>
              <a:t>‹#›</a:t>
            </a:fld>
            <a:endParaRPr kumimoji="1" lang="ja-JP" altLang="en-US"/>
          </a:p>
        </p:txBody>
      </p:sp>
    </p:spTree>
    <p:extLst>
      <p:ext uri="{BB962C8B-B14F-4D97-AF65-F5344CB8AC3E}">
        <p14:creationId xmlns:p14="http://schemas.microsoft.com/office/powerpoint/2010/main" val="3555315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D8B65BE-ED17-4505-A45F-BF1A8E1AA3EA}" type="datetimeFigureOut">
              <a:rPr kumimoji="1" lang="ja-JP" altLang="en-US" smtClean="0"/>
              <a:t>2020/5/7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F92B94D-700A-418A-BFCE-D8AE8F58BF39}" type="slidenum">
              <a:rPr kumimoji="1" lang="ja-JP" altLang="en-US" smtClean="0"/>
              <a:t>‹#›</a:t>
            </a:fld>
            <a:endParaRPr kumimoji="1" lang="ja-JP" altLang="en-US"/>
          </a:p>
        </p:txBody>
      </p:sp>
    </p:spTree>
    <p:extLst>
      <p:ext uri="{BB962C8B-B14F-4D97-AF65-F5344CB8AC3E}">
        <p14:creationId xmlns:p14="http://schemas.microsoft.com/office/powerpoint/2010/main" val="3316575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8B65BE-ED17-4505-A45F-BF1A8E1AA3EA}" type="datetimeFigureOut">
              <a:rPr kumimoji="1" lang="ja-JP" altLang="en-US" smtClean="0"/>
              <a:t>2020/5/7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92B94D-700A-418A-BFCE-D8AE8F58BF39}" type="slidenum">
              <a:rPr kumimoji="1" lang="ja-JP" altLang="en-US" smtClean="0"/>
              <a:t>‹#›</a:t>
            </a:fld>
            <a:endParaRPr kumimoji="1" lang="ja-JP" altLang="en-US"/>
          </a:p>
        </p:txBody>
      </p:sp>
    </p:spTree>
    <p:extLst>
      <p:ext uri="{BB962C8B-B14F-4D97-AF65-F5344CB8AC3E}">
        <p14:creationId xmlns:p14="http://schemas.microsoft.com/office/powerpoint/2010/main" val="144909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www.google.co.jp/url?sa=i&amp;rct=j&amp;q=&amp;esrc=s&amp;source=images&amp;cd=&amp;cad=rja&amp;uact=8&amp;ved=0ahUKEwjlw6rvrpzMAhXFmJQKHRukBsMQjRwIBw&amp;url=http://www.irasutoya.com/2013/05/blog-post_5868.html&amp;psig=AFQjCNF7rErB1JeL1A1qlS2yS3zkLf9jUQ&amp;ust=1461212493411945" TargetMode="External"/><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10.jpeg"/><Relationship Id="rId12" Type="http://schemas.openxmlformats.org/officeDocument/2006/relationships/hyperlink" Target="http://www.google.co.jp/url?sa=i&amp;rct=j&amp;q=&amp;esrc=s&amp;source=images&amp;cd=&amp;cad=rja&amp;uact=8&amp;ved=0ahUKEwjlw6rvrpzMAhXFmJQKHRukBsMQjRwIBw&amp;url=http://www.irasutoya.com/2013/05/blog-post_5868.html&amp;psig=AFQjCNF7rErB1JeL1A1qlS2yS3zkLf9jUQ&amp;ust=1461212493411945"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gif"/><Relationship Id="rId11" Type="http://schemas.openxmlformats.org/officeDocument/2006/relationships/image" Target="../media/image13.png"/><Relationship Id="rId5" Type="http://schemas.openxmlformats.org/officeDocument/2006/relationships/image" Target="../media/image8.png"/><Relationship Id="rId15" Type="http://schemas.openxmlformats.org/officeDocument/2006/relationships/image" Target="../media/image4.png"/><Relationship Id="rId10"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2.png"/><Relationship Id="rId18" Type="http://schemas.openxmlformats.org/officeDocument/2006/relationships/image" Target="../media/image27.png"/><Relationship Id="rId26" Type="http://schemas.openxmlformats.org/officeDocument/2006/relationships/image" Target="../media/image35.png"/><Relationship Id="rId3" Type="http://schemas.openxmlformats.org/officeDocument/2006/relationships/hyperlink" Target="http://www.google.co.jp/url?sa=i&amp;rct=j&amp;q=&amp;esrc=s&amp;source=images&amp;cd=&amp;cad=rja&amp;uact=8&amp;ved=0ahUKEwjlw6rvrpzMAhXFmJQKHRukBsMQjRwIBw&amp;url=http://www.irasutoya.com/2013/05/blog-post_5868.html&amp;psig=AFQjCNF7rErB1JeL1A1qlS2yS3zkLf9jUQ&amp;ust=1461212493411945" TargetMode="External"/><Relationship Id="rId21" Type="http://schemas.openxmlformats.org/officeDocument/2006/relationships/image" Target="../media/image30.png"/><Relationship Id="rId7" Type="http://schemas.openxmlformats.org/officeDocument/2006/relationships/image" Target="../media/image17.png"/><Relationship Id="rId12" Type="http://schemas.openxmlformats.org/officeDocument/2006/relationships/image" Target="../media/image21.png"/><Relationship Id="rId17" Type="http://schemas.openxmlformats.org/officeDocument/2006/relationships/image" Target="../media/image26.png"/><Relationship Id="rId25" Type="http://schemas.openxmlformats.org/officeDocument/2006/relationships/image" Target="../media/image34.png"/><Relationship Id="rId2" Type="http://schemas.openxmlformats.org/officeDocument/2006/relationships/notesSlide" Target="../notesSlides/notesSlide4.xml"/><Relationship Id="rId16" Type="http://schemas.openxmlformats.org/officeDocument/2006/relationships/image" Target="../media/image25.png"/><Relationship Id="rId20" Type="http://schemas.openxmlformats.org/officeDocument/2006/relationships/image" Target="../media/image29.png"/><Relationship Id="rId29"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0.png"/><Relationship Id="rId24" Type="http://schemas.openxmlformats.org/officeDocument/2006/relationships/image" Target="../media/image33.png"/><Relationship Id="rId5" Type="http://schemas.openxmlformats.org/officeDocument/2006/relationships/image" Target="../media/image15.png"/><Relationship Id="rId15" Type="http://schemas.openxmlformats.org/officeDocument/2006/relationships/image" Target="../media/image24.png"/><Relationship Id="rId23" Type="http://schemas.openxmlformats.org/officeDocument/2006/relationships/image" Target="../media/image32.png"/><Relationship Id="rId28" Type="http://schemas.openxmlformats.org/officeDocument/2006/relationships/image" Target="../media/image37.png"/><Relationship Id="rId10" Type="http://schemas.openxmlformats.org/officeDocument/2006/relationships/image" Target="../media/image13.png"/><Relationship Id="rId19" Type="http://schemas.openxmlformats.org/officeDocument/2006/relationships/image" Target="../media/image28.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3.png"/><Relationship Id="rId22" Type="http://schemas.openxmlformats.org/officeDocument/2006/relationships/image" Target="../media/image31.png"/><Relationship Id="rId27" Type="http://schemas.openxmlformats.org/officeDocument/2006/relationships/image" Target="../media/image36.png"/></Relationships>
</file>

<file path=ppt/slides/_rels/slide5.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hyperlink" Target="http://3.bp.blogspot.com/-DVesu5jkbJY/V-SzHXVJrVI/AAAAAAAA-D8/S2GvFrXsOvMT7IwOjZHsa2VM83Q9LZSVACLcB/s800/syokuji_girl.png" TargetMode="External"/><Relationship Id="rId3" Type="http://schemas.openxmlformats.org/officeDocument/2006/relationships/image" Target="../media/image39.png"/><Relationship Id="rId7" Type="http://schemas.openxmlformats.org/officeDocument/2006/relationships/hyperlink" Target="http://www.google.co.jp/url?sa=i&amp;rct=j&amp;q=&amp;esrc=s&amp;source=images&amp;cd=&amp;cad=rja&amp;uact=8&amp;ved=0ahUKEwjAhtjl76HMAhXErKYKHUcyCbIQjRwIBw&amp;url=http://e-poket.com/illust/ma_050.htm&amp;bvm=bv.119745492,d.cGc&amp;psig=AFQjCNFIDchKEfweEOlkRRyssWdz8m12sg&amp;ust=1461401717137222" TargetMode="External"/><Relationship Id="rId12"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44.png"/><Relationship Id="rId5" Type="http://schemas.openxmlformats.org/officeDocument/2006/relationships/hyperlink" Target="http://www.google.co.jp/url?sa=i&amp;rct=j&amp;q=&amp;esrc=s&amp;source=images&amp;cd=&amp;cad=rja&amp;uact=8&amp;ved=0ahUKEwj-lcOq76HMAhVM5GMKHfamD10QjRwIAw&amp;url=http://matome.naver.jp/odai/2135591670921871001/2135591715921910303&amp;psig=AFQjCNHtnsrhz8K4sGhfYKHwPbVcRGbk8Q&amp;ust=1461401598756784" TargetMode="External"/><Relationship Id="rId15" Type="http://schemas.openxmlformats.org/officeDocument/2006/relationships/image" Target="../media/image47.png"/><Relationship Id="rId10" Type="http://schemas.openxmlformats.org/officeDocument/2006/relationships/image" Target="../media/image43.png"/><Relationship Id="rId4" Type="http://schemas.openxmlformats.org/officeDocument/2006/relationships/image" Target="../media/image40.png"/><Relationship Id="rId9" Type="http://schemas.openxmlformats.org/officeDocument/2006/relationships/hyperlink" Target="http://3.bp.blogspot.com/-bBCs0j2Xf8I/UzoZ40AVxLI/AAAAAAAAevg/8oE9uaxg4pA/s800/sugar_kakuzatou.png" TargetMode="External"/><Relationship Id="rId14" Type="http://schemas.openxmlformats.org/officeDocument/2006/relationships/image" Target="../media/image46.png"/></Relationships>
</file>

<file path=ppt/slides/_rels/slide6.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1.png"/><Relationship Id="rId3" Type="http://schemas.openxmlformats.org/officeDocument/2006/relationships/image" Target="../media/image39.png"/><Relationship Id="rId7" Type="http://schemas.openxmlformats.org/officeDocument/2006/relationships/hyperlink" Target="http://3.bp.blogspot.com/-OFQDj6KHF9M/U82wrTgbgxI/AAAAAAAAjBw/-XlDuAk0cfw/s800/body_ha_good.png" TargetMode="External"/><Relationship Id="rId12"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50.png"/><Relationship Id="rId5" Type="http://schemas.openxmlformats.org/officeDocument/2006/relationships/image" Target="../media/image12.png"/><Relationship Id="rId15" Type="http://schemas.openxmlformats.org/officeDocument/2006/relationships/image" Target="../media/image53.png"/><Relationship Id="rId10" Type="http://schemas.openxmlformats.org/officeDocument/2006/relationships/image" Target="../media/image47.png"/><Relationship Id="rId4" Type="http://schemas.openxmlformats.org/officeDocument/2006/relationships/image" Target="../media/image40.png"/><Relationship Id="rId9" Type="http://schemas.openxmlformats.org/officeDocument/2006/relationships/image" Target="../media/image4.png"/><Relationship Id="rId14" Type="http://schemas.openxmlformats.org/officeDocument/2006/relationships/image" Target="../media/image52.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54.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5.png"/><Relationship Id="rId11" Type="http://schemas.openxmlformats.org/officeDocument/2006/relationships/image" Target="../media/image27.png"/><Relationship Id="rId5" Type="http://schemas.openxmlformats.org/officeDocument/2006/relationships/image" Target="../media/image30.png"/><Relationship Id="rId10" Type="http://schemas.openxmlformats.org/officeDocument/2006/relationships/image" Target="../media/image23.png"/><Relationship Id="rId4" Type="http://schemas.openxmlformats.org/officeDocument/2006/relationships/image" Target="../media/image33.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正方形/長方形 48"/>
          <p:cNvSpPr/>
          <p:nvPr/>
        </p:nvSpPr>
        <p:spPr>
          <a:xfrm>
            <a:off x="0" y="-2"/>
            <a:ext cx="9144000" cy="1378047"/>
          </a:xfrm>
          <a:prstGeom prst="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p:cNvSpPr txBox="1"/>
          <p:nvPr/>
        </p:nvSpPr>
        <p:spPr>
          <a:xfrm>
            <a:off x="671953" y="273522"/>
            <a:ext cx="7840608" cy="830997"/>
          </a:xfrm>
          <a:prstGeom prst="rect">
            <a:avLst/>
          </a:prstGeom>
          <a:noFill/>
        </p:spPr>
        <p:txBody>
          <a:bodyPr wrap="none" rtlCol="0">
            <a:spAutoFit/>
          </a:bodyPr>
          <a:lstStyle/>
          <a:p>
            <a:pPr marL="266700"/>
            <a:r>
              <a:rPr lang="ja-JP" altLang="en-US" sz="4800" dirty="0" smtClean="0">
                <a:latin typeface="HGS創英角ﾎﾟｯﾌﾟ体" panose="040B0A00000000000000" pitchFamily="50" charset="-128"/>
                <a:ea typeface="HGS創英角ﾎﾟｯﾌﾟ体" panose="040B0A00000000000000" pitchFamily="50" charset="-128"/>
              </a:rPr>
              <a:t>おやつの食べ方を考えよう</a:t>
            </a:r>
            <a:endParaRPr lang="en-US" altLang="ja-JP" sz="4800" dirty="0" smtClean="0">
              <a:latin typeface="HGS創英角ﾎﾟｯﾌﾟ体" panose="040B0A00000000000000" pitchFamily="50" charset="-128"/>
              <a:ea typeface="HGS創英角ﾎﾟｯﾌﾟ体" panose="040B0A00000000000000" pitchFamily="50" charset="-128"/>
            </a:endParaRPr>
          </a:p>
        </p:txBody>
      </p:sp>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03" y="1378043"/>
            <a:ext cx="1631107" cy="1874835"/>
          </a:xfrm>
          <a:prstGeom prst="rect">
            <a:avLst/>
          </a:prstGeom>
        </p:spPr>
      </p:pic>
      <p:sp>
        <p:nvSpPr>
          <p:cNvPr id="69" name="テキスト ボックス 68"/>
          <p:cNvSpPr txBox="1"/>
          <p:nvPr/>
        </p:nvSpPr>
        <p:spPr>
          <a:xfrm>
            <a:off x="1331640" y="1988840"/>
            <a:ext cx="7499490" cy="4524315"/>
          </a:xfrm>
          <a:prstGeom prst="rect">
            <a:avLst/>
          </a:prstGeom>
          <a:noFill/>
        </p:spPr>
        <p:txBody>
          <a:bodyPr wrap="square" rtlCol="0">
            <a:spAutoFit/>
          </a:bodyPr>
          <a:lstStyle/>
          <a:p>
            <a:pPr>
              <a:lnSpc>
                <a:spcPct val="150000"/>
              </a:lnSpc>
            </a:pPr>
            <a:r>
              <a:rPr lang="ja-JP" altLang="en-US" sz="4800" dirty="0" smtClean="0">
                <a:latin typeface="HG丸ｺﾞｼｯｸM-PRO" panose="020F0600000000000000" pitchFamily="50" charset="-128"/>
                <a:ea typeface="HG丸ｺﾞｼｯｸM-PRO" panose="020F0600000000000000" pitchFamily="50" charset="-128"/>
              </a:rPr>
              <a:t>１：</a:t>
            </a:r>
            <a:r>
              <a:rPr lang="ja-JP" altLang="en-US" sz="4800" dirty="0">
                <a:latin typeface="HG丸ｺﾞｼｯｸM-PRO" panose="020F0600000000000000" pitchFamily="50" charset="-128"/>
                <a:ea typeface="HG丸ｺﾞｼｯｸM-PRO" panose="020F0600000000000000" pitchFamily="50" charset="-128"/>
              </a:rPr>
              <a:t>何</a:t>
            </a:r>
            <a:r>
              <a:rPr lang="ja-JP" altLang="en-US" sz="4800" dirty="0" smtClean="0">
                <a:latin typeface="HG丸ｺﾞｼｯｸM-PRO" panose="020F0600000000000000" pitchFamily="50" charset="-128"/>
                <a:ea typeface="HG丸ｺﾞｼｯｸM-PRO" panose="020F0600000000000000" pitchFamily="50" charset="-128"/>
              </a:rPr>
              <a:t>を食べたかな？</a:t>
            </a:r>
            <a:endParaRPr lang="en-US" altLang="ja-JP" sz="4800" dirty="0" smtClean="0">
              <a:latin typeface="HG丸ｺﾞｼｯｸM-PRO" panose="020F0600000000000000" pitchFamily="50" charset="-128"/>
              <a:ea typeface="HG丸ｺﾞｼｯｸM-PRO" panose="020F0600000000000000" pitchFamily="50" charset="-128"/>
            </a:endParaRPr>
          </a:p>
          <a:p>
            <a:pPr>
              <a:lnSpc>
                <a:spcPct val="150000"/>
              </a:lnSpc>
            </a:pPr>
            <a:r>
              <a:rPr lang="ja-JP" altLang="en-US" sz="4800" dirty="0" smtClean="0">
                <a:latin typeface="HG丸ｺﾞｼｯｸM-PRO" panose="020F0600000000000000" pitchFamily="50" charset="-128"/>
                <a:ea typeface="HG丸ｺﾞｼｯｸM-PRO" panose="020F0600000000000000" pitchFamily="50" charset="-128"/>
              </a:rPr>
              <a:t>２：</a:t>
            </a:r>
            <a:r>
              <a:rPr lang="ja-JP" altLang="en-US" sz="4800" dirty="0">
                <a:latin typeface="HG丸ｺﾞｼｯｸM-PRO" panose="020F0600000000000000" pitchFamily="50" charset="-128"/>
                <a:ea typeface="HG丸ｺﾞｼｯｸM-PRO" panose="020F0600000000000000" pitchFamily="50" charset="-128"/>
              </a:rPr>
              <a:t>何</a:t>
            </a:r>
            <a:r>
              <a:rPr lang="ja-JP" altLang="en-US" sz="4800" dirty="0" smtClean="0">
                <a:latin typeface="HG丸ｺﾞｼｯｸM-PRO" panose="020F0600000000000000" pitchFamily="50" charset="-128"/>
                <a:ea typeface="HG丸ｺﾞｼｯｸM-PRO" panose="020F0600000000000000" pitchFamily="50" charset="-128"/>
              </a:rPr>
              <a:t>を飲んだかな？</a:t>
            </a:r>
            <a:endParaRPr lang="en-US" altLang="ja-JP" sz="4800" dirty="0" smtClean="0">
              <a:latin typeface="HG丸ｺﾞｼｯｸM-PRO" panose="020F0600000000000000" pitchFamily="50" charset="-128"/>
              <a:ea typeface="HG丸ｺﾞｼｯｸM-PRO" panose="020F0600000000000000" pitchFamily="50" charset="-128"/>
            </a:endParaRPr>
          </a:p>
          <a:p>
            <a:pPr marL="1258888" indent="-1258888">
              <a:lnSpc>
                <a:spcPct val="150000"/>
              </a:lnSpc>
            </a:pPr>
            <a:r>
              <a:rPr lang="ja-JP" altLang="en-US" sz="4800" dirty="0" smtClean="0">
                <a:latin typeface="HG丸ｺﾞｼｯｸM-PRO" panose="020F0600000000000000" pitchFamily="50" charset="-128"/>
                <a:ea typeface="HG丸ｺﾞｼｯｸM-PRO" panose="020F0600000000000000" pitchFamily="50" charset="-128"/>
              </a:rPr>
              <a:t>３：いつ食べた</a:t>
            </a:r>
            <a:r>
              <a:rPr lang="en-US" altLang="ja-JP" sz="4800" dirty="0" smtClean="0">
                <a:latin typeface="HG丸ｺﾞｼｯｸM-PRO" panose="020F0600000000000000" pitchFamily="50" charset="-128"/>
                <a:ea typeface="HG丸ｺﾞｼｯｸM-PRO" panose="020F0600000000000000" pitchFamily="50" charset="-128"/>
              </a:rPr>
              <a:t>(</a:t>
            </a:r>
            <a:r>
              <a:rPr lang="ja-JP" altLang="en-US" sz="4800" dirty="0" smtClean="0">
                <a:latin typeface="HG丸ｺﾞｼｯｸM-PRO" panose="020F0600000000000000" pitchFamily="50" charset="-128"/>
                <a:ea typeface="HG丸ｺﾞｼｯｸM-PRO" panose="020F0600000000000000" pitchFamily="50" charset="-128"/>
              </a:rPr>
              <a:t>飲んだ）だろう？</a:t>
            </a:r>
            <a:endParaRPr lang="en-US" altLang="ja-JP" sz="4800"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0194022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正方形/長方形 48"/>
          <p:cNvSpPr/>
          <p:nvPr/>
        </p:nvSpPr>
        <p:spPr>
          <a:xfrm>
            <a:off x="0" y="-1"/>
            <a:ext cx="9144000" cy="952118"/>
          </a:xfrm>
          <a:prstGeom prst="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p:cNvSpPr txBox="1"/>
          <p:nvPr/>
        </p:nvSpPr>
        <p:spPr>
          <a:xfrm>
            <a:off x="395215" y="167791"/>
            <a:ext cx="8353569" cy="769441"/>
          </a:xfrm>
          <a:prstGeom prst="rect">
            <a:avLst/>
          </a:prstGeom>
          <a:noFill/>
        </p:spPr>
        <p:txBody>
          <a:bodyPr wrap="none" rtlCol="0">
            <a:spAutoFit/>
          </a:bodyPr>
          <a:lstStyle/>
          <a:p>
            <a:pPr marL="266700"/>
            <a:r>
              <a:rPr lang="ja-JP" altLang="en-US" sz="4400" dirty="0" smtClean="0">
                <a:latin typeface="HGS創英角ﾎﾟｯﾌﾟ体" panose="040B0A00000000000000" pitchFamily="50" charset="-128"/>
                <a:ea typeface="HGS創英角ﾎﾟｯﾌﾟ体" panose="040B0A00000000000000" pitchFamily="50" charset="-128"/>
              </a:rPr>
              <a:t>どうなるとむし歯ができるの？</a:t>
            </a:r>
            <a:endParaRPr lang="en-US" altLang="ja-JP" sz="4400" dirty="0" smtClean="0">
              <a:latin typeface="HGS創英角ﾎﾟｯﾌﾟ体" panose="040B0A00000000000000" pitchFamily="50" charset="-128"/>
              <a:ea typeface="HGS創英角ﾎﾟｯﾌﾟ体" panose="040B0A00000000000000" pitchFamily="50" charset="-128"/>
            </a:endParaRPr>
          </a:p>
        </p:txBody>
      </p:sp>
      <p:sp>
        <p:nvSpPr>
          <p:cNvPr id="25" name="円/楕円 3"/>
          <p:cNvSpPr/>
          <p:nvPr/>
        </p:nvSpPr>
        <p:spPr>
          <a:xfrm>
            <a:off x="3404016" y="3091367"/>
            <a:ext cx="4294496" cy="3480551"/>
          </a:xfrm>
          <a:prstGeom prst="ellipse">
            <a:avLst/>
          </a:prstGeom>
          <a:solidFill>
            <a:srgbClr val="0070C0">
              <a:alpha val="2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12"/>
          <p:cNvSpPr/>
          <p:nvPr/>
        </p:nvSpPr>
        <p:spPr>
          <a:xfrm>
            <a:off x="3419846" y="1342243"/>
            <a:ext cx="4278666" cy="3062805"/>
          </a:xfrm>
          <a:prstGeom prst="ellipse">
            <a:avLst/>
          </a:prstGeom>
          <a:solidFill>
            <a:srgbClr val="FF0000">
              <a:alpha val="14902"/>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13"/>
          <p:cNvSpPr/>
          <p:nvPr/>
        </p:nvSpPr>
        <p:spPr>
          <a:xfrm>
            <a:off x="971601" y="1342243"/>
            <a:ext cx="3995374" cy="3105052"/>
          </a:xfrm>
          <a:prstGeom prst="ellipse">
            <a:avLst/>
          </a:prstGeom>
          <a:solidFill>
            <a:srgbClr val="00B050">
              <a:alpha val="2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4421733" y="5583463"/>
            <a:ext cx="2779189" cy="584775"/>
          </a:xfrm>
          <a:prstGeom prst="rect">
            <a:avLst/>
          </a:prstGeom>
          <a:noFill/>
        </p:spPr>
        <p:txBody>
          <a:bodyPr wrap="square" rtlCol="0">
            <a:spAutoFit/>
          </a:bodyPr>
          <a:lstStyle/>
          <a:p>
            <a:r>
              <a:rPr lang="ja-JP" altLang="en-US" sz="3200" dirty="0" smtClean="0">
                <a:solidFill>
                  <a:srgbClr val="0000CC"/>
                </a:solidFill>
                <a:latin typeface="HG丸ｺﾞｼｯｸM-PRO" panose="020F0600000000000000" pitchFamily="50" charset="-128"/>
                <a:ea typeface="HG丸ｺﾞｼｯｸM-PRO" panose="020F0600000000000000" pitchFamily="50" charset="-128"/>
              </a:rPr>
              <a:t>「歯」の強さ</a:t>
            </a:r>
            <a:endParaRPr kumimoji="1" lang="ja-JP" altLang="en-US" sz="3200" dirty="0">
              <a:solidFill>
                <a:srgbClr val="0000CC"/>
              </a:solidFill>
              <a:latin typeface="HG丸ｺﾞｼｯｸM-PRO" panose="020F0600000000000000" pitchFamily="50" charset="-128"/>
              <a:ea typeface="HG丸ｺﾞｼｯｸM-PRO" panose="020F0600000000000000" pitchFamily="50" charset="-128"/>
            </a:endParaRPr>
          </a:p>
        </p:txBody>
      </p:sp>
      <p:sp>
        <p:nvSpPr>
          <p:cNvPr id="31" name="テキスト ボックス 30"/>
          <p:cNvSpPr txBox="1"/>
          <p:nvPr/>
        </p:nvSpPr>
        <p:spPr>
          <a:xfrm>
            <a:off x="1288748" y="2697426"/>
            <a:ext cx="1872867" cy="584775"/>
          </a:xfrm>
          <a:prstGeom prst="rect">
            <a:avLst/>
          </a:prstGeom>
          <a:noFill/>
        </p:spPr>
        <p:txBody>
          <a:bodyPr wrap="square" rtlCol="0">
            <a:spAutoFit/>
          </a:bodyPr>
          <a:lstStyle/>
          <a:p>
            <a:r>
              <a:rPr lang="ja-JP" altLang="en-US" sz="3200" dirty="0" smtClean="0">
                <a:solidFill>
                  <a:srgbClr val="006600"/>
                </a:solidFill>
                <a:latin typeface="HG丸ｺﾞｼｯｸM-PRO" panose="020F0600000000000000" pitchFamily="50" charset="-128"/>
                <a:ea typeface="HG丸ｺﾞｼｯｸM-PRO" panose="020F0600000000000000" pitchFamily="50" charset="-128"/>
              </a:rPr>
              <a:t>細菌</a:t>
            </a:r>
            <a:endParaRPr kumimoji="1" lang="ja-JP" altLang="en-US" sz="3200" dirty="0">
              <a:solidFill>
                <a:srgbClr val="006600"/>
              </a:solidFill>
              <a:latin typeface="HG丸ｺﾞｼｯｸM-PRO" panose="020F0600000000000000" pitchFamily="50" charset="-128"/>
              <a:ea typeface="HG丸ｺﾞｼｯｸM-PRO" panose="020F0600000000000000" pitchFamily="50" charset="-128"/>
            </a:endParaRPr>
          </a:p>
        </p:txBody>
      </p:sp>
      <p:sp>
        <p:nvSpPr>
          <p:cNvPr id="32" name="テキスト ボックス 31"/>
          <p:cNvSpPr txBox="1"/>
          <p:nvPr/>
        </p:nvSpPr>
        <p:spPr>
          <a:xfrm>
            <a:off x="6273813" y="2764335"/>
            <a:ext cx="1797867" cy="584775"/>
          </a:xfrm>
          <a:prstGeom prst="rect">
            <a:avLst/>
          </a:prstGeom>
          <a:noFill/>
        </p:spPr>
        <p:txBody>
          <a:bodyPr wrap="square" rtlCol="0">
            <a:spAutoFit/>
          </a:bodyPr>
          <a:lstStyle/>
          <a:p>
            <a:r>
              <a:rPr lang="ja-JP" altLang="en-US" sz="3200" dirty="0" smtClean="0">
                <a:solidFill>
                  <a:srgbClr val="FF0000"/>
                </a:solidFill>
                <a:latin typeface="HG丸ｺﾞｼｯｸM-PRO" panose="020F0600000000000000" pitchFamily="50" charset="-128"/>
                <a:ea typeface="HG丸ｺﾞｼｯｸM-PRO" panose="020F0600000000000000" pitchFamily="50" charset="-128"/>
              </a:rPr>
              <a:t>さと</a:t>
            </a:r>
            <a:r>
              <a:rPr lang="ja-JP" altLang="en-US" sz="3200" dirty="0">
                <a:solidFill>
                  <a:srgbClr val="FF0000"/>
                </a:solidFill>
                <a:latin typeface="HG丸ｺﾞｼｯｸM-PRO" panose="020F0600000000000000" pitchFamily="50" charset="-128"/>
                <a:ea typeface="HG丸ｺﾞｼｯｸM-PRO" panose="020F0600000000000000" pitchFamily="50" charset="-128"/>
              </a:rPr>
              <a:t>う</a:t>
            </a:r>
            <a:endParaRPr kumimoji="1" lang="ja-JP" altLang="en-US" sz="3200" dirty="0">
              <a:solidFill>
                <a:srgbClr val="FF0000"/>
              </a:solidFill>
              <a:latin typeface="HG丸ｺﾞｼｯｸM-PRO" panose="020F0600000000000000" pitchFamily="50" charset="-128"/>
              <a:ea typeface="HG丸ｺﾞｼｯｸM-PRO" panose="020F0600000000000000" pitchFamily="50" charset="-128"/>
            </a:endParaRPr>
          </a:p>
        </p:txBody>
      </p:sp>
      <p:pic>
        <p:nvPicPr>
          <p:cNvPr id="40" name="図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1328" y="4516059"/>
            <a:ext cx="1297190" cy="1183685"/>
          </a:xfrm>
          <a:prstGeom prst="rect">
            <a:avLst/>
          </a:prstGeom>
        </p:spPr>
      </p:pic>
      <p:pic>
        <p:nvPicPr>
          <p:cNvPr id="42" name="図 41"/>
          <p:cNvPicPr>
            <a:picLocks noChangeAspect="1"/>
          </p:cNvPicPr>
          <p:nvPr/>
        </p:nvPicPr>
        <p:blipFill rotWithShape="1">
          <a:blip r:embed="rId4">
            <a:extLst>
              <a:ext uri="{28A0092B-C50C-407E-A947-70E740481C1C}">
                <a14:useLocalDpi xmlns:a14="http://schemas.microsoft.com/office/drawing/2010/main" val="0"/>
              </a:ext>
            </a:extLst>
          </a:blip>
          <a:srcRect l="21293" r="18824" b="50000"/>
          <a:stretch/>
        </p:blipFill>
        <p:spPr>
          <a:xfrm>
            <a:off x="1861330" y="1155261"/>
            <a:ext cx="1262912" cy="1245461"/>
          </a:xfrm>
          <a:prstGeom prst="rect">
            <a:avLst/>
          </a:prstGeom>
        </p:spPr>
      </p:pic>
      <p:sp>
        <p:nvSpPr>
          <p:cNvPr id="43" name="円/楕円 13"/>
          <p:cNvSpPr/>
          <p:nvPr/>
        </p:nvSpPr>
        <p:spPr>
          <a:xfrm>
            <a:off x="971601" y="3257451"/>
            <a:ext cx="3995374" cy="3150739"/>
          </a:xfrm>
          <a:prstGeom prst="ellipse">
            <a:avLst/>
          </a:prstGeom>
          <a:solidFill>
            <a:srgbClr val="FFC000">
              <a:alpha val="2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p:cNvGrpSpPr/>
          <p:nvPr/>
        </p:nvGrpSpPr>
        <p:grpSpPr>
          <a:xfrm>
            <a:off x="2948059" y="2375972"/>
            <a:ext cx="2520280" cy="2747341"/>
            <a:chOff x="-3708920" y="1977803"/>
            <a:chExt cx="2520280" cy="2747341"/>
          </a:xfrm>
        </p:grpSpPr>
        <p:sp>
          <p:nvSpPr>
            <p:cNvPr id="3" name="爆発 1 2"/>
            <p:cNvSpPr/>
            <p:nvPr/>
          </p:nvSpPr>
          <p:spPr>
            <a:xfrm>
              <a:off x="-3708920" y="1977803"/>
              <a:ext cx="2520280" cy="2747341"/>
            </a:xfrm>
            <a:prstGeom prst="irregularSeal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1" name="図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67304" y="2667878"/>
              <a:ext cx="1344399" cy="1226765"/>
            </a:xfrm>
            <a:prstGeom prst="rect">
              <a:avLst/>
            </a:prstGeom>
          </p:spPr>
        </p:pic>
      </p:grpSp>
      <p:pic>
        <p:nvPicPr>
          <p:cNvPr id="28" name="Picture 2" descr="http://1.bp.blogspot.com/-ZELov-QvHaU/UVWMfIiV3bI/AAAAAAAAPIM/xxWcxLdHrwk/s1600/candy.pn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11328" y="1521402"/>
            <a:ext cx="1257711" cy="998129"/>
          </a:xfrm>
          <a:prstGeom prst="rect">
            <a:avLst/>
          </a:prstGeom>
          <a:noFill/>
          <a:extLst>
            <a:ext uri="{909E8E84-426E-40DD-AFC4-6F175D3DCCD1}">
              <a14:hiddenFill xmlns:a14="http://schemas.microsoft.com/office/drawing/2010/main">
                <a:solidFill>
                  <a:srgbClr val="FFFFFF"/>
                </a:solidFill>
              </a14:hiddenFill>
            </a:ext>
          </a:extLst>
        </p:spPr>
      </p:pic>
      <p:sp>
        <p:nvSpPr>
          <p:cNvPr id="44" name="テキスト ボックス 43"/>
          <p:cNvSpPr txBox="1"/>
          <p:nvPr/>
        </p:nvSpPr>
        <p:spPr>
          <a:xfrm>
            <a:off x="2213345" y="5491430"/>
            <a:ext cx="1827078" cy="584775"/>
          </a:xfrm>
          <a:prstGeom prst="rect">
            <a:avLst/>
          </a:prstGeom>
          <a:noFill/>
        </p:spPr>
        <p:txBody>
          <a:bodyPr wrap="square" rtlCol="0">
            <a:spAutoFit/>
          </a:bodyPr>
          <a:lstStyle/>
          <a:p>
            <a:r>
              <a:rPr kumimoji="1" lang="ja-JP" altLang="en-US" sz="3200" dirty="0" smtClean="0">
                <a:solidFill>
                  <a:schemeClr val="accent6"/>
                </a:solidFill>
                <a:latin typeface="HG丸ｺﾞｼｯｸM-PRO" panose="020F0600000000000000" pitchFamily="50" charset="-128"/>
                <a:ea typeface="HG丸ｺﾞｼｯｸM-PRO" panose="020F0600000000000000" pitchFamily="50" charset="-128"/>
              </a:rPr>
              <a:t>時間</a:t>
            </a:r>
            <a:endParaRPr kumimoji="1" lang="ja-JP" altLang="en-US" sz="3200" dirty="0">
              <a:solidFill>
                <a:schemeClr val="accent6"/>
              </a:solidFill>
              <a:latin typeface="HG丸ｺﾞｼｯｸM-PRO" panose="020F0600000000000000" pitchFamily="50" charset="-128"/>
              <a:ea typeface="HG丸ｺﾞｼｯｸM-PRO" panose="020F0600000000000000" pitchFamily="50" charset="-128"/>
            </a:endParaRPr>
          </a:p>
        </p:txBody>
      </p:sp>
      <p:pic>
        <p:nvPicPr>
          <p:cNvPr id="12" name="図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76251" y="1024850"/>
            <a:ext cx="1164925" cy="1691020"/>
          </a:xfrm>
          <a:prstGeom prst="rect">
            <a:avLst/>
          </a:prstGeom>
        </p:spPr>
      </p:pic>
      <p:pic>
        <p:nvPicPr>
          <p:cNvPr id="13" name="図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78842" y="4447295"/>
            <a:ext cx="1085397" cy="1085397"/>
          </a:xfrm>
          <a:prstGeom prst="rect">
            <a:avLst/>
          </a:prstGeom>
        </p:spPr>
      </p:pic>
      <p:sp>
        <p:nvSpPr>
          <p:cNvPr id="21" name="テキスト ボックス 20"/>
          <p:cNvSpPr txBox="1"/>
          <p:nvPr/>
        </p:nvSpPr>
        <p:spPr>
          <a:xfrm>
            <a:off x="4772050" y="-9117"/>
            <a:ext cx="389850" cy="338554"/>
          </a:xfrm>
          <a:prstGeom prst="rect">
            <a:avLst/>
          </a:prstGeom>
          <a:noFill/>
        </p:spPr>
        <p:txBody>
          <a:bodyPr wrap="none" rtlCol="0">
            <a:spAutoFit/>
          </a:bodyPr>
          <a:lstStyle/>
          <a:p>
            <a:r>
              <a:rPr lang="ja-JP" altLang="en-US" sz="1600" dirty="0" smtClean="0">
                <a:latin typeface="HG丸ｺﾞｼｯｸM-PRO" panose="020F0600000000000000" pitchFamily="50" charset="-128"/>
                <a:ea typeface="HG丸ｺﾞｼｯｸM-PRO" panose="020F0600000000000000" pitchFamily="50" charset="-128"/>
              </a:rPr>
              <a:t>ば</a:t>
            </a:r>
            <a:endParaRPr lang="en-US" altLang="ja-JP" sz="1600" dirty="0" smtClean="0">
              <a:latin typeface="HG丸ｺﾞｼｯｸM-PRO" panose="020F0600000000000000" pitchFamily="50" charset="-128"/>
              <a:ea typeface="HG丸ｺﾞｼｯｸM-PRO" panose="020F0600000000000000" pitchFamily="50" charset="-128"/>
            </a:endParaRPr>
          </a:p>
        </p:txBody>
      </p:sp>
      <p:sp>
        <p:nvSpPr>
          <p:cNvPr id="22" name="テキスト ボックス 21"/>
          <p:cNvSpPr txBox="1"/>
          <p:nvPr/>
        </p:nvSpPr>
        <p:spPr>
          <a:xfrm>
            <a:off x="1321180" y="2450403"/>
            <a:ext cx="1005403" cy="338554"/>
          </a:xfrm>
          <a:prstGeom prst="rect">
            <a:avLst/>
          </a:prstGeom>
          <a:noFill/>
        </p:spPr>
        <p:txBody>
          <a:bodyPr wrap="none" rtlCol="0">
            <a:spAutoFit/>
          </a:bodyPr>
          <a:lstStyle/>
          <a:p>
            <a:r>
              <a:rPr lang="ja-JP" altLang="en-US" sz="1600" dirty="0" smtClean="0">
                <a:latin typeface="HG丸ｺﾞｼｯｸM-PRO" panose="020F0600000000000000" pitchFamily="50" charset="-128"/>
                <a:ea typeface="HG丸ｺﾞｼｯｸM-PRO" panose="020F0600000000000000" pitchFamily="50" charset="-128"/>
              </a:rPr>
              <a:t>さいきん</a:t>
            </a:r>
            <a:endParaRPr lang="en-US" altLang="ja-JP" sz="1600"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246329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par>
                                <p:cTn id="34" presetID="10" presetClass="entr" presetSubtype="0" fill="hold"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500"/>
                                        <p:tgtEl>
                                          <p:spTgt spid="40"/>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circle(in)">
                                      <p:cBhvr>
                                        <p:cTn id="4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30" grpId="0"/>
      <p:bldP spid="32" grpId="0"/>
      <p:bldP spid="43" grpId="0" animBg="1"/>
      <p:bldP spid="4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 name="直線矢印コネクタ 61"/>
          <p:cNvCxnSpPr/>
          <p:nvPr/>
        </p:nvCxnSpPr>
        <p:spPr>
          <a:xfrm>
            <a:off x="6970578" y="4549523"/>
            <a:ext cx="625758" cy="114021"/>
          </a:xfrm>
          <a:prstGeom prst="straightConnector1">
            <a:avLst/>
          </a:prstGeom>
          <a:ln w="5715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49" name="正方形/長方形 48"/>
          <p:cNvSpPr/>
          <p:nvPr/>
        </p:nvSpPr>
        <p:spPr>
          <a:xfrm>
            <a:off x="0" y="-1"/>
            <a:ext cx="9144000" cy="952118"/>
          </a:xfrm>
          <a:prstGeom prst="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p:cNvSpPr txBox="1"/>
          <p:nvPr/>
        </p:nvSpPr>
        <p:spPr>
          <a:xfrm>
            <a:off x="-30306" y="150386"/>
            <a:ext cx="9174306" cy="707886"/>
          </a:xfrm>
          <a:prstGeom prst="rect">
            <a:avLst/>
          </a:prstGeom>
          <a:noFill/>
        </p:spPr>
        <p:txBody>
          <a:bodyPr wrap="none" rtlCol="0">
            <a:spAutoFit/>
          </a:bodyPr>
          <a:lstStyle/>
          <a:p>
            <a:pPr marL="266700"/>
            <a:r>
              <a:rPr lang="ja-JP" altLang="en-US" sz="4000" dirty="0" smtClean="0">
                <a:latin typeface="HGS創英角ﾎﾟｯﾌﾟ体" panose="040B0A00000000000000" pitchFamily="50" charset="-128"/>
                <a:ea typeface="HGS創英角ﾎﾟｯﾌﾟ体" panose="040B0A00000000000000" pitchFamily="50" charset="-128"/>
              </a:rPr>
              <a:t>むし歯にならないためにはどうす</a:t>
            </a:r>
            <a:r>
              <a:rPr lang="ja-JP" altLang="en-US" sz="4000" dirty="0">
                <a:latin typeface="HGS創英角ﾎﾟｯﾌﾟ体" panose="040B0A00000000000000" pitchFamily="50" charset="-128"/>
                <a:ea typeface="HGS創英角ﾎﾟｯﾌﾟ体" panose="040B0A00000000000000" pitchFamily="50" charset="-128"/>
              </a:rPr>
              <a:t>る</a:t>
            </a:r>
            <a:r>
              <a:rPr lang="ja-JP" altLang="en-US" sz="4000" dirty="0" smtClean="0">
                <a:latin typeface="HGS創英角ﾎﾟｯﾌﾟ体" panose="040B0A00000000000000" pitchFamily="50" charset="-128"/>
                <a:ea typeface="HGS創英角ﾎﾟｯﾌﾟ体" panose="040B0A00000000000000" pitchFamily="50" charset="-128"/>
              </a:rPr>
              <a:t>？</a:t>
            </a:r>
            <a:endParaRPr lang="en-US" altLang="ja-JP" sz="4000" dirty="0" smtClean="0">
              <a:latin typeface="HGS創英角ﾎﾟｯﾌﾟ体" panose="040B0A00000000000000" pitchFamily="50" charset="-128"/>
              <a:ea typeface="HGS創英角ﾎﾟｯﾌﾟ体" panose="040B0A00000000000000" pitchFamily="50" charset="-128"/>
            </a:endParaRPr>
          </a:p>
        </p:txBody>
      </p:sp>
      <p:sp>
        <p:nvSpPr>
          <p:cNvPr id="30" name="テキスト ボックス 29"/>
          <p:cNvSpPr txBox="1"/>
          <p:nvPr/>
        </p:nvSpPr>
        <p:spPr>
          <a:xfrm>
            <a:off x="5420146" y="4768150"/>
            <a:ext cx="2522828" cy="461665"/>
          </a:xfrm>
          <a:prstGeom prst="rect">
            <a:avLst/>
          </a:prstGeom>
          <a:noFill/>
        </p:spPr>
        <p:txBody>
          <a:bodyPr wrap="square" rtlCol="0">
            <a:spAutoFit/>
          </a:bodyPr>
          <a:lstStyle/>
          <a:p>
            <a:r>
              <a:rPr lang="ja-JP" altLang="en-US" sz="2400" dirty="0" smtClean="0">
                <a:solidFill>
                  <a:srgbClr val="0000CC"/>
                </a:solidFill>
                <a:latin typeface="HGS創英角ﾎﾟｯﾌﾟ体" panose="040B0A00000000000000" pitchFamily="50" charset="-128"/>
                <a:ea typeface="HGS創英角ﾎﾟｯﾌﾟ体" panose="040B0A00000000000000" pitchFamily="50" charset="-128"/>
              </a:rPr>
              <a:t>「歯」の強さ</a:t>
            </a:r>
            <a:endParaRPr kumimoji="1" lang="ja-JP" altLang="en-US" sz="2400" dirty="0">
              <a:solidFill>
                <a:srgbClr val="0000CC"/>
              </a:solidFill>
              <a:latin typeface="HGS創英角ﾎﾟｯﾌﾟ体" panose="040B0A00000000000000" pitchFamily="50" charset="-128"/>
              <a:ea typeface="HGS創英角ﾎﾟｯﾌﾟ体" panose="040B0A00000000000000" pitchFamily="50" charset="-128"/>
            </a:endParaRPr>
          </a:p>
        </p:txBody>
      </p:sp>
      <p:sp>
        <p:nvSpPr>
          <p:cNvPr id="31" name="テキスト ボックス 30"/>
          <p:cNvSpPr txBox="1"/>
          <p:nvPr/>
        </p:nvSpPr>
        <p:spPr>
          <a:xfrm>
            <a:off x="3557607" y="2616763"/>
            <a:ext cx="1337304" cy="461665"/>
          </a:xfrm>
          <a:prstGeom prst="rect">
            <a:avLst/>
          </a:prstGeom>
          <a:noFill/>
        </p:spPr>
        <p:txBody>
          <a:bodyPr wrap="square" rtlCol="0">
            <a:spAutoFit/>
          </a:bodyPr>
          <a:lstStyle/>
          <a:p>
            <a:r>
              <a:rPr lang="ja-JP" altLang="en-US" sz="2400" dirty="0" smtClean="0">
                <a:solidFill>
                  <a:srgbClr val="006600"/>
                </a:solidFill>
                <a:latin typeface="HGS創英角ﾎﾟｯﾌﾟ体" panose="040B0A00000000000000" pitchFamily="50" charset="-128"/>
                <a:ea typeface="HGS創英角ﾎﾟｯﾌﾟ体" panose="040B0A00000000000000" pitchFamily="50" charset="-128"/>
              </a:rPr>
              <a:t>細</a:t>
            </a:r>
            <a:r>
              <a:rPr lang="ja-JP" altLang="en-US" sz="2400" dirty="0">
                <a:solidFill>
                  <a:srgbClr val="006600"/>
                </a:solidFill>
                <a:latin typeface="HGS創英角ﾎﾟｯﾌﾟ体" panose="040B0A00000000000000" pitchFamily="50" charset="-128"/>
                <a:ea typeface="HGS創英角ﾎﾟｯﾌﾟ体" panose="040B0A00000000000000" pitchFamily="50" charset="-128"/>
              </a:rPr>
              <a:t>菌</a:t>
            </a:r>
            <a:endParaRPr kumimoji="1" lang="ja-JP" altLang="en-US" sz="2400" dirty="0">
              <a:solidFill>
                <a:srgbClr val="006600"/>
              </a:solidFill>
              <a:latin typeface="HGS創英角ﾎﾟｯﾌﾟ体" panose="040B0A00000000000000" pitchFamily="50" charset="-128"/>
              <a:ea typeface="HGS創英角ﾎﾟｯﾌﾟ体" panose="040B0A00000000000000" pitchFamily="50" charset="-128"/>
            </a:endParaRPr>
          </a:p>
        </p:txBody>
      </p:sp>
      <p:sp>
        <p:nvSpPr>
          <p:cNvPr id="22" name="テキスト ボックス 21"/>
          <p:cNvSpPr txBox="1"/>
          <p:nvPr/>
        </p:nvSpPr>
        <p:spPr>
          <a:xfrm>
            <a:off x="3463812" y="2413022"/>
            <a:ext cx="1005403" cy="338554"/>
          </a:xfrm>
          <a:prstGeom prst="rect">
            <a:avLst/>
          </a:prstGeom>
          <a:noFill/>
        </p:spPr>
        <p:txBody>
          <a:bodyPr wrap="none" rtlCol="0">
            <a:spAutoFit/>
          </a:bodyPr>
          <a:lstStyle/>
          <a:p>
            <a:r>
              <a:rPr lang="ja-JP" altLang="en-US" sz="1600" dirty="0" smtClean="0">
                <a:latin typeface="HG丸ｺﾞｼｯｸM-PRO" panose="020F0600000000000000" pitchFamily="50" charset="-128"/>
                <a:ea typeface="HG丸ｺﾞｼｯｸM-PRO" panose="020F0600000000000000" pitchFamily="50" charset="-128"/>
              </a:rPr>
              <a:t>さいきん</a:t>
            </a:r>
            <a:endParaRPr lang="en-US" altLang="ja-JP" sz="1600" dirty="0" smtClean="0">
              <a:latin typeface="HG丸ｺﾞｼｯｸM-PRO" panose="020F0600000000000000" pitchFamily="50" charset="-128"/>
              <a:ea typeface="HG丸ｺﾞｼｯｸM-PRO" panose="020F0600000000000000" pitchFamily="50" charset="-128"/>
            </a:endParaRPr>
          </a:p>
        </p:txBody>
      </p:sp>
      <p:sp>
        <p:nvSpPr>
          <p:cNvPr id="23" name="円/楕円 3"/>
          <p:cNvSpPr/>
          <p:nvPr/>
        </p:nvSpPr>
        <p:spPr>
          <a:xfrm>
            <a:off x="4508454" y="3061910"/>
            <a:ext cx="2599887" cy="2400939"/>
          </a:xfrm>
          <a:prstGeom prst="ellipse">
            <a:avLst/>
          </a:prstGeom>
          <a:solidFill>
            <a:srgbClr val="0070C0">
              <a:alpha val="2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13"/>
          <p:cNvSpPr/>
          <p:nvPr/>
        </p:nvSpPr>
        <p:spPr>
          <a:xfrm>
            <a:off x="3442038" y="1268760"/>
            <a:ext cx="2599887" cy="2400939"/>
          </a:xfrm>
          <a:prstGeom prst="ellipse">
            <a:avLst/>
          </a:prstGeom>
          <a:solidFill>
            <a:srgbClr val="00B050">
              <a:alpha val="2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6" name="図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2460" y="3696679"/>
            <a:ext cx="877285" cy="800522"/>
          </a:xfrm>
          <a:prstGeom prst="rect">
            <a:avLst/>
          </a:prstGeom>
        </p:spPr>
      </p:pic>
      <p:pic>
        <p:nvPicPr>
          <p:cNvPr id="37" name="図 36"/>
          <p:cNvPicPr>
            <a:picLocks noChangeAspect="1"/>
          </p:cNvPicPr>
          <p:nvPr/>
        </p:nvPicPr>
        <p:blipFill rotWithShape="1">
          <a:blip r:embed="rId4">
            <a:extLst>
              <a:ext uri="{28A0092B-C50C-407E-A947-70E740481C1C}">
                <a14:useLocalDpi xmlns:a14="http://schemas.microsoft.com/office/drawing/2010/main" val="0"/>
              </a:ext>
            </a:extLst>
          </a:blip>
          <a:srcRect l="21293" r="18824" b="50000"/>
          <a:stretch/>
        </p:blipFill>
        <p:spPr>
          <a:xfrm>
            <a:off x="3575383" y="1383370"/>
            <a:ext cx="1008088" cy="994158"/>
          </a:xfrm>
          <a:prstGeom prst="rect">
            <a:avLst/>
          </a:prstGeom>
        </p:spPr>
      </p:pic>
      <p:cxnSp>
        <p:nvCxnSpPr>
          <p:cNvPr id="50" name="直線矢印コネクタ 49"/>
          <p:cNvCxnSpPr/>
          <p:nvPr/>
        </p:nvCxnSpPr>
        <p:spPr>
          <a:xfrm flipH="1" flipV="1">
            <a:off x="2908423" y="1842207"/>
            <a:ext cx="623382" cy="116531"/>
          </a:xfrm>
          <a:prstGeom prst="straightConnector1">
            <a:avLst/>
          </a:prstGeom>
          <a:ln w="5715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flipH="1">
            <a:off x="2435740" y="2436295"/>
            <a:ext cx="3257155" cy="1880541"/>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3" name="テキスト ボックス 52"/>
          <p:cNvSpPr txBox="1"/>
          <p:nvPr/>
        </p:nvSpPr>
        <p:spPr>
          <a:xfrm>
            <a:off x="6482337" y="5931277"/>
            <a:ext cx="2698175" cy="954107"/>
          </a:xfrm>
          <a:prstGeom prst="rect">
            <a:avLst/>
          </a:prstGeom>
          <a:noFill/>
        </p:spPr>
        <p:txBody>
          <a:bodyPr wrap="none" rtlCol="0">
            <a:spAutoFit/>
          </a:bodyPr>
          <a:lstStyle/>
          <a:p>
            <a:r>
              <a:rPr kumimoji="1" lang="ja-JP" altLang="en-US" sz="2800" dirty="0" smtClean="0">
                <a:latin typeface="HG丸ｺﾞｼｯｸM-PRO" panose="020F0600000000000000" pitchFamily="50" charset="-128"/>
                <a:ea typeface="HG丸ｺﾞｼｯｸM-PRO" panose="020F0600000000000000" pitchFamily="50" charset="-128"/>
              </a:rPr>
              <a:t>フッ化物の利用</a:t>
            </a:r>
            <a:endParaRPr kumimoji="1" lang="en-US" altLang="ja-JP" sz="2800" dirty="0" smtClean="0">
              <a:latin typeface="HG丸ｺﾞｼｯｸM-PRO" panose="020F0600000000000000" pitchFamily="50" charset="-128"/>
              <a:ea typeface="HG丸ｺﾞｼｯｸM-PRO" panose="020F0600000000000000" pitchFamily="50" charset="-128"/>
            </a:endParaRPr>
          </a:p>
          <a:p>
            <a:r>
              <a:rPr kumimoji="1" lang="ja-JP" altLang="en-US" sz="2800" dirty="0" smtClean="0">
                <a:latin typeface="HG丸ｺﾞｼｯｸM-PRO" panose="020F0600000000000000" pitchFamily="50" charset="-128"/>
                <a:ea typeface="HG丸ｺﾞｼｯｸM-PRO" panose="020F0600000000000000" pitchFamily="50" charset="-128"/>
              </a:rPr>
              <a:t>シーラント</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55" name="テキスト ボックス 54"/>
          <p:cNvSpPr txBox="1"/>
          <p:nvPr/>
        </p:nvSpPr>
        <p:spPr>
          <a:xfrm>
            <a:off x="-55036" y="2580697"/>
            <a:ext cx="3418596" cy="682238"/>
          </a:xfrm>
          <a:prstGeom prst="rect">
            <a:avLst/>
          </a:prstGeom>
          <a:noFill/>
        </p:spPr>
        <p:txBody>
          <a:bodyPr wrap="square" rtlCol="0">
            <a:spAutoFit/>
          </a:bodyPr>
          <a:lstStyle/>
          <a:p>
            <a:pPr>
              <a:lnSpc>
                <a:spcPts val="4600"/>
              </a:lnSpc>
            </a:pPr>
            <a:r>
              <a:rPr lang="ja-JP" altLang="en-US" sz="2800" dirty="0" smtClean="0">
                <a:latin typeface="HG丸ｺﾞｼｯｸM-PRO" panose="020F0600000000000000" pitchFamily="50" charset="-128"/>
                <a:ea typeface="HG丸ｺﾞｼｯｸM-PRO" panose="020F0600000000000000" pitchFamily="50" charset="-128"/>
              </a:rPr>
              <a:t>ていね</a:t>
            </a:r>
            <a:r>
              <a:rPr lang="ja-JP" altLang="en-US" sz="2800" dirty="0">
                <a:latin typeface="HG丸ｺﾞｼｯｸM-PRO" panose="020F0600000000000000" pitchFamily="50" charset="-128"/>
                <a:ea typeface="HG丸ｺﾞｼｯｸM-PRO" panose="020F0600000000000000" pitchFamily="50" charset="-128"/>
              </a:rPr>
              <a:t>い</a:t>
            </a:r>
            <a:r>
              <a:rPr kumimoji="1" lang="ja-JP" altLang="en-US" sz="2800" dirty="0" smtClean="0">
                <a:latin typeface="HG丸ｺﾞｼｯｸM-PRO" panose="020F0600000000000000" pitchFamily="50" charset="-128"/>
                <a:ea typeface="HG丸ｺﾞｼｯｸM-PRO" panose="020F0600000000000000" pitchFamily="50" charset="-128"/>
              </a:rPr>
              <a:t>な歯みがき</a:t>
            </a:r>
            <a:endParaRPr kumimoji="1" lang="ja-JP" altLang="en-US" sz="2800" dirty="0">
              <a:latin typeface="HG丸ｺﾞｼｯｸM-PRO" panose="020F0600000000000000" pitchFamily="50" charset="-128"/>
              <a:ea typeface="HG丸ｺﾞｼｯｸM-PRO" panose="020F0600000000000000" pitchFamily="50" charset="-128"/>
            </a:endParaRPr>
          </a:p>
        </p:txBody>
      </p:sp>
      <p:pic>
        <p:nvPicPr>
          <p:cNvPr id="56" name="Picture 22" descr="歯医者のイラスト「治療中」"/>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70431" y="4154372"/>
            <a:ext cx="1512735" cy="1512735"/>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8" descr="歯磨き粉・フッ素入り"/>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8135" y="2805383"/>
            <a:ext cx="1360231" cy="1360231"/>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3" descr="C:\Users\1162140\Documents\Fukumoto\健康教育媒体\photo\手鏡.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5861" t="13971" r="12868" b="6618"/>
          <a:stretch/>
        </p:blipFill>
        <p:spPr bwMode="auto">
          <a:xfrm rot="5400000">
            <a:off x="77340" y="987516"/>
            <a:ext cx="1740636" cy="169200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C:\Users\1162140\Documents\Fukumoto\健康教育媒体\photo\ウルトラフロス.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50000" t="20207" r="34804" b="11179"/>
          <a:stretch/>
        </p:blipFill>
        <p:spPr bwMode="auto">
          <a:xfrm rot="1895665">
            <a:off x="1736125" y="1307725"/>
            <a:ext cx="410928" cy="1391599"/>
          </a:xfrm>
          <a:prstGeom prst="rect">
            <a:avLst/>
          </a:prstGeom>
          <a:noFill/>
          <a:extLst>
            <a:ext uri="{909E8E84-426E-40DD-AFC4-6F175D3DCCD1}">
              <a14:hiddenFill xmlns:a14="http://schemas.microsoft.com/office/drawing/2010/main">
                <a:solidFill>
                  <a:srgbClr val="FFFFFF"/>
                </a:solidFill>
              </a14:hiddenFill>
            </a:ext>
          </a:extLst>
        </p:spPr>
      </p:pic>
      <p:sp>
        <p:nvSpPr>
          <p:cNvPr id="67" name="テキスト ボックス 66"/>
          <p:cNvSpPr txBox="1"/>
          <p:nvPr/>
        </p:nvSpPr>
        <p:spPr>
          <a:xfrm>
            <a:off x="7260594" y="5721477"/>
            <a:ext cx="1800493" cy="307777"/>
          </a:xfrm>
          <a:prstGeom prst="rect">
            <a:avLst/>
          </a:prstGeom>
          <a:noFill/>
        </p:spPr>
        <p:txBody>
          <a:bodyPr wrap="none" rtlCol="0">
            <a:spAutoFit/>
          </a:bodyPr>
          <a:lstStyle/>
          <a:p>
            <a:r>
              <a:rPr lang="ja-JP" altLang="en-US" sz="1400" dirty="0" smtClean="0">
                <a:latin typeface="HG丸ｺﾞｼｯｸM-PRO" panose="020F0600000000000000" pitchFamily="50" charset="-128"/>
                <a:ea typeface="HG丸ｺﾞｼｯｸM-PRO" panose="020F0600000000000000" pitchFamily="50" charset="-128"/>
              </a:rPr>
              <a:t>かぶつ　　　</a:t>
            </a:r>
            <a:r>
              <a:rPr lang="ja-JP" altLang="en-US" sz="1400" dirty="0" err="1" smtClean="0">
                <a:latin typeface="HG丸ｺﾞｼｯｸM-PRO" panose="020F0600000000000000" pitchFamily="50" charset="-128"/>
                <a:ea typeface="HG丸ｺﾞｼｯｸM-PRO" panose="020F0600000000000000" pitchFamily="50" charset="-128"/>
              </a:rPr>
              <a:t>りよう</a:t>
            </a:r>
            <a:endParaRPr kumimoji="1" lang="en-US" altLang="ja-JP" sz="1400" dirty="0" smtClean="0">
              <a:latin typeface="HG丸ｺﾞｼｯｸM-PRO" panose="020F0600000000000000" pitchFamily="50" charset="-128"/>
              <a:ea typeface="HG丸ｺﾞｼｯｸM-PRO" panose="020F0600000000000000" pitchFamily="50" charset="-128"/>
            </a:endParaRPr>
          </a:p>
        </p:txBody>
      </p:sp>
      <p:sp>
        <p:nvSpPr>
          <p:cNvPr id="39" name="正方形/長方形 38"/>
          <p:cNvSpPr/>
          <p:nvPr/>
        </p:nvSpPr>
        <p:spPr>
          <a:xfrm>
            <a:off x="-55318" y="833100"/>
            <a:ext cx="9523862" cy="61963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楕円 13"/>
          <p:cNvSpPr/>
          <p:nvPr/>
        </p:nvSpPr>
        <p:spPr>
          <a:xfrm>
            <a:off x="3442038" y="3061910"/>
            <a:ext cx="2599887" cy="2400939"/>
          </a:xfrm>
          <a:prstGeom prst="ellipse">
            <a:avLst/>
          </a:prstGeom>
          <a:solidFill>
            <a:srgbClr val="FFC000">
              <a:alpha val="2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p:cNvSpPr txBox="1"/>
          <p:nvPr/>
        </p:nvSpPr>
        <p:spPr>
          <a:xfrm>
            <a:off x="3775077" y="4663544"/>
            <a:ext cx="800219" cy="461665"/>
          </a:xfrm>
          <a:prstGeom prst="rect">
            <a:avLst/>
          </a:prstGeom>
          <a:noFill/>
        </p:spPr>
        <p:txBody>
          <a:bodyPr wrap="none" rtlCol="0">
            <a:spAutoFit/>
          </a:bodyPr>
          <a:lstStyle/>
          <a:p>
            <a:r>
              <a:rPr kumimoji="1" lang="ja-JP" altLang="en-US" sz="2400" dirty="0" smtClean="0">
                <a:solidFill>
                  <a:schemeClr val="accent6"/>
                </a:solidFill>
                <a:latin typeface="HGS創英角ﾎﾟｯﾌﾟ体" panose="040B0A00000000000000" pitchFamily="50" charset="-128"/>
                <a:ea typeface="HGS創英角ﾎﾟｯﾌﾟ体" panose="040B0A00000000000000" pitchFamily="50" charset="-128"/>
              </a:rPr>
              <a:t>時間</a:t>
            </a:r>
            <a:endParaRPr kumimoji="1" lang="ja-JP" altLang="en-US" sz="2400" dirty="0">
              <a:solidFill>
                <a:schemeClr val="accent6"/>
              </a:solidFill>
              <a:latin typeface="HGS創英角ﾎﾟｯﾌﾟ体" panose="040B0A00000000000000" pitchFamily="50" charset="-128"/>
              <a:ea typeface="HGS創英角ﾎﾟｯﾌﾟ体" panose="040B0A00000000000000" pitchFamily="50" charset="-128"/>
            </a:endParaRPr>
          </a:p>
        </p:txBody>
      </p:sp>
      <p:pic>
        <p:nvPicPr>
          <p:cNvPr id="48" name="図 4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27537" y="3753927"/>
            <a:ext cx="670382" cy="670382"/>
          </a:xfrm>
          <a:prstGeom prst="rect">
            <a:avLst/>
          </a:prstGeom>
        </p:spPr>
      </p:pic>
      <p:sp>
        <p:nvSpPr>
          <p:cNvPr id="54" name="テキスト ボックス 53"/>
          <p:cNvSpPr txBox="1"/>
          <p:nvPr/>
        </p:nvSpPr>
        <p:spPr>
          <a:xfrm>
            <a:off x="-40761" y="5217968"/>
            <a:ext cx="5733656" cy="1592744"/>
          </a:xfrm>
          <a:prstGeom prst="rect">
            <a:avLst/>
          </a:prstGeom>
          <a:noFill/>
        </p:spPr>
        <p:txBody>
          <a:bodyPr wrap="square" rtlCol="0">
            <a:spAutoFit/>
          </a:bodyPr>
          <a:lstStyle/>
          <a:p>
            <a:pPr>
              <a:lnSpc>
                <a:spcPts val="3900"/>
              </a:lnSpc>
            </a:pPr>
            <a:r>
              <a:rPr kumimoji="1" lang="ja-JP" altLang="en-US" sz="2800" dirty="0" smtClean="0">
                <a:latin typeface="HG丸ｺﾞｼｯｸM-PRO" panose="020F0600000000000000" pitchFamily="50" charset="-128"/>
                <a:ea typeface="HG丸ｺﾞｼｯｸM-PRO" panose="020F0600000000000000" pitchFamily="50" charset="-128"/>
              </a:rPr>
              <a:t>おやつの食べ方を見なおす</a:t>
            </a:r>
            <a:endParaRPr kumimoji="1" lang="en-US" altLang="ja-JP" sz="2800" dirty="0" smtClean="0">
              <a:latin typeface="HG丸ｺﾞｼｯｸM-PRO" panose="020F0600000000000000" pitchFamily="50" charset="-128"/>
              <a:ea typeface="HG丸ｺﾞｼｯｸM-PRO" panose="020F0600000000000000" pitchFamily="50" charset="-128"/>
            </a:endParaRPr>
          </a:p>
          <a:p>
            <a:pPr>
              <a:lnSpc>
                <a:spcPts val="3900"/>
              </a:lnSpc>
            </a:pPr>
            <a:r>
              <a:rPr lang="ja-JP" altLang="en-US" sz="2400" dirty="0" smtClean="0">
                <a:latin typeface="HG丸ｺﾞｼｯｸM-PRO" panose="020F0600000000000000" pitchFamily="50" charset="-128"/>
                <a:ea typeface="HG丸ｺﾞｼｯｸM-PRO" panose="020F0600000000000000" pitchFamily="50" charset="-128"/>
              </a:rPr>
              <a:t>（おやつのえらび方、</a:t>
            </a:r>
            <a:endParaRPr lang="en-US" altLang="ja-JP" sz="2400" dirty="0" smtClean="0">
              <a:latin typeface="HG丸ｺﾞｼｯｸM-PRO" panose="020F0600000000000000" pitchFamily="50" charset="-128"/>
              <a:ea typeface="HG丸ｺﾞｼｯｸM-PRO" panose="020F0600000000000000" pitchFamily="50" charset="-128"/>
            </a:endParaRPr>
          </a:p>
          <a:p>
            <a:pPr>
              <a:lnSpc>
                <a:spcPts val="3900"/>
              </a:lnSpc>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err="1" smtClean="0">
                <a:latin typeface="HG丸ｺﾞｼｯｸM-PRO" panose="020F0600000000000000" pitchFamily="50" charset="-128"/>
                <a:ea typeface="HG丸ｺﾞｼｯｸM-PRO" panose="020F0600000000000000" pitchFamily="50" charset="-128"/>
              </a:rPr>
              <a:t>き</a:t>
            </a:r>
            <a:r>
              <a:rPr lang="ja-JP" altLang="en-US" sz="2400" dirty="0" smtClean="0">
                <a:latin typeface="HG丸ｺﾞｼｯｸM-PRO" panose="020F0600000000000000" pitchFamily="50" charset="-128"/>
                <a:ea typeface="HG丸ｺﾞｼｯｸM-PRO" panose="020F0600000000000000" pitchFamily="50" charset="-128"/>
              </a:rPr>
              <a:t>そく正しい食生活習かん）</a:t>
            </a:r>
            <a:endParaRPr kumimoji="1" lang="ja-JP" altLang="en-US" sz="2400" dirty="0">
              <a:latin typeface="HG丸ｺﾞｼｯｸM-PRO" panose="020F0600000000000000" pitchFamily="50" charset="-128"/>
              <a:ea typeface="HG丸ｺﾞｼｯｸM-PRO" panose="020F0600000000000000" pitchFamily="50" charset="-128"/>
            </a:endParaRPr>
          </a:p>
        </p:txBody>
      </p:sp>
      <p:pic>
        <p:nvPicPr>
          <p:cNvPr id="57" name="Picture 36" descr="ペットボトルに入ったお茶のイラスト"/>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1766" y="3426310"/>
            <a:ext cx="11811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0" descr="焼き芋のイラスト"/>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35457" y="3879212"/>
            <a:ext cx="1389615" cy="1227493"/>
          </a:xfrm>
          <a:prstGeom prst="rect">
            <a:avLst/>
          </a:prstGeom>
          <a:noFill/>
          <a:extLst>
            <a:ext uri="{909E8E84-426E-40DD-AFC4-6F175D3DCCD1}">
              <a14:hiddenFill xmlns:a14="http://schemas.microsoft.com/office/drawing/2010/main">
                <a:solidFill>
                  <a:srgbClr val="FFFFFF"/>
                </a:solidFill>
              </a14:hiddenFill>
            </a:ext>
          </a:extLst>
        </p:spPr>
      </p:pic>
      <p:cxnSp>
        <p:nvCxnSpPr>
          <p:cNvPr id="63" name="直線矢印コネクタ 62"/>
          <p:cNvCxnSpPr/>
          <p:nvPr/>
        </p:nvCxnSpPr>
        <p:spPr>
          <a:xfrm flipH="1">
            <a:off x="2708661" y="4868598"/>
            <a:ext cx="985176" cy="211435"/>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4" name="円/楕円 12"/>
          <p:cNvSpPr/>
          <p:nvPr/>
        </p:nvSpPr>
        <p:spPr>
          <a:xfrm>
            <a:off x="4508454" y="1268760"/>
            <a:ext cx="2599887" cy="2400939"/>
          </a:xfrm>
          <a:prstGeom prst="ellipse">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2" name="Picture 2" descr="http://1.bp.blogspot.com/-ZELov-QvHaU/UVWMfIiV3bI/AAAAAAAAPIM/xxWcxLdHrwk/s1600/candy.pn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393709" y="1543079"/>
            <a:ext cx="917960" cy="728500"/>
          </a:xfrm>
          <a:prstGeom prst="rect">
            <a:avLst/>
          </a:prstGeom>
          <a:noFill/>
          <a:extLst>
            <a:ext uri="{909E8E84-426E-40DD-AFC4-6F175D3DCCD1}">
              <a14:hiddenFill xmlns:a14="http://schemas.microsoft.com/office/drawing/2010/main">
                <a:solidFill>
                  <a:srgbClr val="FFFFFF"/>
                </a:solidFill>
              </a14:hiddenFill>
            </a:ext>
          </a:extLst>
        </p:spPr>
      </p:pic>
      <p:pic>
        <p:nvPicPr>
          <p:cNvPr id="73" name="図 7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692895" y="1187662"/>
            <a:ext cx="845343" cy="1227111"/>
          </a:xfrm>
          <a:prstGeom prst="rect">
            <a:avLst/>
          </a:prstGeom>
        </p:spPr>
      </p:pic>
      <p:grpSp>
        <p:nvGrpSpPr>
          <p:cNvPr id="4" name="グループ化 3"/>
          <p:cNvGrpSpPr/>
          <p:nvPr/>
        </p:nvGrpSpPr>
        <p:grpSpPr>
          <a:xfrm>
            <a:off x="4472193" y="2415574"/>
            <a:ext cx="1516485" cy="2077385"/>
            <a:chOff x="-2455225" y="-483744"/>
            <a:chExt cx="1516485" cy="2077385"/>
          </a:xfrm>
        </p:grpSpPr>
        <p:sp>
          <p:nvSpPr>
            <p:cNvPr id="3" name="爆発 1 2"/>
            <p:cNvSpPr/>
            <p:nvPr/>
          </p:nvSpPr>
          <p:spPr>
            <a:xfrm>
              <a:off x="-2455225" y="-483744"/>
              <a:ext cx="1516485" cy="2077385"/>
            </a:xfrm>
            <a:prstGeom prst="irregularSeal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1" name="図 4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360587" y="-93935"/>
              <a:ext cx="1344399" cy="1226765"/>
            </a:xfrm>
            <a:prstGeom prst="rect">
              <a:avLst/>
            </a:prstGeom>
          </p:spPr>
        </p:pic>
      </p:grpSp>
      <p:sp>
        <p:nvSpPr>
          <p:cNvPr id="32" name="テキスト ボックス 31"/>
          <p:cNvSpPr txBox="1"/>
          <p:nvPr/>
        </p:nvSpPr>
        <p:spPr>
          <a:xfrm>
            <a:off x="6012160" y="2402669"/>
            <a:ext cx="1283751" cy="461665"/>
          </a:xfrm>
          <a:prstGeom prst="rect">
            <a:avLst/>
          </a:prstGeom>
          <a:noFill/>
        </p:spPr>
        <p:txBody>
          <a:bodyPr wrap="square" rtlCol="0">
            <a:spAutoFit/>
          </a:bodyPr>
          <a:lstStyle/>
          <a:p>
            <a:r>
              <a:rPr lang="ja-JP" altLang="en-US" sz="2400" dirty="0" smtClean="0">
                <a:solidFill>
                  <a:srgbClr val="FF0000"/>
                </a:solidFill>
                <a:latin typeface="HGS創英角ﾎﾟｯﾌﾟ体" panose="040B0A00000000000000" pitchFamily="50" charset="-128"/>
                <a:ea typeface="HGS創英角ﾎﾟｯﾌﾟ体" panose="040B0A00000000000000" pitchFamily="50" charset="-128"/>
              </a:rPr>
              <a:t>さと</a:t>
            </a:r>
            <a:r>
              <a:rPr lang="ja-JP" altLang="en-US" sz="2400" dirty="0">
                <a:solidFill>
                  <a:srgbClr val="FF0000"/>
                </a:solidFill>
                <a:latin typeface="HGS創英角ﾎﾟｯﾌﾟ体" panose="040B0A00000000000000" pitchFamily="50" charset="-128"/>
                <a:ea typeface="HGS創英角ﾎﾟｯﾌﾟ体" panose="040B0A00000000000000" pitchFamily="50" charset="-128"/>
              </a:rPr>
              <a:t>う</a:t>
            </a:r>
            <a:endParaRPr kumimoji="1" lang="ja-JP" altLang="en-US" sz="2400" dirty="0">
              <a:solidFill>
                <a:srgbClr val="FF0000"/>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1552839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par>
                                <p:cTn id="11" presetID="10" presetClass="entr" presetSubtype="0" fill="hold"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500"/>
                                        <p:tgtEl>
                                          <p:spTgt spid="6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fade">
                                      <p:cBhvr>
                                        <p:cTn id="21" dur="500"/>
                                        <p:tgtEl>
                                          <p:spTgt spid="52"/>
                                        </p:tgtEl>
                                      </p:cBhvr>
                                    </p:animEffect>
                                  </p:childTnLst>
                                </p:cTn>
                              </p:par>
                              <p:par>
                                <p:cTn id="22" presetID="10" presetClass="entr" presetSubtype="0" fill="hold" nodeType="with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fade">
                                      <p:cBhvr>
                                        <p:cTn id="24" dur="500"/>
                                        <p:tgtEl>
                                          <p:spTgt spid="57"/>
                                        </p:tgtEl>
                                      </p:cBhvr>
                                    </p:animEffect>
                                  </p:childTnLst>
                                </p:cTn>
                              </p:par>
                              <p:par>
                                <p:cTn id="25" presetID="10" presetClass="entr" presetSubtype="0" fill="hold" nodeType="with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fade">
                                      <p:cBhvr>
                                        <p:cTn id="27" dur="500"/>
                                        <p:tgtEl>
                                          <p:spTgt spid="58"/>
                                        </p:tgtEl>
                                      </p:cBhvr>
                                    </p:animEffect>
                                  </p:childTnLst>
                                </p:cTn>
                              </p:par>
                              <p:par>
                                <p:cTn id="28" presetID="10" presetClass="entr" presetSubtype="0" fill="hold" nodeType="with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500"/>
                                        <p:tgtEl>
                                          <p:spTgt spid="6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fade">
                                      <p:cBhvr>
                                        <p:cTn id="33" dur="500"/>
                                        <p:tgtEl>
                                          <p:spTgt spid="5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fade">
                                      <p:cBhvr>
                                        <p:cTn id="38" dur="500"/>
                                        <p:tgtEl>
                                          <p:spTgt spid="53"/>
                                        </p:tgtEl>
                                      </p:cBhvr>
                                    </p:animEffect>
                                  </p:childTnLst>
                                </p:cTn>
                              </p:par>
                              <p:par>
                                <p:cTn id="39" presetID="10" presetClass="entr" presetSubtype="0" fill="hold" nodeType="with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500"/>
                                        <p:tgtEl>
                                          <p:spTgt spid="56"/>
                                        </p:tgtEl>
                                      </p:cBhvr>
                                    </p:animEffect>
                                  </p:childTnLst>
                                </p:cTn>
                              </p:par>
                              <p:par>
                                <p:cTn id="42" presetID="10" presetClass="entr" presetSubtype="0" fill="hold" nodeType="withEffect">
                                  <p:stCondLst>
                                    <p:cond delay="0"/>
                                  </p:stCondLst>
                                  <p:childTnLst>
                                    <p:set>
                                      <p:cBhvr>
                                        <p:cTn id="43" dur="1" fill="hold">
                                          <p:stCondLst>
                                            <p:cond delay="0"/>
                                          </p:stCondLst>
                                        </p:cTn>
                                        <p:tgtEl>
                                          <p:spTgt spid="59"/>
                                        </p:tgtEl>
                                        <p:attrNameLst>
                                          <p:attrName>style.visibility</p:attrName>
                                        </p:attrNameLst>
                                      </p:cBhvr>
                                      <p:to>
                                        <p:strVal val="visible"/>
                                      </p:to>
                                    </p:set>
                                    <p:animEffect transition="in" filter="fade">
                                      <p:cBhvr>
                                        <p:cTn id="44" dur="500"/>
                                        <p:tgtEl>
                                          <p:spTgt spid="59"/>
                                        </p:tgtEl>
                                      </p:cBhvr>
                                    </p:animEffect>
                                  </p:childTnLst>
                                </p:cTn>
                              </p:par>
                              <p:par>
                                <p:cTn id="45" presetID="10" presetClass="entr" presetSubtype="0" fill="hold" nodeType="with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fade">
                                      <p:cBhvr>
                                        <p:cTn id="47" dur="500"/>
                                        <p:tgtEl>
                                          <p:spTgt spid="62"/>
                                        </p:tgtEl>
                                      </p:cBhvr>
                                    </p:animEffect>
                                  </p:childTnLst>
                                </p:cTn>
                              </p:par>
                              <p:par>
                                <p:cTn id="48" presetID="1" presetClass="entr" presetSubtype="0" fill="hold" grpId="0" nodeType="withEffect">
                                  <p:stCondLst>
                                    <p:cond delay="0"/>
                                  </p:stCondLst>
                                  <p:childTnLst>
                                    <p:set>
                                      <p:cBhvr>
                                        <p:cTn id="49" dur="1" fill="hold">
                                          <p:stCondLst>
                                            <p:cond delay="0"/>
                                          </p:stCondLst>
                                        </p:cTn>
                                        <p:tgtEl>
                                          <p:spTgt spid="67"/>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fade">
                                      <p:cBhvr>
                                        <p:cTn id="5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5" grpId="0"/>
      <p:bldP spid="67" grpId="0"/>
      <p:bldP spid="39" grpId="0" animBg="1"/>
      <p:bldP spid="5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正方形/長方形 48"/>
          <p:cNvSpPr/>
          <p:nvPr/>
        </p:nvSpPr>
        <p:spPr>
          <a:xfrm>
            <a:off x="0" y="0"/>
            <a:ext cx="9175502" cy="1160345"/>
          </a:xfrm>
          <a:prstGeom prst="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p:cNvSpPr txBox="1"/>
          <p:nvPr/>
        </p:nvSpPr>
        <p:spPr>
          <a:xfrm>
            <a:off x="311271" y="234899"/>
            <a:ext cx="8353569" cy="769441"/>
          </a:xfrm>
          <a:prstGeom prst="rect">
            <a:avLst/>
          </a:prstGeom>
          <a:noFill/>
        </p:spPr>
        <p:txBody>
          <a:bodyPr wrap="none" rtlCol="0">
            <a:spAutoFit/>
          </a:bodyPr>
          <a:lstStyle/>
          <a:p>
            <a:pPr marL="266700"/>
            <a:r>
              <a:rPr lang="ja-JP" altLang="en-US" sz="4400" dirty="0" smtClean="0">
                <a:latin typeface="HGS創英角ﾎﾟｯﾌﾟ体" panose="040B0A00000000000000" pitchFamily="50" charset="-128"/>
                <a:ea typeface="HGS創英角ﾎﾟｯﾌﾟ体" panose="040B0A00000000000000" pitchFamily="50" charset="-128"/>
              </a:rPr>
              <a:t>おやつに食べるもののえらび方</a:t>
            </a:r>
            <a:endParaRPr lang="en-US" altLang="ja-JP" sz="4400" dirty="0" smtClean="0">
              <a:latin typeface="HGS創英角ﾎﾟｯﾌﾟ体" panose="040B0A00000000000000" pitchFamily="50" charset="-128"/>
              <a:ea typeface="HGS創英角ﾎﾟｯﾌﾟ体" panose="040B0A00000000000000" pitchFamily="50" charset="-128"/>
            </a:endParaRPr>
          </a:p>
        </p:txBody>
      </p:sp>
      <p:pic>
        <p:nvPicPr>
          <p:cNvPr id="15" name="Picture 2" descr="http://1.bp.blogspot.com/-ZELov-QvHaU/UVWMfIiV3bI/AAAAAAAAPIM/xxWcxLdHrwk/s1600/candy.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8298" y="2668847"/>
            <a:ext cx="1002020" cy="81699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キャラメルのイラスト"/>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638" y="3385843"/>
            <a:ext cx="769282" cy="73509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チューペットのイラスト"/>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258" y="4356162"/>
            <a:ext cx="1175326" cy="101208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ゼリーのイラスト"/>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01342" y="2636234"/>
            <a:ext cx="1136577" cy="89663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4" descr="板ガムのイラスト"/>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6517" y="5475512"/>
            <a:ext cx="911691" cy="103210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8" descr="お煎餅のイラスト"/>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0800683">
            <a:off x="6858164" y="2183601"/>
            <a:ext cx="593587" cy="59358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焼き芋のイラスト"/>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83261" y="2073397"/>
            <a:ext cx="1171055" cy="103443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2" descr="俵型のおにぎりのイラスト"/>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88797" y="4528256"/>
            <a:ext cx="792462" cy="68239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2" descr="味噌汁のイラスト"/>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206160" y="4891986"/>
            <a:ext cx="691919" cy="68423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4" descr="リンゴのイラスト"/>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804116" y="5405515"/>
            <a:ext cx="673657" cy="67365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6" descr="みかん・オレンジのイラスト（フルーツ）"/>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973152" y="4923940"/>
            <a:ext cx="719025" cy="715031"/>
          </a:xfrm>
          <a:prstGeom prst="rect">
            <a:avLst/>
          </a:prstGeom>
          <a:noFill/>
          <a:extLst>
            <a:ext uri="{909E8E84-426E-40DD-AFC4-6F175D3DCCD1}">
              <a14:hiddenFill xmlns:a14="http://schemas.microsoft.com/office/drawing/2010/main">
                <a:solidFill>
                  <a:srgbClr val="FFFFFF"/>
                </a:solidFill>
              </a14:hiddenFill>
            </a:ext>
          </a:extLst>
        </p:spPr>
      </p:pic>
      <p:sp>
        <p:nvSpPr>
          <p:cNvPr id="28" name="右矢印 27"/>
          <p:cNvSpPr/>
          <p:nvPr/>
        </p:nvSpPr>
        <p:spPr>
          <a:xfrm>
            <a:off x="5053262" y="1327059"/>
            <a:ext cx="3888000" cy="1116000"/>
          </a:xfrm>
          <a:prstGeom prst="rightArrow">
            <a:avLst/>
          </a:prstGeom>
          <a:gradFill flip="none" rotWithShape="1">
            <a:gsLst>
              <a:gs pos="0">
                <a:srgbClr val="0000CC">
                  <a:tint val="66000"/>
                  <a:satMod val="160000"/>
                </a:srgbClr>
              </a:gs>
              <a:gs pos="50000">
                <a:srgbClr val="0000CC">
                  <a:tint val="44500"/>
                  <a:satMod val="160000"/>
                </a:srgbClr>
              </a:gs>
              <a:gs pos="100000">
                <a:srgbClr val="0000CC">
                  <a:tint val="23500"/>
                  <a:satMod val="160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9" name="右矢印 28"/>
          <p:cNvSpPr/>
          <p:nvPr/>
        </p:nvSpPr>
        <p:spPr>
          <a:xfrm flipH="1">
            <a:off x="28449" y="1327059"/>
            <a:ext cx="5024814" cy="1116000"/>
          </a:xfrm>
          <a:prstGeom prst="rightArrow">
            <a:avLst/>
          </a:prstGeom>
          <a:gradFill flip="none" rotWithShape="1">
            <a:gsLst>
              <a:gs pos="0">
                <a:srgbClr val="FF0000"/>
              </a:gs>
              <a:gs pos="50000">
                <a:srgbClr val="FF0000">
                  <a:alpha val="42000"/>
                </a:srgbClr>
              </a:gs>
              <a:gs pos="100000">
                <a:srgbClr val="FF0000">
                  <a:alpha val="13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28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30" name="図 2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053364" y="2576491"/>
            <a:ext cx="968726" cy="908181"/>
          </a:xfrm>
          <a:prstGeom prst="rect">
            <a:avLst/>
          </a:prstGeom>
        </p:spPr>
      </p:pic>
      <p:pic>
        <p:nvPicPr>
          <p:cNvPr id="31" name="図 3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906958" y="3446912"/>
            <a:ext cx="923363" cy="923363"/>
          </a:xfrm>
          <a:prstGeom prst="rect">
            <a:avLst/>
          </a:prstGeom>
        </p:spPr>
      </p:pic>
      <p:pic>
        <p:nvPicPr>
          <p:cNvPr id="32" name="図 3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971024" y="4400706"/>
            <a:ext cx="1104186" cy="1004809"/>
          </a:xfrm>
          <a:prstGeom prst="rect">
            <a:avLst/>
          </a:prstGeom>
        </p:spPr>
      </p:pic>
      <p:pic>
        <p:nvPicPr>
          <p:cNvPr id="33" name="図 3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861607" y="3753389"/>
            <a:ext cx="719025" cy="519495"/>
          </a:xfrm>
          <a:prstGeom prst="rect">
            <a:avLst/>
          </a:prstGeom>
        </p:spPr>
      </p:pic>
      <p:pic>
        <p:nvPicPr>
          <p:cNvPr id="35" name="図 3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450972" y="3380241"/>
            <a:ext cx="927337" cy="878652"/>
          </a:xfrm>
          <a:prstGeom prst="rect">
            <a:avLst/>
          </a:prstGeom>
        </p:spPr>
      </p:pic>
      <p:pic>
        <p:nvPicPr>
          <p:cNvPr id="36" name="図 3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122305" y="3663258"/>
            <a:ext cx="881349" cy="672029"/>
          </a:xfrm>
          <a:prstGeom prst="rect">
            <a:avLst/>
          </a:prstGeom>
        </p:spPr>
      </p:pic>
      <p:pic>
        <p:nvPicPr>
          <p:cNvPr id="37" name="図 36"/>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377684" y="4291516"/>
            <a:ext cx="1225818" cy="1048074"/>
          </a:xfrm>
          <a:prstGeom prst="rect">
            <a:avLst/>
          </a:prstGeom>
        </p:spPr>
      </p:pic>
      <p:pic>
        <p:nvPicPr>
          <p:cNvPr id="38" name="図 37"/>
          <p:cNvPicPr>
            <a:picLocks noChangeAspect="1"/>
          </p:cNvPicPr>
          <p:nvPr/>
        </p:nvPicPr>
        <p:blipFill rotWithShape="1">
          <a:blip r:embed="rId22">
            <a:extLst>
              <a:ext uri="{28A0092B-C50C-407E-A947-70E740481C1C}">
                <a14:useLocalDpi xmlns:a14="http://schemas.microsoft.com/office/drawing/2010/main" val="0"/>
              </a:ext>
            </a:extLst>
          </a:blip>
          <a:srcRect l="1416" t="-8136" r="23560" b="46074"/>
          <a:stretch/>
        </p:blipFill>
        <p:spPr>
          <a:xfrm>
            <a:off x="3257281" y="5504869"/>
            <a:ext cx="1424330" cy="774692"/>
          </a:xfrm>
          <a:prstGeom prst="rect">
            <a:avLst/>
          </a:prstGeom>
        </p:spPr>
      </p:pic>
      <p:pic>
        <p:nvPicPr>
          <p:cNvPr id="39" name="図 38"/>
          <p:cNvPicPr>
            <a:picLocks noChangeAspect="1"/>
          </p:cNvPicPr>
          <p:nvPr/>
        </p:nvPicPr>
        <p:blipFill rotWithShape="1">
          <a:blip r:embed="rId23">
            <a:extLst>
              <a:ext uri="{28A0092B-C50C-407E-A947-70E740481C1C}">
                <a14:useLocalDpi xmlns:a14="http://schemas.microsoft.com/office/drawing/2010/main" val="0"/>
              </a:ext>
            </a:extLst>
          </a:blip>
          <a:srcRect l="67248" t="71888" r="8870" b="6741"/>
          <a:stretch/>
        </p:blipFill>
        <p:spPr>
          <a:xfrm>
            <a:off x="2096956" y="5410147"/>
            <a:ext cx="832584" cy="814236"/>
          </a:xfrm>
          <a:prstGeom prst="rect">
            <a:avLst/>
          </a:prstGeom>
        </p:spPr>
      </p:pic>
      <p:pic>
        <p:nvPicPr>
          <p:cNvPr id="40" name="図 39"/>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5504745" y="4517363"/>
            <a:ext cx="984874" cy="704185"/>
          </a:xfrm>
          <a:prstGeom prst="rect">
            <a:avLst/>
          </a:prstGeom>
        </p:spPr>
      </p:pic>
      <p:pic>
        <p:nvPicPr>
          <p:cNvPr id="41" name="図 40"/>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6880207" y="2665050"/>
            <a:ext cx="1068882" cy="1026127"/>
          </a:xfrm>
          <a:prstGeom prst="rect">
            <a:avLst/>
          </a:prstGeom>
        </p:spPr>
      </p:pic>
      <p:pic>
        <p:nvPicPr>
          <p:cNvPr id="42" name="図 41"/>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6745373" y="5339590"/>
            <a:ext cx="848661" cy="657712"/>
          </a:xfrm>
          <a:prstGeom prst="rect">
            <a:avLst/>
          </a:prstGeom>
        </p:spPr>
      </p:pic>
      <p:cxnSp>
        <p:nvCxnSpPr>
          <p:cNvPr id="43" name="直線コネクタ 42"/>
          <p:cNvCxnSpPr/>
          <p:nvPr/>
        </p:nvCxnSpPr>
        <p:spPr>
          <a:xfrm>
            <a:off x="1858813" y="2576491"/>
            <a:ext cx="0" cy="383585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3257281" y="2608989"/>
            <a:ext cx="0" cy="383585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4833136" y="2636234"/>
            <a:ext cx="0" cy="383585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6657742" y="2498089"/>
            <a:ext cx="0" cy="383585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55" name="図 54"/>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rot="20316349">
            <a:off x="8126917" y="3376357"/>
            <a:ext cx="907644" cy="717039"/>
          </a:xfrm>
          <a:prstGeom prst="rect">
            <a:avLst/>
          </a:prstGeom>
        </p:spPr>
      </p:pic>
      <p:pic>
        <p:nvPicPr>
          <p:cNvPr id="56" name="図 55"/>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7652174" y="3989875"/>
            <a:ext cx="720501" cy="698886"/>
          </a:xfrm>
          <a:prstGeom prst="rect">
            <a:avLst/>
          </a:prstGeom>
        </p:spPr>
      </p:pic>
      <p:pic>
        <p:nvPicPr>
          <p:cNvPr id="57" name="図 56"/>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7900254" y="5512733"/>
            <a:ext cx="804247" cy="812371"/>
          </a:xfrm>
          <a:prstGeom prst="rect">
            <a:avLst/>
          </a:prstGeom>
        </p:spPr>
      </p:pic>
      <p:sp>
        <p:nvSpPr>
          <p:cNvPr id="3" name="小波 2"/>
          <p:cNvSpPr/>
          <p:nvPr/>
        </p:nvSpPr>
        <p:spPr>
          <a:xfrm rot="5101969">
            <a:off x="4208555" y="1737422"/>
            <a:ext cx="1220290" cy="680705"/>
          </a:xfrm>
          <a:prstGeom prst="doubleWav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827584" y="1636498"/>
            <a:ext cx="3766397" cy="523220"/>
          </a:xfrm>
          <a:prstGeom prst="rect">
            <a:avLst/>
          </a:prstGeom>
          <a:noFill/>
        </p:spPr>
        <p:txBody>
          <a:bodyPr wrap="square" rtlCol="0">
            <a:spAutoFit/>
          </a:bodyPr>
          <a:lstStyle/>
          <a:p>
            <a:r>
              <a:rPr kumimoji="1" lang="ja-JP" altLang="en-US" sz="2800" b="1" dirty="0" smtClean="0"/>
              <a:t>むし歯になりやすい</a:t>
            </a:r>
            <a:endParaRPr kumimoji="1" lang="ja-JP" altLang="en-US" sz="2800" b="1" dirty="0"/>
          </a:p>
        </p:txBody>
      </p:sp>
      <p:sp>
        <p:nvSpPr>
          <p:cNvPr id="69" name="テキスト ボックス 68"/>
          <p:cNvSpPr txBox="1"/>
          <p:nvPr/>
        </p:nvSpPr>
        <p:spPr>
          <a:xfrm>
            <a:off x="5544472" y="1636498"/>
            <a:ext cx="3276000" cy="523220"/>
          </a:xfrm>
          <a:prstGeom prst="rect">
            <a:avLst/>
          </a:prstGeom>
          <a:noFill/>
        </p:spPr>
        <p:txBody>
          <a:bodyPr wrap="square" rtlCol="0">
            <a:spAutoFit/>
          </a:bodyPr>
          <a:lstStyle/>
          <a:p>
            <a:r>
              <a:rPr kumimoji="1" lang="ja-JP" altLang="en-US" sz="2800" b="1" dirty="0" smtClean="0"/>
              <a:t>むし歯になりにくい</a:t>
            </a:r>
            <a:endParaRPr kumimoji="1" lang="ja-JP" altLang="en-US" sz="2800" b="1" dirty="0"/>
          </a:p>
        </p:txBody>
      </p:sp>
    </p:spTree>
    <p:extLst>
      <p:ext uri="{BB962C8B-B14F-4D97-AF65-F5344CB8AC3E}">
        <p14:creationId xmlns:p14="http://schemas.microsoft.com/office/powerpoint/2010/main" val="396178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500"/>
                                        <p:tgtEl>
                                          <p:spTgt spid="5"/>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wipe(left)">
                                      <p:cBhvr>
                                        <p:cTn id="16" dur="500"/>
                                        <p:tgtEl>
                                          <p:spTgt spid="69"/>
                                        </p:tgtEl>
                                      </p:cBhvr>
                                    </p:animEffect>
                                  </p:childTnLst>
                                </p:cTn>
                              </p:par>
                              <p:par>
                                <p:cTn id="17" presetID="10" presetClass="entr" presetSubtype="0"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childTnLst>
                                </p:cTn>
                              </p:par>
                              <p:par>
                                <p:cTn id="20" presetID="10" presetClass="entr" presetSubtype="0" fill="hold"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500"/>
                                        <p:tgtEl>
                                          <p:spTgt spid="45"/>
                                        </p:tgtEl>
                                      </p:cBhvr>
                                    </p:animEffect>
                                  </p:childTnLst>
                                </p:cTn>
                              </p:par>
                              <p:par>
                                <p:cTn id="23" presetID="10" presetClass="entr" presetSubtype="0"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par>
                                <p:cTn id="26" presetID="10" presetClass="entr" presetSubtype="0" fill="hold"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5" grpId="0"/>
      <p:bldP spid="6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659034" y="857550"/>
            <a:ext cx="5503003" cy="729718"/>
          </a:xfrm>
          <a:prstGeom prst="roundRect">
            <a:avLst/>
          </a:prstGeom>
          <a:solidFill>
            <a:srgbClr val="FFFFCC"/>
          </a:solidFill>
          <a:ln w="63500"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a:off x="-654" y="-34182"/>
            <a:ext cx="9144000" cy="807714"/>
          </a:xfrm>
          <a:prstGeom prst="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p:cNvSpPr txBox="1"/>
          <p:nvPr/>
        </p:nvSpPr>
        <p:spPr>
          <a:xfrm>
            <a:off x="1478384" y="8841"/>
            <a:ext cx="6609502" cy="707886"/>
          </a:xfrm>
          <a:prstGeom prst="rect">
            <a:avLst/>
          </a:prstGeom>
          <a:noFill/>
        </p:spPr>
        <p:txBody>
          <a:bodyPr wrap="none" rtlCol="0">
            <a:spAutoFit/>
          </a:bodyPr>
          <a:lstStyle/>
          <a:p>
            <a:pPr marL="266700"/>
            <a:r>
              <a:rPr lang="ja-JP" altLang="en-US" sz="4000" dirty="0" smtClean="0">
                <a:latin typeface="HGS創英角ﾎﾟｯﾌﾟ体" panose="040B0A00000000000000" pitchFamily="50" charset="-128"/>
                <a:ea typeface="HGS創英角ﾎﾟｯﾌﾟ体" panose="040B0A00000000000000" pitchFamily="50" charset="-128"/>
              </a:rPr>
              <a:t>飲みものの　えらび</a:t>
            </a:r>
            <a:r>
              <a:rPr lang="ja-JP" altLang="en-US" sz="4000" dirty="0">
                <a:latin typeface="HGS創英角ﾎﾟｯﾌﾟ体" panose="040B0A00000000000000" pitchFamily="50" charset="-128"/>
                <a:ea typeface="HGS創英角ﾎﾟｯﾌﾟ体" panose="040B0A00000000000000" pitchFamily="50" charset="-128"/>
              </a:rPr>
              <a:t>方</a:t>
            </a:r>
            <a:r>
              <a:rPr lang="ja-JP" altLang="en-US" sz="4000" dirty="0" smtClean="0">
                <a:latin typeface="HGS創英角ﾎﾟｯﾌﾟ体" panose="040B0A00000000000000" pitchFamily="50" charset="-128"/>
                <a:ea typeface="HGS創英角ﾎﾟｯﾌﾟ体" panose="040B0A00000000000000" pitchFamily="50" charset="-128"/>
              </a:rPr>
              <a:t>　　</a:t>
            </a:r>
            <a:endParaRPr lang="en-US" altLang="ja-JP" sz="4000" dirty="0" smtClean="0">
              <a:latin typeface="HGS創英角ﾎﾟｯﾌﾟ体" panose="040B0A00000000000000" pitchFamily="50" charset="-128"/>
              <a:ea typeface="HGS創英角ﾎﾟｯﾌﾟ体" panose="040B0A00000000000000" pitchFamily="50" charset="-128"/>
            </a:endParaRPr>
          </a:p>
        </p:txBody>
      </p:sp>
      <p:sp>
        <p:nvSpPr>
          <p:cNvPr id="101" name="テキスト ボックス 100"/>
          <p:cNvSpPr txBox="1"/>
          <p:nvPr/>
        </p:nvSpPr>
        <p:spPr>
          <a:xfrm>
            <a:off x="1659034" y="1081517"/>
            <a:ext cx="5503003" cy="523220"/>
          </a:xfrm>
          <a:prstGeom prst="rect">
            <a:avLst/>
          </a:prstGeom>
          <a:noFill/>
        </p:spPr>
        <p:txBody>
          <a:bodyPr wrap="square" rtlCol="0">
            <a:spAutoFit/>
          </a:bodyPr>
          <a:lstStyle/>
          <a:p>
            <a:pPr algn="ctr"/>
            <a:r>
              <a:rPr lang="ja-JP" altLang="en-US" sz="2800" dirty="0" smtClean="0">
                <a:latin typeface="HG丸ｺﾞｼｯｸM-PRO" panose="020F0600000000000000" pitchFamily="50" charset="-128"/>
                <a:ea typeface="HG丸ｺﾞｼｯｸM-PRO" panose="020F0600000000000000" pitchFamily="50" charset="-128"/>
              </a:rPr>
              <a:t>砂</a:t>
            </a:r>
            <a:r>
              <a:rPr lang="ja-JP" altLang="en-US" sz="2800" dirty="0">
                <a:latin typeface="HG丸ｺﾞｼｯｸM-PRO" panose="020F0600000000000000" pitchFamily="50" charset="-128"/>
                <a:ea typeface="HG丸ｺﾞｼｯｸM-PRO" panose="020F0600000000000000" pitchFamily="50" charset="-128"/>
              </a:rPr>
              <a:t>糖</a:t>
            </a:r>
            <a:r>
              <a:rPr kumimoji="1" lang="ja-JP" altLang="en-US" sz="2800" dirty="0" smtClean="0">
                <a:latin typeface="HG丸ｺﾞｼｯｸM-PRO" panose="020F0600000000000000" pitchFamily="50" charset="-128"/>
                <a:ea typeface="HG丸ｺﾞｼｯｸM-PRO" panose="020F0600000000000000" pitchFamily="50" charset="-128"/>
              </a:rPr>
              <a:t>の</a:t>
            </a:r>
            <a:r>
              <a:rPr lang="ja-JP" altLang="en-US" sz="2800" dirty="0" smtClean="0">
                <a:latin typeface="HG丸ｺﾞｼｯｸM-PRO" panose="020F0600000000000000" pitchFamily="50" charset="-128"/>
                <a:ea typeface="HG丸ｺﾞｼｯｸM-PRO" panose="020F0600000000000000" pitchFamily="50" charset="-128"/>
              </a:rPr>
              <a:t> </a:t>
            </a:r>
            <a:r>
              <a:rPr kumimoji="1" lang="ja-JP" altLang="en-US" sz="2800" dirty="0" smtClean="0">
                <a:latin typeface="HG丸ｺﾞｼｯｸM-PRO" panose="020F0600000000000000" pitchFamily="50" charset="-128"/>
                <a:ea typeface="HG丸ｺﾞｼｯｸM-PRO" panose="020F0600000000000000" pitchFamily="50" charset="-128"/>
              </a:rPr>
              <a:t>りょうで</a:t>
            </a:r>
            <a:r>
              <a:rPr lang="ja-JP" altLang="en-US" sz="2800" dirty="0" smtClean="0">
                <a:latin typeface="HG丸ｺﾞｼｯｸM-PRO" panose="020F0600000000000000" pitchFamily="50" charset="-128"/>
                <a:ea typeface="HG丸ｺﾞｼｯｸM-PRO" panose="020F0600000000000000" pitchFamily="50" charset="-128"/>
              </a:rPr>
              <a:t> </a:t>
            </a:r>
            <a:r>
              <a:rPr kumimoji="1" lang="ja-JP" altLang="en-US" sz="2800" dirty="0" smtClean="0">
                <a:latin typeface="HG丸ｺﾞｼｯｸM-PRO" panose="020F0600000000000000" pitchFamily="50" charset="-128"/>
                <a:ea typeface="HG丸ｺﾞｼｯｸM-PRO" panose="020F0600000000000000" pitchFamily="50" charset="-128"/>
              </a:rPr>
              <a:t>みてみる</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59" name="テキスト ボックス 58"/>
          <p:cNvSpPr txBox="1"/>
          <p:nvPr/>
        </p:nvSpPr>
        <p:spPr>
          <a:xfrm>
            <a:off x="1195691" y="3785347"/>
            <a:ext cx="718466" cy="489680"/>
          </a:xfrm>
          <a:prstGeom prst="rect">
            <a:avLst/>
          </a:prstGeom>
          <a:noFill/>
        </p:spPr>
        <p:txBody>
          <a:bodyPr wrap="none" rtlCol="0">
            <a:spAutoFit/>
          </a:bodyPr>
          <a:lstStyle/>
          <a:p>
            <a:r>
              <a:rPr kumimoji="1" lang="en-US" altLang="ja-JP" sz="2800" dirty="0" smtClean="0"/>
              <a:t>11</a:t>
            </a:r>
            <a:r>
              <a:rPr lang="en-US" altLang="ja-JP" sz="2800" dirty="0"/>
              <a:t>g</a:t>
            </a:r>
            <a:endParaRPr kumimoji="1" lang="ja-JP" altLang="en-US" sz="2800" dirty="0"/>
          </a:p>
        </p:txBody>
      </p:sp>
      <p:sp>
        <p:nvSpPr>
          <p:cNvPr id="60" name="テキスト ボックス 59"/>
          <p:cNvSpPr txBox="1"/>
          <p:nvPr/>
        </p:nvSpPr>
        <p:spPr>
          <a:xfrm>
            <a:off x="3608061" y="3317824"/>
            <a:ext cx="800219" cy="400146"/>
          </a:xfrm>
          <a:prstGeom prst="rect">
            <a:avLst/>
          </a:prstGeom>
          <a:noFill/>
        </p:spPr>
        <p:txBody>
          <a:bodyPr wrap="none" rtlCol="0">
            <a:spAutoFit/>
          </a:bodyPr>
          <a:lstStyle/>
          <a:p>
            <a:pPr algn="ctr">
              <a:lnSpc>
                <a:spcPts val="2500"/>
              </a:lnSpc>
            </a:pPr>
            <a:r>
              <a:rPr kumimoji="1" lang="en-US" altLang="ja-JP" sz="2800" dirty="0" smtClean="0"/>
              <a:t>22g </a:t>
            </a:r>
          </a:p>
        </p:txBody>
      </p:sp>
      <p:sp>
        <p:nvSpPr>
          <p:cNvPr id="61" name="テキスト ボックス 60"/>
          <p:cNvSpPr txBox="1"/>
          <p:nvPr/>
        </p:nvSpPr>
        <p:spPr>
          <a:xfrm>
            <a:off x="2421129" y="3406292"/>
            <a:ext cx="800219" cy="400146"/>
          </a:xfrm>
          <a:prstGeom prst="rect">
            <a:avLst/>
          </a:prstGeom>
          <a:noFill/>
        </p:spPr>
        <p:txBody>
          <a:bodyPr wrap="none" rtlCol="0">
            <a:spAutoFit/>
          </a:bodyPr>
          <a:lstStyle/>
          <a:p>
            <a:pPr algn="ctr">
              <a:lnSpc>
                <a:spcPts val="2500"/>
              </a:lnSpc>
            </a:pPr>
            <a:r>
              <a:rPr kumimoji="1" lang="en-US" altLang="ja-JP" sz="2800" dirty="0" smtClean="0"/>
              <a:t>20g </a:t>
            </a:r>
          </a:p>
        </p:txBody>
      </p:sp>
      <p:sp>
        <p:nvSpPr>
          <p:cNvPr id="62" name="テキスト ボックス 61"/>
          <p:cNvSpPr txBox="1"/>
          <p:nvPr/>
        </p:nvSpPr>
        <p:spPr>
          <a:xfrm>
            <a:off x="5909428" y="1657931"/>
            <a:ext cx="800219" cy="400146"/>
          </a:xfrm>
          <a:prstGeom prst="rect">
            <a:avLst/>
          </a:prstGeom>
          <a:noFill/>
        </p:spPr>
        <p:txBody>
          <a:bodyPr wrap="none" rtlCol="0">
            <a:spAutoFit/>
          </a:bodyPr>
          <a:lstStyle/>
          <a:p>
            <a:pPr algn="ctr">
              <a:lnSpc>
                <a:spcPts val="2500"/>
              </a:lnSpc>
            </a:pPr>
            <a:r>
              <a:rPr kumimoji="1" lang="en-US" altLang="ja-JP" sz="2800" dirty="0" smtClean="0"/>
              <a:t>53g </a:t>
            </a:r>
          </a:p>
        </p:txBody>
      </p:sp>
      <p:sp>
        <p:nvSpPr>
          <p:cNvPr id="63" name="テキスト ボックス 62"/>
          <p:cNvSpPr txBox="1"/>
          <p:nvPr/>
        </p:nvSpPr>
        <p:spPr>
          <a:xfrm>
            <a:off x="4783603" y="2711363"/>
            <a:ext cx="800219" cy="400146"/>
          </a:xfrm>
          <a:prstGeom prst="rect">
            <a:avLst/>
          </a:prstGeom>
          <a:noFill/>
        </p:spPr>
        <p:txBody>
          <a:bodyPr wrap="none" rtlCol="0">
            <a:spAutoFit/>
          </a:bodyPr>
          <a:lstStyle/>
          <a:p>
            <a:pPr algn="ctr">
              <a:lnSpc>
                <a:spcPts val="2500"/>
              </a:lnSpc>
            </a:pPr>
            <a:r>
              <a:rPr kumimoji="1" lang="en-US" altLang="ja-JP" sz="2800" dirty="0" smtClean="0"/>
              <a:t>33g </a:t>
            </a:r>
          </a:p>
        </p:txBody>
      </p:sp>
      <p:sp>
        <p:nvSpPr>
          <p:cNvPr id="64" name="テキスト ボックス 63"/>
          <p:cNvSpPr txBox="1"/>
          <p:nvPr/>
        </p:nvSpPr>
        <p:spPr>
          <a:xfrm>
            <a:off x="7435092" y="4881344"/>
            <a:ext cx="1743933" cy="461665"/>
          </a:xfrm>
          <a:prstGeom prst="rect">
            <a:avLst/>
          </a:prstGeom>
          <a:noFill/>
        </p:spPr>
        <p:txBody>
          <a:bodyPr wrap="square" rtlCol="0">
            <a:spAutoFit/>
          </a:bodyPr>
          <a:lstStyle/>
          <a:p>
            <a:r>
              <a:rPr lang="en-US" altLang="ja-JP" sz="2400" dirty="0" smtClean="0"/>
              <a:t>7</a:t>
            </a:r>
            <a:r>
              <a:rPr lang="ja-JP" altLang="en-US" sz="2400" dirty="0" smtClean="0"/>
              <a:t>～</a:t>
            </a:r>
            <a:r>
              <a:rPr lang="en-US" altLang="ja-JP" sz="2400" dirty="0" smtClean="0"/>
              <a:t>79</a:t>
            </a:r>
            <a:r>
              <a:rPr lang="ja-JP" altLang="en-US" sz="2400" dirty="0" smtClean="0"/>
              <a:t>さ</a:t>
            </a:r>
            <a:r>
              <a:rPr lang="ja-JP" altLang="en-US" sz="2400" dirty="0"/>
              <a:t>い</a:t>
            </a:r>
            <a:endParaRPr kumimoji="1" lang="ja-JP" altLang="en-US" sz="2400" dirty="0"/>
          </a:p>
        </p:txBody>
      </p:sp>
      <p:pic>
        <p:nvPicPr>
          <p:cNvPr id="65" name="Picture 24" descr="乳酸菌飲料のイラスト"/>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1052" y="5206701"/>
            <a:ext cx="999786" cy="1115402"/>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34" descr="ペットボトルに入ったスポーツドリンクのイラスト"/>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8958" y="4998405"/>
            <a:ext cx="1257571" cy="1708487"/>
          </a:xfrm>
          <a:prstGeom prst="rect">
            <a:avLst/>
          </a:prstGeom>
          <a:noFill/>
          <a:extLst>
            <a:ext uri="{909E8E84-426E-40DD-AFC4-6F175D3DCCD1}">
              <a14:hiddenFill xmlns:a14="http://schemas.microsoft.com/office/drawing/2010/main">
                <a:solidFill>
                  <a:srgbClr val="FFFFFF"/>
                </a:solidFill>
              </a14:hiddenFill>
            </a:ext>
          </a:extLst>
        </p:spPr>
      </p:pic>
      <p:grpSp>
        <p:nvGrpSpPr>
          <p:cNvPr id="67" name="グループ化 66"/>
          <p:cNvGrpSpPr/>
          <p:nvPr/>
        </p:nvGrpSpPr>
        <p:grpSpPr>
          <a:xfrm>
            <a:off x="3447145" y="5065797"/>
            <a:ext cx="780983" cy="1256306"/>
            <a:chOff x="8279338" y="5693617"/>
            <a:chExt cx="630917" cy="808101"/>
          </a:xfrm>
        </p:grpSpPr>
        <p:sp>
          <p:nvSpPr>
            <p:cNvPr id="68" name="円/楕円 28"/>
            <p:cNvSpPr/>
            <p:nvPr/>
          </p:nvSpPr>
          <p:spPr>
            <a:xfrm>
              <a:off x="8318972" y="6267742"/>
              <a:ext cx="513665" cy="233976"/>
            </a:xfrm>
            <a:prstGeom prst="ellipse">
              <a:avLst/>
            </a:prstGeom>
            <a:solidFill>
              <a:schemeClr val="accent3">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p:cNvSpPr/>
            <p:nvPr/>
          </p:nvSpPr>
          <p:spPr>
            <a:xfrm>
              <a:off x="8317781" y="5755167"/>
              <a:ext cx="513665" cy="624296"/>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円/楕円 30"/>
            <p:cNvSpPr/>
            <p:nvPr/>
          </p:nvSpPr>
          <p:spPr>
            <a:xfrm>
              <a:off x="8322404" y="5693617"/>
              <a:ext cx="513665" cy="195079"/>
            </a:xfrm>
            <a:prstGeom prst="ellipse">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1" name="Picture 8" descr="https://encrypted-tbn3.gstatic.com/images?q=tbn:ANd9GcRNad5GFXiYZ3CjEhbStGQR8MK7DrrM99xnDVRfRkht9oJMx0DPFTR8R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1503" y="6072443"/>
              <a:ext cx="368601" cy="347408"/>
            </a:xfrm>
            <a:prstGeom prst="rect">
              <a:avLst/>
            </a:prstGeom>
            <a:noFill/>
            <a:extLst>
              <a:ext uri="{909E8E84-426E-40DD-AFC4-6F175D3DCCD1}">
                <a14:hiddenFill xmlns:a14="http://schemas.microsoft.com/office/drawing/2010/main">
                  <a:solidFill>
                    <a:srgbClr val="FFFFFF"/>
                  </a:solidFill>
                </a14:hiddenFill>
              </a:ext>
            </a:extLst>
          </p:spPr>
        </p:pic>
        <p:sp>
          <p:nvSpPr>
            <p:cNvPr id="72" name="テキスト ボックス 71"/>
            <p:cNvSpPr txBox="1"/>
            <p:nvPr/>
          </p:nvSpPr>
          <p:spPr>
            <a:xfrm>
              <a:off x="8279338" y="5848619"/>
              <a:ext cx="630917" cy="222339"/>
            </a:xfrm>
            <a:prstGeom prst="rect">
              <a:avLst/>
            </a:prstGeom>
            <a:noFill/>
          </p:spPr>
          <p:txBody>
            <a:bodyPr wrap="none" rtlCol="0">
              <a:spAutoFit/>
            </a:bodyPr>
            <a:lstStyle/>
            <a:p>
              <a:r>
                <a:rPr kumimoji="1" lang="en-US" altLang="ja-JP" dirty="0" smtClean="0">
                  <a:latin typeface="HGS創英角ﾎﾟｯﾌﾟ体" panose="040B0A00000000000000" pitchFamily="50" charset="-128"/>
                  <a:ea typeface="HGS創英角ﾎﾟｯﾌﾟ体" panose="040B0A00000000000000" pitchFamily="50" charset="-128"/>
                </a:rPr>
                <a:t>100%</a:t>
              </a:r>
              <a:endParaRPr kumimoji="1" lang="ja-JP" altLang="en-US" dirty="0">
                <a:latin typeface="HGS創英角ﾎﾟｯﾌﾟ体" panose="040B0A00000000000000" pitchFamily="50" charset="-128"/>
                <a:ea typeface="HGS創英角ﾎﾟｯﾌﾟ体" panose="040B0A00000000000000" pitchFamily="50" charset="-128"/>
              </a:endParaRPr>
            </a:p>
          </p:txBody>
        </p:sp>
      </p:grpSp>
      <p:grpSp>
        <p:nvGrpSpPr>
          <p:cNvPr id="74" name="グループ化 73"/>
          <p:cNvGrpSpPr/>
          <p:nvPr/>
        </p:nvGrpSpPr>
        <p:grpSpPr>
          <a:xfrm>
            <a:off x="2341668" y="5090635"/>
            <a:ext cx="814647" cy="1231468"/>
            <a:chOff x="2486087" y="3583816"/>
            <a:chExt cx="758504" cy="997312"/>
          </a:xfrm>
        </p:grpSpPr>
        <p:sp>
          <p:nvSpPr>
            <p:cNvPr id="75" name="円/楕円 36"/>
            <p:cNvSpPr/>
            <p:nvPr/>
          </p:nvSpPr>
          <p:spPr>
            <a:xfrm>
              <a:off x="2555776" y="4292368"/>
              <a:ext cx="572241" cy="28876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正方形/長方形 75"/>
            <p:cNvSpPr/>
            <p:nvPr/>
          </p:nvSpPr>
          <p:spPr>
            <a:xfrm>
              <a:off x="2559599" y="3709620"/>
              <a:ext cx="572241" cy="770472"/>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円/楕円 38"/>
            <p:cNvSpPr/>
            <p:nvPr/>
          </p:nvSpPr>
          <p:spPr>
            <a:xfrm>
              <a:off x="2559599" y="3583816"/>
              <a:ext cx="572241" cy="240757"/>
            </a:xfrm>
            <a:prstGeom prst="ellipse">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テキスト ボックス 77"/>
            <p:cNvSpPr txBox="1"/>
            <p:nvPr/>
          </p:nvSpPr>
          <p:spPr>
            <a:xfrm>
              <a:off x="2486087" y="3786594"/>
              <a:ext cx="758504" cy="279932"/>
            </a:xfrm>
            <a:prstGeom prst="rect">
              <a:avLst/>
            </a:prstGeom>
            <a:noFill/>
          </p:spPr>
          <p:txBody>
            <a:bodyPr wrap="none" rtlCol="0">
              <a:spAutoFit/>
            </a:bodyPr>
            <a:lstStyle/>
            <a:p>
              <a:r>
                <a:rPr kumimoji="1" lang="ja-JP" altLang="en-US" b="1" dirty="0" smtClean="0">
                  <a:latin typeface="+mn-ea"/>
                </a:rPr>
                <a:t>やさい</a:t>
              </a:r>
              <a:endParaRPr kumimoji="1" lang="ja-JP" altLang="en-US" b="1" dirty="0">
                <a:latin typeface="+mn-ea"/>
              </a:endParaRPr>
            </a:p>
          </p:txBody>
        </p:sp>
        <p:pic>
          <p:nvPicPr>
            <p:cNvPr id="79" name="Picture 10" descr="http://e-poket.com/illust/img/illust/m_yasai.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01260" y="4054935"/>
              <a:ext cx="509266" cy="425156"/>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81" name="直線矢印コネクタ 80"/>
          <p:cNvCxnSpPr/>
          <p:nvPr/>
        </p:nvCxnSpPr>
        <p:spPr>
          <a:xfrm flipV="1">
            <a:off x="1013815" y="1628800"/>
            <a:ext cx="0" cy="332196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872154" y="2147827"/>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872154" y="2700697"/>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872154" y="3253568"/>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872154" y="3806438"/>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a:off x="887755" y="4341100"/>
            <a:ext cx="2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テキスト ボックス 86"/>
          <p:cNvSpPr txBox="1"/>
          <p:nvPr/>
        </p:nvSpPr>
        <p:spPr>
          <a:xfrm>
            <a:off x="228983" y="4096260"/>
            <a:ext cx="861153" cy="489680"/>
          </a:xfrm>
          <a:prstGeom prst="rect">
            <a:avLst/>
          </a:prstGeom>
          <a:noFill/>
        </p:spPr>
        <p:txBody>
          <a:bodyPr wrap="square" rtlCol="0">
            <a:spAutoFit/>
          </a:bodyPr>
          <a:lstStyle/>
          <a:p>
            <a:r>
              <a:rPr lang="en-US" altLang="ja-JP" sz="2800" dirty="0" smtClean="0"/>
              <a:t>10g</a:t>
            </a:r>
            <a:endParaRPr kumimoji="1" lang="ja-JP" altLang="en-US" sz="2800" dirty="0"/>
          </a:p>
        </p:txBody>
      </p:sp>
      <p:sp>
        <p:nvSpPr>
          <p:cNvPr id="88" name="テキスト ボックス 87"/>
          <p:cNvSpPr txBox="1"/>
          <p:nvPr/>
        </p:nvSpPr>
        <p:spPr>
          <a:xfrm>
            <a:off x="226040" y="3552195"/>
            <a:ext cx="861153" cy="489680"/>
          </a:xfrm>
          <a:prstGeom prst="rect">
            <a:avLst/>
          </a:prstGeom>
          <a:noFill/>
        </p:spPr>
        <p:txBody>
          <a:bodyPr wrap="square" rtlCol="0">
            <a:spAutoFit/>
          </a:bodyPr>
          <a:lstStyle/>
          <a:p>
            <a:r>
              <a:rPr lang="en-US" altLang="ja-JP" sz="2800" dirty="0" smtClean="0"/>
              <a:t>20g</a:t>
            </a:r>
            <a:endParaRPr kumimoji="1" lang="ja-JP" altLang="en-US" sz="2800" dirty="0"/>
          </a:p>
        </p:txBody>
      </p:sp>
      <p:sp>
        <p:nvSpPr>
          <p:cNvPr id="89" name="テキスト ボックス 88"/>
          <p:cNvSpPr txBox="1"/>
          <p:nvPr/>
        </p:nvSpPr>
        <p:spPr>
          <a:xfrm>
            <a:off x="223097" y="3008129"/>
            <a:ext cx="861153" cy="489680"/>
          </a:xfrm>
          <a:prstGeom prst="rect">
            <a:avLst/>
          </a:prstGeom>
          <a:noFill/>
        </p:spPr>
        <p:txBody>
          <a:bodyPr wrap="square" rtlCol="0">
            <a:spAutoFit/>
          </a:bodyPr>
          <a:lstStyle/>
          <a:p>
            <a:r>
              <a:rPr lang="en-US" altLang="ja-JP" sz="2800" dirty="0" smtClean="0"/>
              <a:t>30g</a:t>
            </a:r>
            <a:endParaRPr kumimoji="1" lang="ja-JP" altLang="en-US" sz="2800" dirty="0"/>
          </a:p>
        </p:txBody>
      </p:sp>
      <p:sp>
        <p:nvSpPr>
          <p:cNvPr id="90" name="テキスト ボックス 89"/>
          <p:cNvSpPr txBox="1"/>
          <p:nvPr/>
        </p:nvSpPr>
        <p:spPr>
          <a:xfrm>
            <a:off x="220154" y="2437505"/>
            <a:ext cx="861153" cy="489680"/>
          </a:xfrm>
          <a:prstGeom prst="rect">
            <a:avLst/>
          </a:prstGeom>
          <a:noFill/>
        </p:spPr>
        <p:txBody>
          <a:bodyPr wrap="square" rtlCol="0">
            <a:spAutoFit/>
          </a:bodyPr>
          <a:lstStyle/>
          <a:p>
            <a:r>
              <a:rPr lang="en-US" altLang="ja-JP" sz="2800" dirty="0" smtClean="0"/>
              <a:t>40g</a:t>
            </a:r>
            <a:endParaRPr kumimoji="1" lang="ja-JP" altLang="en-US" sz="2800" dirty="0"/>
          </a:p>
        </p:txBody>
      </p:sp>
      <p:sp>
        <p:nvSpPr>
          <p:cNvPr id="91" name="テキスト ボックス 90"/>
          <p:cNvSpPr txBox="1"/>
          <p:nvPr/>
        </p:nvSpPr>
        <p:spPr>
          <a:xfrm>
            <a:off x="217211" y="1866881"/>
            <a:ext cx="861153" cy="489680"/>
          </a:xfrm>
          <a:prstGeom prst="rect">
            <a:avLst/>
          </a:prstGeom>
          <a:noFill/>
        </p:spPr>
        <p:txBody>
          <a:bodyPr wrap="square" rtlCol="0">
            <a:spAutoFit/>
          </a:bodyPr>
          <a:lstStyle/>
          <a:p>
            <a:r>
              <a:rPr lang="en-US" altLang="ja-JP" sz="2800" dirty="0" smtClean="0"/>
              <a:t>50g</a:t>
            </a:r>
            <a:endParaRPr kumimoji="1" lang="ja-JP" altLang="en-US" sz="2800" dirty="0"/>
          </a:p>
        </p:txBody>
      </p:sp>
      <p:sp>
        <p:nvSpPr>
          <p:cNvPr id="92" name="正方形/長方形 91"/>
          <p:cNvSpPr/>
          <p:nvPr/>
        </p:nvSpPr>
        <p:spPr>
          <a:xfrm>
            <a:off x="1231796" y="4257047"/>
            <a:ext cx="720000" cy="6738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p:cNvSpPr/>
          <p:nvPr/>
        </p:nvSpPr>
        <p:spPr>
          <a:xfrm>
            <a:off x="2419928" y="3785347"/>
            <a:ext cx="720000" cy="1145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p:cNvSpPr/>
          <p:nvPr/>
        </p:nvSpPr>
        <p:spPr>
          <a:xfrm>
            <a:off x="3608060" y="3668771"/>
            <a:ext cx="720000" cy="12466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p:cNvSpPr/>
          <p:nvPr/>
        </p:nvSpPr>
        <p:spPr>
          <a:xfrm>
            <a:off x="4796192" y="3111628"/>
            <a:ext cx="720000" cy="18193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p:cNvSpPr/>
          <p:nvPr/>
        </p:nvSpPr>
        <p:spPr>
          <a:xfrm>
            <a:off x="5984324" y="2033355"/>
            <a:ext cx="720000" cy="2897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9" name="直線コネクタ 98"/>
          <p:cNvCxnSpPr/>
          <p:nvPr/>
        </p:nvCxnSpPr>
        <p:spPr>
          <a:xfrm>
            <a:off x="1013815" y="4931013"/>
            <a:ext cx="799720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テキスト ボックス 99"/>
          <p:cNvSpPr txBox="1"/>
          <p:nvPr/>
        </p:nvSpPr>
        <p:spPr>
          <a:xfrm>
            <a:off x="7224377" y="2544933"/>
            <a:ext cx="1488037" cy="566493"/>
          </a:xfrm>
          <a:prstGeom prst="rect">
            <a:avLst/>
          </a:prstGeom>
          <a:noFill/>
        </p:spPr>
        <p:txBody>
          <a:bodyPr wrap="square" rtlCol="0">
            <a:spAutoFit/>
          </a:bodyPr>
          <a:lstStyle/>
          <a:p>
            <a:pPr algn="ctr">
              <a:lnSpc>
                <a:spcPts val="4000"/>
              </a:lnSpc>
            </a:pPr>
            <a:r>
              <a:rPr lang="ja-JP" altLang="en-US" sz="2000" dirty="0" smtClean="0">
                <a:latin typeface="HG丸ｺﾞｼｯｸM-PRO" panose="020F0600000000000000" pitchFamily="50" charset="-128"/>
                <a:ea typeface="HG丸ｺﾞｼｯｸM-PRO" panose="020F0600000000000000" pitchFamily="50" charset="-128"/>
              </a:rPr>
              <a:t>一日の目安</a:t>
            </a:r>
            <a:endParaRPr lang="en-US" altLang="ja-JP" sz="2000" dirty="0" smtClean="0">
              <a:latin typeface="HG丸ｺﾞｼｯｸM-PRO" panose="020F0600000000000000" pitchFamily="50" charset="-128"/>
              <a:ea typeface="HG丸ｺﾞｼｯｸM-PRO" panose="020F0600000000000000" pitchFamily="50" charset="-128"/>
            </a:endParaRPr>
          </a:p>
        </p:txBody>
      </p:sp>
      <p:pic>
        <p:nvPicPr>
          <p:cNvPr id="102" name="Picture 4" descr="角砂糖のイラスト">
            <a:hlinkClick r:id="rId9"/>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6576" t="58488" r="18783" b="3138"/>
          <a:stretch/>
        </p:blipFill>
        <p:spPr bwMode="auto">
          <a:xfrm flipH="1">
            <a:off x="1272431" y="4630498"/>
            <a:ext cx="289672" cy="269538"/>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4" descr="角砂糖のイラスト">
            <a:hlinkClick r:id="rId9"/>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6576" t="58488" r="18783" b="3138"/>
          <a:stretch/>
        </p:blipFill>
        <p:spPr bwMode="auto">
          <a:xfrm flipH="1">
            <a:off x="1553642" y="4630498"/>
            <a:ext cx="289672" cy="269538"/>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4" descr="角砂糖のイラスト">
            <a:hlinkClick r:id="rId9"/>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6576" t="58488" r="18783" b="3138"/>
          <a:stretch/>
        </p:blipFill>
        <p:spPr bwMode="auto">
          <a:xfrm flipH="1">
            <a:off x="1267250" y="4360900"/>
            <a:ext cx="289672" cy="269538"/>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4" descr="角砂糖のイラスト">
            <a:hlinkClick r:id="rId9"/>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56973" t="58488" r="18783" b="3138"/>
          <a:stretch/>
        </p:blipFill>
        <p:spPr bwMode="auto">
          <a:xfrm flipH="1">
            <a:off x="1541639" y="4311753"/>
            <a:ext cx="228075" cy="303231"/>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4" descr="角砂糖のイラスト">
            <a:hlinkClick r:id="rId9"/>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6576" t="58488" r="18783" b="3138"/>
          <a:stretch/>
        </p:blipFill>
        <p:spPr bwMode="auto">
          <a:xfrm flipH="1">
            <a:off x="2496567" y="4630468"/>
            <a:ext cx="289672" cy="269538"/>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4" descr="角砂糖のイラスト">
            <a:hlinkClick r:id="rId9"/>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6576" t="58488" r="18783" b="3138"/>
          <a:stretch/>
        </p:blipFill>
        <p:spPr bwMode="auto">
          <a:xfrm flipH="1">
            <a:off x="2777778" y="4630468"/>
            <a:ext cx="289672" cy="269538"/>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4" descr="角砂糖のイラスト">
            <a:hlinkClick r:id="rId9"/>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6576" t="58488" r="18783" b="3138"/>
          <a:stretch/>
        </p:blipFill>
        <p:spPr bwMode="auto">
          <a:xfrm flipH="1">
            <a:off x="2495038" y="4360900"/>
            <a:ext cx="289672" cy="269538"/>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4" descr="角砂糖のイラスト">
            <a:hlinkClick r:id="rId9"/>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6576" t="58488" r="18783" b="3138"/>
          <a:stretch/>
        </p:blipFill>
        <p:spPr bwMode="auto">
          <a:xfrm flipH="1">
            <a:off x="2776249" y="4360900"/>
            <a:ext cx="289672" cy="269538"/>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4" descr="角砂糖のイラスト">
            <a:hlinkClick r:id="rId9"/>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6576" t="58488" r="18783" b="3138"/>
          <a:stretch/>
        </p:blipFill>
        <p:spPr bwMode="auto">
          <a:xfrm flipH="1">
            <a:off x="2493509" y="4091332"/>
            <a:ext cx="289672" cy="269538"/>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4" descr="角砂糖のイラスト">
            <a:hlinkClick r:id="rId9"/>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6576" t="58488" r="18783" b="3138"/>
          <a:stretch/>
        </p:blipFill>
        <p:spPr bwMode="auto">
          <a:xfrm flipH="1">
            <a:off x="2774720" y="4091332"/>
            <a:ext cx="289672" cy="269538"/>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4" descr="角砂糖のイラスト">
            <a:hlinkClick r:id="rId9"/>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56973" t="58488" r="18783" b="3138"/>
          <a:stretch/>
        </p:blipFill>
        <p:spPr bwMode="auto">
          <a:xfrm flipH="1">
            <a:off x="2491386" y="3772579"/>
            <a:ext cx="228075" cy="303231"/>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4" descr="角砂糖のイラスト">
            <a:hlinkClick r:id="rId9"/>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6576" t="58488" r="18783" b="3138"/>
          <a:stretch/>
        </p:blipFill>
        <p:spPr bwMode="auto">
          <a:xfrm flipH="1">
            <a:off x="3648695" y="4674213"/>
            <a:ext cx="289672" cy="269538"/>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4" descr="角砂糖のイラスト">
            <a:hlinkClick r:id="rId9"/>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6576" t="58488" r="18783" b="3138"/>
          <a:stretch/>
        </p:blipFill>
        <p:spPr bwMode="auto">
          <a:xfrm flipH="1">
            <a:off x="3929906" y="4674213"/>
            <a:ext cx="289672" cy="269538"/>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4" descr="角砂糖のイラスト">
            <a:hlinkClick r:id="rId9"/>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6576" t="58488" r="18783" b="3138"/>
          <a:stretch/>
        </p:blipFill>
        <p:spPr bwMode="auto">
          <a:xfrm flipH="1">
            <a:off x="3647166" y="4355461"/>
            <a:ext cx="289672" cy="269538"/>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4" descr="角砂糖のイラスト">
            <a:hlinkClick r:id="rId9"/>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6576" t="58488" r="18783" b="3138"/>
          <a:stretch/>
        </p:blipFill>
        <p:spPr bwMode="auto">
          <a:xfrm flipH="1">
            <a:off x="3928377" y="4377922"/>
            <a:ext cx="289672" cy="269538"/>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4" descr="角砂糖のイラスト">
            <a:hlinkClick r:id="rId9"/>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6576" t="58488" r="18783" b="3138"/>
          <a:stretch/>
        </p:blipFill>
        <p:spPr bwMode="auto">
          <a:xfrm flipH="1">
            <a:off x="3645637" y="4036708"/>
            <a:ext cx="289672" cy="269538"/>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4" descr="角砂糖のイラスト">
            <a:hlinkClick r:id="rId9"/>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6576" t="58488" r="18783" b="3138"/>
          <a:stretch/>
        </p:blipFill>
        <p:spPr bwMode="auto">
          <a:xfrm flipH="1">
            <a:off x="3926848" y="4081631"/>
            <a:ext cx="289672" cy="269538"/>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4" descr="角砂糖のイラスト">
            <a:hlinkClick r:id="rId9"/>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6576" t="58488" r="18783" b="3138"/>
          <a:stretch/>
        </p:blipFill>
        <p:spPr bwMode="auto">
          <a:xfrm flipH="1">
            <a:off x="4859188" y="4572295"/>
            <a:ext cx="289672" cy="269538"/>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4" descr="角砂糖のイラスト">
            <a:hlinkClick r:id="rId9"/>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6576" t="58488" r="18783" b="3138"/>
          <a:stretch/>
        </p:blipFill>
        <p:spPr bwMode="auto">
          <a:xfrm flipH="1">
            <a:off x="5140399" y="4572295"/>
            <a:ext cx="289672" cy="269538"/>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4" descr="角砂糖のイラスト">
            <a:hlinkClick r:id="rId9"/>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6576" t="58488" r="18783" b="3138"/>
          <a:stretch/>
        </p:blipFill>
        <p:spPr bwMode="auto">
          <a:xfrm flipH="1">
            <a:off x="4857659" y="4293600"/>
            <a:ext cx="289672" cy="269538"/>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4" descr="角砂糖のイラスト">
            <a:hlinkClick r:id="rId9"/>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6576" t="58488" r="18783" b="3138"/>
          <a:stretch/>
        </p:blipFill>
        <p:spPr bwMode="auto">
          <a:xfrm flipH="1">
            <a:off x="5138870" y="4302726"/>
            <a:ext cx="289672" cy="269538"/>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4" descr="角砂糖のイラスト">
            <a:hlinkClick r:id="rId9"/>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6576" t="58488" r="18783" b="3138"/>
          <a:stretch/>
        </p:blipFill>
        <p:spPr bwMode="auto">
          <a:xfrm flipH="1">
            <a:off x="4856130" y="4014904"/>
            <a:ext cx="289672" cy="269538"/>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4" descr="角砂糖のイラスト">
            <a:hlinkClick r:id="rId9"/>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6576" t="58488" r="18783" b="3138"/>
          <a:stretch/>
        </p:blipFill>
        <p:spPr bwMode="auto">
          <a:xfrm flipH="1">
            <a:off x="5137341" y="4033158"/>
            <a:ext cx="289672" cy="269538"/>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4" descr="角砂糖のイラスト">
            <a:hlinkClick r:id="rId9"/>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6576" t="58488" r="18783" b="3138"/>
          <a:stretch/>
        </p:blipFill>
        <p:spPr bwMode="auto">
          <a:xfrm flipH="1">
            <a:off x="6050226" y="4594083"/>
            <a:ext cx="289672" cy="269538"/>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4" descr="角砂糖のイラスト">
            <a:hlinkClick r:id="rId9"/>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6576" t="58488" r="18783" b="3138"/>
          <a:stretch/>
        </p:blipFill>
        <p:spPr bwMode="auto">
          <a:xfrm flipH="1">
            <a:off x="6331437" y="4616040"/>
            <a:ext cx="289672" cy="269538"/>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4" descr="角砂糖のイラスト">
            <a:hlinkClick r:id="rId9"/>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6576" t="58488" r="18783" b="3138"/>
          <a:stretch/>
        </p:blipFill>
        <p:spPr bwMode="auto">
          <a:xfrm flipH="1">
            <a:off x="6048697" y="4282390"/>
            <a:ext cx="289672" cy="269538"/>
          </a:xfrm>
          <a:prstGeom prst="rect">
            <a:avLst/>
          </a:prstGeom>
          <a:noFill/>
          <a:extLst>
            <a:ext uri="{909E8E84-426E-40DD-AFC4-6F175D3DCCD1}">
              <a14:hiddenFill xmlns:a14="http://schemas.microsoft.com/office/drawing/2010/main">
                <a:solidFill>
                  <a:srgbClr val="FFFFFF"/>
                </a:solidFill>
              </a14:hiddenFill>
            </a:ext>
          </a:extLst>
        </p:spPr>
      </p:pic>
      <p:pic>
        <p:nvPicPr>
          <p:cNvPr id="128" name="Picture 4" descr="角砂糖のイラスト">
            <a:hlinkClick r:id="rId9"/>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6576" t="58488" r="18783" b="3138"/>
          <a:stretch/>
        </p:blipFill>
        <p:spPr bwMode="auto">
          <a:xfrm flipH="1">
            <a:off x="6329908" y="4301609"/>
            <a:ext cx="289672" cy="269538"/>
          </a:xfrm>
          <a:prstGeom prst="rect">
            <a:avLst/>
          </a:prstGeom>
          <a:noFill/>
          <a:extLst>
            <a:ext uri="{909E8E84-426E-40DD-AFC4-6F175D3DCCD1}">
              <a14:hiddenFill xmlns:a14="http://schemas.microsoft.com/office/drawing/2010/main">
                <a:solidFill>
                  <a:srgbClr val="FFFFFF"/>
                </a:solidFill>
              </a14:hiddenFill>
            </a:ext>
          </a:extLst>
        </p:spPr>
      </p:pic>
      <p:pic>
        <p:nvPicPr>
          <p:cNvPr id="129" name="Picture 4" descr="角砂糖のイラスト">
            <a:hlinkClick r:id="rId9"/>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6576" t="58488" r="18783" b="3138"/>
          <a:stretch/>
        </p:blipFill>
        <p:spPr bwMode="auto">
          <a:xfrm flipH="1">
            <a:off x="6047168" y="3970698"/>
            <a:ext cx="289672" cy="269538"/>
          </a:xfrm>
          <a:prstGeom prst="rect">
            <a:avLst/>
          </a:prstGeom>
          <a:noFill/>
          <a:extLst>
            <a:ext uri="{909E8E84-426E-40DD-AFC4-6F175D3DCCD1}">
              <a14:hiddenFill xmlns:a14="http://schemas.microsoft.com/office/drawing/2010/main">
                <a:solidFill>
                  <a:srgbClr val="FFFFFF"/>
                </a:solidFill>
              </a14:hiddenFill>
            </a:ext>
          </a:extLst>
        </p:spPr>
      </p:pic>
      <p:pic>
        <p:nvPicPr>
          <p:cNvPr id="130" name="Picture 4" descr="角砂糖のイラスト">
            <a:hlinkClick r:id="rId9"/>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6576" t="58488" r="18783" b="3138"/>
          <a:stretch/>
        </p:blipFill>
        <p:spPr bwMode="auto">
          <a:xfrm flipH="1">
            <a:off x="6328379" y="3987176"/>
            <a:ext cx="289672" cy="269538"/>
          </a:xfrm>
          <a:prstGeom prst="rect">
            <a:avLst/>
          </a:prstGeom>
          <a:noFill/>
          <a:extLst>
            <a:ext uri="{909E8E84-426E-40DD-AFC4-6F175D3DCCD1}">
              <a14:hiddenFill xmlns:a14="http://schemas.microsoft.com/office/drawing/2010/main">
                <a:solidFill>
                  <a:srgbClr val="FFFFFF"/>
                </a:solidFill>
              </a14:hiddenFill>
            </a:ext>
          </a:extLst>
        </p:spPr>
      </p:pic>
      <p:pic>
        <p:nvPicPr>
          <p:cNvPr id="131" name="Picture 4" descr="角砂糖のイラスト">
            <a:hlinkClick r:id="rId9"/>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6576" t="58488" r="18783" b="3138"/>
          <a:stretch/>
        </p:blipFill>
        <p:spPr bwMode="auto">
          <a:xfrm flipH="1">
            <a:off x="3649326" y="3717955"/>
            <a:ext cx="289672" cy="269538"/>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4" descr="角砂糖のイラスト">
            <a:hlinkClick r:id="rId9"/>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6576" t="58488" r="18783" b="3138"/>
          <a:stretch/>
        </p:blipFill>
        <p:spPr bwMode="auto">
          <a:xfrm flipH="1">
            <a:off x="6042291" y="3659006"/>
            <a:ext cx="289672" cy="269538"/>
          </a:xfrm>
          <a:prstGeom prst="rect">
            <a:avLst/>
          </a:prstGeom>
          <a:noFill/>
          <a:extLst>
            <a:ext uri="{909E8E84-426E-40DD-AFC4-6F175D3DCCD1}">
              <a14:hiddenFill xmlns:a14="http://schemas.microsoft.com/office/drawing/2010/main">
                <a:solidFill>
                  <a:srgbClr val="FFFFFF"/>
                </a:solidFill>
              </a14:hiddenFill>
            </a:ext>
          </a:extLst>
        </p:spPr>
      </p:pic>
      <p:pic>
        <p:nvPicPr>
          <p:cNvPr id="133" name="Picture 4" descr="角砂糖のイラスト">
            <a:hlinkClick r:id="rId9"/>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6576" t="58488" r="18783" b="3138"/>
          <a:stretch/>
        </p:blipFill>
        <p:spPr bwMode="auto">
          <a:xfrm flipH="1">
            <a:off x="6323502" y="3672742"/>
            <a:ext cx="289672" cy="269538"/>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4" descr="角砂糖のイラスト">
            <a:hlinkClick r:id="rId9"/>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6576" t="58488" r="18783" b="3138"/>
          <a:stretch/>
        </p:blipFill>
        <p:spPr bwMode="auto">
          <a:xfrm flipH="1">
            <a:off x="6040762" y="3347314"/>
            <a:ext cx="289672" cy="269538"/>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4" descr="角砂糖のイラスト">
            <a:hlinkClick r:id="rId9"/>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6576" t="58488" r="18783" b="3138"/>
          <a:stretch/>
        </p:blipFill>
        <p:spPr bwMode="auto">
          <a:xfrm flipH="1">
            <a:off x="6321973" y="3358309"/>
            <a:ext cx="289672" cy="269538"/>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4" descr="角砂糖のイラスト">
            <a:hlinkClick r:id="rId9"/>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6576" t="58488" r="18783" b="3138"/>
          <a:stretch/>
        </p:blipFill>
        <p:spPr bwMode="auto">
          <a:xfrm flipH="1">
            <a:off x="6039233" y="3035621"/>
            <a:ext cx="289672" cy="269538"/>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4" descr="角砂糖のイラスト">
            <a:hlinkClick r:id="rId9"/>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6576" t="58488" r="18783" b="3138"/>
          <a:stretch/>
        </p:blipFill>
        <p:spPr bwMode="auto">
          <a:xfrm flipH="1">
            <a:off x="6320444" y="3043875"/>
            <a:ext cx="289672" cy="269538"/>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4" descr="角砂糖のイラスト">
            <a:hlinkClick r:id="rId9"/>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6576" t="58488" r="18783" b="3138"/>
          <a:stretch/>
        </p:blipFill>
        <p:spPr bwMode="auto">
          <a:xfrm flipH="1">
            <a:off x="6034356" y="2723929"/>
            <a:ext cx="289672" cy="269538"/>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4" descr="角砂糖のイラスト">
            <a:hlinkClick r:id="rId9"/>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6576" t="58488" r="18783" b="3138"/>
          <a:stretch/>
        </p:blipFill>
        <p:spPr bwMode="auto">
          <a:xfrm flipH="1">
            <a:off x="6315567" y="2729442"/>
            <a:ext cx="289672" cy="269538"/>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4" descr="角砂糖のイラスト">
            <a:hlinkClick r:id="rId9"/>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6576" t="58488" r="18783" b="3138"/>
          <a:stretch/>
        </p:blipFill>
        <p:spPr bwMode="auto">
          <a:xfrm flipH="1">
            <a:off x="6032827" y="2412237"/>
            <a:ext cx="289672" cy="269538"/>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4" descr="角砂糖のイラスト">
            <a:hlinkClick r:id="rId9"/>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6576" t="58488" r="18783" b="3138"/>
          <a:stretch/>
        </p:blipFill>
        <p:spPr bwMode="auto">
          <a:xfrm flipH="1">
            <a:off x="6314038" y="2415008"/>
            <a:ext cx="289672" cy="269538"/>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4" descr="角砂糖のイラスト">
            <a:hlinkClick r:id="rId9"/>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6576" t="58488" r="18783" b="3138"/>
          <a:stretch/>
        </p:blipFill>
        <p:spPr bwMode="auto">
          <a:xfrm flipH="1">
            <a:off x="6031298" y="2100545"/>
            <a:ext cx="289672" cy="269538"/>
          </a:xfrm>
          <a:prstGeom prst="rect">
            <a:avLst/>
          </a:prstGeom>
          <a:noFill/>
          <a:extLst>
            <a:ext uri="{909E8E84-426E-40DD-AFC4-6F175D3DCCD1}">
              <a14:hiddenFill xmlns:a14="http://schemas.microsoft.com/office/drawing/2010/main">
                <a:solidFill>
                  <a:srgbClr val="FFFFFF"/>
                </a:solidFill>
              </a14:hiddenFill>
            </a:ext>
          </a:extLst>
        </p:spPr>
      </p:pic>
      <p:pic>
        <p:nvPicPr>
          <p:cNvPr id="143" name="Picture 4" descr="角砂糖のイラスト">
            <a:hlinkClick r:id="rId9"/>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56973" t="58488" r="18783" b="3138"/>
          <a:stretch/>
        </p:blipFill>
        <p:spPr bwMode="auto">
          <a:xfrm flipH="1">
            <a:off x="6339898" y="2066882"/>
            <a:ext cx="228075" cy="303231"/>
          </a:xfrm>
          <a:prstGeom prst="rect">
            <a:avLst/>
          </a:prstGeom>
          <a:noFill/>
          <a:extLst>
            <a:ext uri="{909E8E84-426E-40DD-AFC4-6F175D3DCCD1}">
              <a14:hiddenFill xmlns:a14="http://schemas.microsoft.com/office/drawing/2010/main">
                <a:solidFill>
                  <a:srgbClr val="FFFFFF"/>
                </a:solidFill>
              </a14:hiddenFill>
            </a:ext>
          </a:extLst>
        </p:spPr>
      </p:pic>
      <p:pic>
        <p:nvPicPr>
          <p:cNvPr id="144" name="Picture 4" descr="角砂糖のイラスト">
            <a:hlinkClick r:id="rId9"/>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6576" t="58488" r="18783" b="3138"/>
          <a:stretch/>
        </p:blipFill>
        <p:spPr bwMode="auto">
          <a:xfrm flipH="1">
            <a:off x="4857065" y="3736209"/>
            <a:ext cx="289672" cy="269538"/>
          </a:xfrm>
          <a:prstGeom prst="rect">
            <a:avLst/>
          </a:prstGeom>
          <a:noFill/>
          <a:extLst>
            <a:ext uri="{909E8E84-426E-40DD-AFC4-6F175D3DCCD1}">
              <a14:hiddenFill xmlns:a14="http://schemas.microsoft.com/office/drawing/2010/main">
                <a:solidFill>
                  <a:srgbClr val="FFFFFF"/>
                </a:solidFill>
              </a14:hiddenFill>
            </a:ext>
          </a:extLst>
        </p:spPr>
      </p:pic>
      <p:pic>
        <p:nvPicPr>
          <p:cNvPr id="145" name="Picture 4" descr="角砂糖のイラスト">
            <a:hlinkClick r:id="rId9"/>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6576" t="58488" r="18783" b="3138"/>
          <a:stretch/>
        </p:blipFill>
        <p:spPr bwMode="auto">
          <a:xfrm flipH="1">
            <a:off x="5138276" y="3717955"/>
            <a:ext cx="289672" cy="269538"/>
          </a:xfrm>
          <a:prstGeom prst="rect">
            <a:avLst/>
          </a:prstGeom>
          <a:noFill/>
          <a:extLst>
            <a:ext uri="{909E8E84-426E-40DD-AFC4-6F175D3DCCD1}">
              <a14:hiddenFill xmlns:a14="http://schemas.microsoft.com/office/drawing/2010/main">
                <a:solidFill>
                  <a:srgbClr val="FFFFFF"/>
                </a:solidFill>
              </a14:hiddenFill>
            </a:ext>
          </a:extLst>
        </p:spPr>
      </p:pic>
      <p:pic>
        <p:nvPicPr>
          <p:cNvPr id="146" name="Picture 4" descr="角砂糖のイラスト">
            <a:hlinkClick r:id="rId9"/>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6576" t="58488" r="18783" b="3138"/>
          <a:stretch/>
        </p:blipFill>
        <p:spPr bwMode="auto">
          <a:xfrm flipH="1">
            <a:off x="4855536" y="3457514"/>
            <a:ext cx="289672" cy="269538"/>
          </a:xfrm>
          <a:prstGeom prst="rect">
            <a:avLst/>
          </a:prstGeom>
          <a:noFill/>
          <a:extLst>
            <a:ext uri="{909E8E84-426E-40DD-AFC4-6F175D3DCCD1}">
              <a14:hiddenFill xmlns:a14="http://schemas.microsoft.com/office/drawing/2010/main">
                <a:solidFill>
                  <a:srgbClr val="FFFFFF"/>
                </a:solidFill>
              </a14:hiddenFill>
            </a:ext>
          </a:extLst>
        </p:spPr>
      </p:pic>
      <p:pic>
        <p:nvPicPr>
          <p:cNvPr id="147" name="Picture 4" descr="角砂糖のイラスト">
            <a:hlinkClick r:id="rId9"/>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6576" t="58488" r="18783" b="3138"/>
          <a:stretch/>
        </p:blipFill>
        <p:spPr bwMode="auto">
          <a:xfrm flipH="1">
            <a:off x="5136747" y="3448387"/>
            <a:ext cx="289672" cy="269538"/>
          </a:xfrm>
          <a:prstGeom prst="rect">
            <a:avLst/>
          </a:prstGeom>
          <a:noFill/>
          <a:extLst>
            <a:ext uri="{909E8E84-426E-40DD-AFC4-6F175D3DCCD1}">
              <a14:hiddenFill xmlns:a14="http://schemas.microsoft.com/office/drawing/2010/main">
                <a:solidFill>
                  <a:srgbClr val="FFFFFF"/>
                </a:solidFill>
              </a14:hiddenFill>
            </a:ext>
          </a:extLst>
        </p:spPr>
      </p:pic>
      <p:pic>
        <p:nvPicPr>
          <p:cNvPr id="148" name="Picture 4" descr="角砂糖のイラスト">
            <a:hlinkClick r:id="rId9"/>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6576" t="58488" r="18783" b="3138"/>
          <a:stretch/>
        </p:blipFill>
        <p:spPr bwMode="auto">
          <a:xfrm flipH="1">
            <a:off x="4854007" y="3178818"/>
            <a:ext cx="289672" cy="269538"/>
          </a:xfrm>
          <a:prstGeom prst="rect">
            <a:avLst/>
          </a:prstGeom>
          <a:noFill/>
          <a:extLst>
            <a:ext uri="{909E8E84-426E-40DD-AFC4-6F175D3DCCD1}">
              <a14:hiddenFill xmlns:a14="http://schemas.microsoft.com/office/drawing/2010/main">
                <a:solidFill>
                  <a:srgbClr val="FFFFFF"/>
                </a:solidFill>
              </a14:hiddenFill>
            </a:ext>
          </a:extLst>
        </p:spPr>
      </p:pic>
      <p:pic>
        <p:nvPicPr>
          <p:cNvPr id="149" name="Picture 4" descr="角砂糖のイラスト">
            <a:hlinkClick r:id="rId9"/>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68440" t="58488" r="18783" b="3138"/>
          <a:stretch/>
        </p:blipFill>
        <p:spPr bwMode="auto">
          <a:xfrm flipH="1">
            <a:off x="3980907" y="3717955"/>
            <a:ext cx="133565" cy="336923"/>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6" descr="食事をしている女の子のイラスト">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02029" y="5224317"/>
            <a:ext cx="1693087" cy="1544943"/>
          </a:xfrm>
          <a:prstGeom prst="rect">
            <a:avLst/>
          </a:prstGeom>
          <a:noFill/>
          <a:extLst>
            <a:ext uri="{909E8E84-426E-40DD-AFC4-6F175D3DCCD1}">
              <a14:hiddenFill xmlns:a14="http://schemas.microsoft.com/office/drawing/2010/main">
                <a:solidFill>
                  <a:srgbClr val="FFFFFF"/>
                </a:solidFill>
              </a14:hiddenFill>
            </a:ext>
          </a:extLst>
        </p:spPr>
      </p:pic>
      <p:sp>
        <p:nvSpPr>
          <p:cNvPr id="156" name="テキスト ボックス 155"/>
          <p:cNvSpPr txBox="1"/>
          <p:nvPr/>
        </p:nvSpPr>
        <p:spPr>
          <a:xfrm>
            <a:off x="5141973" y="6626142"/>
            <a:ext cx="4182555" cy="253916"/>
          </a:xfrm>
          <a:prstGeom prst="rect">
            <a:avLst/>
          </a:prstGeom>
          <a:noFill/>
        </p:spPr>
        <p:txBody>
          <a:bodyPr wrap="none" rtlCol="0">
            <a:spAutoFit/>
          </a:bodyPr>
          <a:lstStyle/>
          <a:p>
            <a:r>
              <a:rPr kumimoji="1" lang="ja-JP" altLang="en-US" sz="1050" dirty="0" smtClean="0">
                <a:latin typeface="HG丸ｺﾞｼｯｸM-PRO" panose="020F0600000000000000" pitchFamily="50" charset="-128"/>
                <a:ea typeface="HG丸ｺﾞｼｯｸM-PRO" panose="020F0600000000000000" pitchFamily="50" charset="-128"/>
              </a:rPr>
              <a:t>　生活習慣病の予防・治療に役立つお口のケア　</a:t>
            </a:r>
            <a:r>
              <a:rPr kumimoji="1" lang="en-US" altLang="ja-JP" sz="1050" dirty="0" smtClean="0">
                <a:latin typeface="HG丸ｺﾞｼｯｸM-PRO" panose="020F0600000000000000" pitchFamily="50" charset="-128"/>
                <a:ea typeface="HG丸ｺﾞｼｯｸM-PRO" panose="020F0600000000000000" pitchFamily="50" charset="-128"/>
              </a:rPr>
              <a:t>8020</a:t>
            </a:r>
            <a:r>
              <a:rPr kumimoji="1" lang="ja-JP" altLang="en-US" sz="1050" dirty="0" smtClean="0">
                <a:latin typeface="HG丸ｺﾞｼｯｸM-PRO" panose="020F0600000000000000" pitchFamily="50" charset="-128"/>
                <a:ea typeface="HG丸ｺﾞｼｯｸM-PRO" panose="020F0600000000000000" pitchFamily="50" charset="-128"/>
              </a:rPr>
              <a:t>推進財団</a:t>
            </a:r>
            <a:endParaRPr kumimoji="1" lang="ja-JP" altLang="en-US" sz="1050" dirty="0">
              <a:latin typeface="HG丸ｺﾞｼｯｸM-PRO" panose="020F0600000000000000" pitchFamily="50" charset="-128"/>
              <a:ea typeface="HG丸ｺﾞｼｯｸM-PRO" panose="020F0600000000000000" pitchFamily="50" charset="-128"/>
            </a:endParaRPr>
          </a:p>
        </p:txBody>
      </p:sp>
      <p:sp>
        <p:nvSpPr>
          <p:cNvPr id="159" name="正方形/長方形 158"/>
          <p:cNvSpPr/>
          <p:nvPr/>
        </p:nvSpPr>
        <p:spPr>
          <a:xfrm>
            <a:off x="7768035" y="3501750"/>
            <a:ext cx="548381" cy="143003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0" name="Picture 4" descr="角砂糖のイラスト">
            <a:hlinkClick r:id="rId9"/>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6576" t="58488" r="18783" b="3138"/>
          <a:stretch/>
        </p:blipFill>
        <p:spPr bwMode="auto">
          <a:xfrm flipH="1">
            <a:off x="7757605" y="4658066"/>
            <a:ext cx="289672" cy="269538"/>
          </a:xfrm>
          <a:prstGeom prst="rect">
            <a:avLst/>
          </a:prstGeom>
          <a:noFill/>
          <a:extLst>
            <a:ext uri="{909E8E84-426E-40DD-AFC4-6F175D3DCCD1}">
              <a14:hiddenFill xmlns:a14="http://schemas.microsoft.com/office/drawing/2010/main">
                <a:solidFill>
                  <a:srgbClr val="FFFFFF"/>
                </a:solidFill>
              </a14:hiddenFill>
            </a:ext>
          </a:extLst>
        </p:spPr>
      </p:pic>
      <p:pic>
        <p:nvPicPr>
          <p:cNvPr id="161" name="Picture 4" descr="角砂糖のイラスト">
            <a:hlinkClick r:id="rId9"/>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6576" t="58488" r="18783" b="3138"/>
          <a:stretch/>
        </p:blipFill>
        <p:spPr bwMode="auto">
          <a:xfrm flipH="1">
            <a:off x="8024621" y="4658066"/>
            <a:ext cx="289672" cy="269538"/>
          </a:xfrm>
          <a:prstGeom prst="rect">
            <a:avLst/>
          </a:prstGeom>
          <a:noFill/>
          <a:extLst>
            <a:ext uri="{909E8E84-426E-40DD-AFC4-6F175D3DCCD1}">
              <a14:hiddenFill xmlns:a14="http://schemas.microsoft.com/office/drawing/2010/main">
                <a:solidFill>
                  <a:srgbClr val="FFFFFF"/>
                </a:solidFill>
              </a14:hiddenFill>
            </a:ext>
          </a:extLst>
        </p:spPr>
      </p:pic>
      <p:pic>
        <p:nvPicPr>
          <p:cNvPr id="162" name="Picture 4" descr="角砂糖のイラスト">
            <a:hlinkClick r:id="rId9"/>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6576" t="58488" r="18783" b="3138"/>
          <a:stretch/>
        </p:blipFill>
        <p:spPr bwMode="auto">
          <a:xfrm flipH="1">
            <a:off x="7757605" y="4328549"/>
            <a:ext cx="289672" cy="269538"/>
          </a:xfrm>
          <a:prstGeom prst="rect">
            <a:avLst/>
          </a:prstGeom>
          <a:noFill/>
          <a:extLst>
            <a:ext uri="{909E8E84-426E-40DD-AFC4-6F175D3DCCD1}">
              <a14:hiddenFill xmlns:a14="http://schemas.microsoft.com/office/drawing/2010/main">
                <a:solidFill>
                  <a:srgbClr val="FFFFFF"/>
                </a:solidFill>
              </a14:hiddenFill>
            </a:ext>
          </a:extLst>
        </p:spPr>
      </p:pic>
      <p:pic>
        <p:nvPicPr>
          <p:cNvPr id="163" name="Picture 4" descr="角砂糖のイラスト">
            <a:hlinkClick r:id="rId9"/>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6576" t="58488" r="18783" b="3138"/>
          <a:stretch/>
        </p:blipFill>
        <p:spPr bwMode="auto">
          <a:xfrm flipH="1">
            <a:off x="8023092" y="4328549"/>
            <a:ext cx="289672" cy="269538"/>
          </a:xfrm>
          <a:prstGeom prst="rect">
            <a:avLst/>
          </a:prstGeom>
          <a:noFill/>
          <a:extLst>
            <a:ext uri="{909E8E84-426E-40DD-AFC4-6F175D3DCCD1}">
              <a14:hiddenFill xmlns:a14="http://schemas.microsoft.com/office/drawing/2010/main">
                <a:solidFill>
                  <a:srgbClr val="FFFFFF"/>
                </a:solidFill>
              </a14:hiddenFill>
            </a:ext>
          </a:extLst>
        </p:spPr>
      </p:pic>
      <p:pic>
        <p:nvPicPr>
          <p:cNvPr id="164" name="Picture 4" descr="角砂糖のイラスト">
            <a:hlinkClick r:id="rId9"/>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6576" t="58488" r="18783" b="3138"/>
          <a:stretch/>
        </p:blipFill>
        <p:spPr bwMode="auto">
          <a:xfrm flipH="1">
            <a:off x="7757605" y="3999031"/>
            <a:ext cx="289672" cy="269538"/>
          </a:xfrm>
          <a:prstGeom prst="rect">
            <a:avLst/>
          </a:prstGeom>
          <a:noFill/>
          <a:extLst>
            <a:ext uri="{909E8E84-426E-40DD-AFC4-6F175D3DCCD1}">
              <a14:hiddenFill xmlns:a14="http://schemas.microsoft.com/office/drawing/2010/main">
                <a:solidFill>
                  <a:srgbClr val="FFFFFF"/>
                </a:solidFill>
              </a14:hiddenFill>
            </a:ext>
          </a:extLst>
        </p:spPr>
      </p:pic>
      <p:pic>
        <p:nvPicPr>
          <p:cNvPr id="165" name="Picture 4" descr="角砂糖のイラスト">
            <a:hlinkClick r:id="rId9"/>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6576" t="58488" r="18783" b="3138"/>
          <a:stretch/>
        </p:blipFill>
        <p:spPr bwMode="auto">
          <a:xfrm flipH="1">
            <a:off x="8021563" y="3999031"/>
            <a:ext cx="289672" cy="269538"/>
          </a:xfrm>
          <a:prstGeom prst="rect">
            <a:avLst/>
          </a:prstGeom>
          <a:noFill/>
          <a:extLst>
            <a:ext uri="{909E8E84-426E-40DD-AFC4-6F175D3DCCD1}">
              <a14:hiddenFill xmlns:a14="http://schemas.microsoft.com/office/drawing/2010/main">
                <a:solidFill>
                  <a:srgbClr val="FFFFFF"/>
                </a:solidFill>
              </a14:hiddenFill>
            </a:ext>
          </a:extLst>
        </p:spPr>
      </p:pic>
      <p:sp>
        <p:nvSpPr>
          <p:cNvPr id="169" name="テキスト ボックス 168"/>
          <p:cNvSpPr txBox="1"/>
          <p:nvPr/>
        </p:nvSpPr>
        <p:spPr>
          <a:xfrm>
            <a:off x="7473652" y="3123731"/>
            <a:ext cx="1058337" cy="432071"/>
          </a:xfrm>
          <a:prstGeom prst="rect">
            <a:avLst/>
          </a:prstGeom>
          <a:noFill/>
        </p:spPr>
        <p:txBody>
          <a:bodyPr wrap="square" rtlCol="0">
            <a:spAutoFit/>
          </a:bodyPr>
          <a:lstStyle/>
          <a:p>
            <a:r>
              <a:rPr lang="en-US" altLang="ja-JP" sz="2400" dirty="0" smtClean="0"/>
              <a:t>20-25g</a:t>
            </a:r>
            <a:endParaRPr kumimoji="1" lang="ja-JP" altLang="en-US" sz="2400" dirty="0"/>
          </a:p>
        </p:txBody>
      </p:sp>
      <p:cxnSp>
        <p:nvCxnSpPr>
          <p:cNvPr id="170" name="直線コネクタ 169"/>
          <p:cNvCxnSpPr/>
          <p:nvPr/>
        </p:nvCxnSpPr>
        <p:spPr>
          <a:xfrm>
            <a:off x="1022493" y="3818907"/>
            <a:ext cx="7776000" cy="0"/>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57" name="正方形/長方形 156"/>
          <p:cNvSpPr/>
          <p:nvPr/>
        </p:nvSpPr>
        <p:spPr>
          <a:xfrm>
            <a:off x="7768035" y="3501383"/>
            <a:ext cx="548381" cy="303231"/>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6" name="Picture 4" descr="角砂糖のイラスト">
            <a:hlinkClick r:id="rId9"/>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6576" t="58488" r="18783" b="3138"/>
          <a:stretch/>
        </p:blipFill>
        <p:spPr bwMode="auto">
          <a:xfrm flipH="1">
            <a:off x="7757605" y="3669514"/>
            <a:ext cx="289672" cy="269538"/>
          </a:xfrm>
          <a:prstGeom prst="rect">
            <a:avLst/>
          </a:prstGeom>
          <a:noFill/>
          <a:extLst>
            <a:ext uri="{909E8E84-426E-40DD-AFC4-6F175D3DCCD1}">
              <a14:hiddenFill xmlns:a14="http://schemas.microsoft.com/office/drawing/2010/main">
                <a:solidFill>
                  <a:srgbClr val="FFFFFF"/>
                </a:solidFill>
              </a14:hiddenFill>
            </a:ext>
          </a:extLst>
        </p:spPr>
      </p:pic>
      <p:pic>
        <p:nvPicPr>
          <p:cNvPr id="167" name="Picture 4" descr="角砂糖のイラスト">
            <a:hlinkClick r:id="rId9"/>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6576" t="58488" r="18783" b="3138"/>
          <a:stretch/>
        </p:blipFill>
        <p:spPr bwMode="auto">
          <a:xfrm flipH="1">
            <a:off x="8035180" y="3669514"/>
            <a:ext cx="289672" cy="269538"/>
          </a:xfrm>
          <a:prstGeom prst="rect">
            <a:avLst/>
          </a:prstGeom>
          <a:noFill/>
          <a:extLst>
            <a:ext uri="{909E8E84-426E-40DD-AFC4-6F175D3DCCD1}">
              <a14:hiddenFill xmlns:a14="http://schemas.microsoft.com/office/drawing/2010/main">
                <a:solidFill>
                  <a:srgbClr val="FFFFFF"/>
                </a:solidFill>
              </a14:hiddenFill>
            </a:ext>
          </a:extLst>
        </p:spPr>
      </p:pic>
      <p:pic>
        <p:nvPicPr>
          <p:cNvPr id="173" name="Picture 4" descr="角砂糖のイラスト">
            <a:hlinkClick r:id="rId9"/>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68440" t="58488" r="18783" b="3138"/>
          <a:stretch/>
        </p:blipFill>
        <p:spPr bwMode="auto">
          <a:xfrm rot="16200000" flipH="1">
            <a:off x="7964031" y="3431643"/>
            <a:ext cx="125003" cy="360000"/>
          </a:xfrm>
          <a:prstGeom prst="rect">
            <a:avLst/>
          </a:prstGeom>
          <a:noFill/>
          <a:extLst>
            <a:ext uri="{909E8E84-426E-40DD-AFC4-6F175D3DCCD1}">
              <a14:hiddenFill xmlns:a14="http://schemas.microsoft.com/office/drawing/2010/main">
                <a:solidFill>
                  <a:srgbClr val="FFFFFF"/>
                </a:solidFill>
              </a14:hiddenFill>
            </a:ext>
          </a:extLst>
        </p:spPr>
      </p:pic>
      <p:sp>
        <p:nvSpPr>
          <p:cNvPr id="158" name="テキスト ボックス 157"/>
          <p:cNvSpPr txBox="1"/>
          <p:nvPr/>
        </p:nvSpPr>
        <p:spPr>
          <a:xfrm>
            <a:off x="2301037" y="6305983"/>
            <a:ext cx="902811" cy="523220"/>
          </a:xfrm>
          <a:prstGeom prst="rect">
            <a:avLst/>
          </a:prstGeom>
          <a:noFill/>
        </p:spPr>
        <p:txBody>
          <a:bodyPr wrap="none" rtlCol="0">
            <a:spAutoFit/>
          </a:bodyPr>
          <a:lstStyle/>
          <a:p>
            <a:pPr algn="ctr"/>
            <a:r>
              <a:rPr lang="ja-JP" altLang="en-US" sz="1400" dirty="0">
                <a:latin typeface="HG丸ｺﾞｼｯｸM-PRO" panose="020F0600000000000000" pitchFamily="50" charset="-128"/>
                <a:ea typeface="HG丸ｺﾞｼｯｸM-PRO" panose="020F0600000000000000" pitchFamily="50" charset="-128"/>
              </a:rPr>
              <a:t>野</a:t>
            </a:r>
            <a:r>
              <a:rPr lang="ja-JP" altLang="en-US" sz="1400" dirty="0" err="1" smtClean="0">
                <a:latin typeface="HG丸ｺﾞｼｯｸM-PRO" panose="020F0600000000000000" pitchFamily="50" charset="-128"/>
                <a:ea typeface="HG丸ｺﾞｼｯｸM-PRO" panose="020F0600000000000000" pitchFamily="50" charset="-128"/>
              </a:rPr>
              <a:t>さい</a:t>
            </a:r>
            <a:endParaRPr lang="en-US" altLang="ja-JP" sz="1400" dirty="0" smtClean="0">
              <a:latin typeface="HG丸ｺﾞｼｯｸM-PRO" panose="020F0600000000000000" pitchFamily="50" charset="-128"/>
              <a:ea typeface="HG丸ｺﾞｼｯｸM-PRO" panose="020F0600000000000000" pitchFamily="50" charset="-128"/>
            </a:endParaRPr>
          </a:p>
          <a:p>
            <a:pPr algn="ctr"/>
            <a:r>
              <a:rPr lang="ja-JP" altLang="en-US" sz="1400" dirty="0" smtClean="0">
                <a:latin typeface="HG丸ｺﾞｼｯｸM-PRO" panose="020F0600000000000000" pitchFamily="50" charset="-128"/>
                <a:ea typeface="HG丸ｺﾞｼｯｸM-PRO" panose="020F0600000000000000" pitchFamily="50" charset="-128"/>
              </a:rPr>
              <a:t>ジュース</a:t>
            </a:r>
            <a:endParaRPr lang="en-US" altLang="ja-JP" sz="1400" dirty="0" smtClean="0">
              <a:latin typeface="HG丸ｺﾞｼｯｸM-PRO" panose="020F0600000000000000" pitchFamily="50" charset="-128"/>
              <a:ea typeface="HG丸ｺﾞｼｯｸM-PRO" panose="020F0600000000000000" pitchFamily="50" charset="-128"/>
            </a:endParaRPr>
          </a:p>
        </p:txBody>
      </p:sp>
      <p:sp>
        <p:nvSpPr>
          <p:cNvPr id="168" name="テキスト ボックス 167"/>
          <p:cNvSpPr txBox="1"/>
          <p:nvPr/>
        </p:nvSpPr>
        <p:spPr>
          <a:xfrm>
            <a:off x="3367623" y="6318832"/>
            <a:ext cx="902811" cy="523220"/>
          </a:xfrm>
          <a:prstGeom prst="rect">
            <a:avLst/>
          </a:prstGeom>
          <a:noFill/>
        </p:spPr>
        <p:txBody>
          <a:bodyPr wrap="none" rtlCol="0">
            <a:spAutoFit/>
          </a:bodyPr>
          <a:lstStyle/>
          <a:p>
            <a:pPr algn="ctr"/>
            <a:r>
              <a:rPr lang="ja-JP" altLang="en-US" sz="1400" dirty="0" smtClean="0">
                <a:latin typeface="HG丸ｺﾞｼｯｸM-PRO" panose="020F0600000000000000" pitchFamily="50" charset="-128"/>
                <a:ea typeface="HG丸ｺﾞｼｯｸM-PRO" panose="020F0600000000000000" pitchFamily="50" charset="-128"/>
              </a:rPr>
              <a:t>く</a:t>
            </a:r>
            <a:r>
              <a:rPr lang="ja-JP" altLang="en-US" sz="1400" dirty="0">
                <a:latin typeface="HG丸ｺﾞｼｯｸM-PRO" panose="020F0600000000000000" pitchFamily="50" charset="-128"/>
                <a:ea typeface="HG丸ｺﾞｼｯｸM-PRO" panose="020F0600000000000000" pitchFamily="50" charset="-128"/>
              </a:rPr>
              <a:t>だ</a:t>
            </a:r>
            <a:r>
              <a:rPr lang="ja-JP" altLang="en-US" sz="1400" dirty="0" smtClean="0">
                <a:latin typeface="HG丸ｺﾞｼｯｸM-PRO" panose="020F0600000000000000" pitchFamily="50" charset="-128"/>
                <a:ea typeface="HG丸ｺﾞｼｯｸM-PRO" panose="020F0600000000000000" pitchFamily="50" charset="-128"/>
              </a:rPr>
              <a:t>もの</a:t>
            </a:r>
            <a:endParaRPr lang="en-US" altLang="ja-JP" sz="1400" dirty="0" smtClean="0">
              <a:latin typeface="HG丸ｺﾞｼｯｸM-PRO" panose="020F0600000000000000" pitchFamily="50" charset="-128"/>
              <a:ea typeface="HG丸ｺﾞｼｯｸM-PRO" panose="020F0600000000000000" pitchFamily="50" charset="-128"/>
            </a:endParaRPr>
          </a:p>
          <a:p>
            <a:pPr algn="ctr"/>
            <a:r>
              <a:rPr lang="ja-JP" altLang="en-US" sz="1400" dirty="0" smtClean="0">
                <a:latin typeface="HG丸ｺﾞｼｯｸM-PRO" panose="020F0600000000000000" pitchFamily="50" charset="-128"/>
                <a:ea typeface="HG丸ｺﾞｼｯｸM-PRO" panose="020F0600000000000000" pitchFamily="50" charset="-128"/>
              </a:rPr>
              <a:t>ジュース</a:t>
            </a:r>
            <a:endParaRPr lang="en-US" altLang="ja-JP" sz="1400" dirty="0" smtClean="0">
              <a:latin typeface="HG丸ｺﾞｼｯｸM-PRO" panose="020F0600000000000000" pitchFamily="50" charset="-128"/>
              <a:ea typeface="HG丸ｺﾞｼｯｸM-PRO" panose="020F0600000000000000" pitchFamily="50" charset="-128"/>
            </a:endParaRPr>
          </a:p>
        </p:txBody>
      </p:sp>
      <p:sp>
        <p:nvSpPr>
          <p:cNvPr id="171" name="テキスト ボックス 170"/>
          <p:cNvSpPr txBox="1"/>
          <p:nvPr/>
        </p:nvSpPr>
        <p:spPr>
          <a:xfrm>
            <a:off x="4671575" y="5993673"/>
            <a:ext cx="902811" cy="489680"/>
          </a:xfrm>
          <a:prstGeom prst="rect">
            <a:avLst/>
          </a:prstGeom>
          <a:noFill/>
        </p:spPr>
        <p:txBody>
          <a:bodyPr wrap="none" rtlCol="0">
            <a:spAutoFit/>
          </a:bodyPr>
          <a:lstStyle/>
          <a:p>
            <a:pPr algn="ctr"/>
            <a:r>
              <a:rPr lang="ja-JP" altLang="en-US" sz="1400" dirty="0" smtClean="0">
                <a:effectLst>
                  <a:glow rad="127000">
                    <a:schemeClr val="bg1"/>
                  </a:glow>
                </a:effectLst>
                <a:latin typeface="HG丸ｺﾞｼｯｸM-PRO" panose="020F0600000000000000" pitchFamily="50" charset="-128"/>
                <a:ea typeface="HG丸ｺﾞｼｯｸM-PRO" panose="020F0600000000000000" pitchFamily="50" charset="-128"/>
              </a:rPr>
              <a:t>スポーツ</a:t>
            </a:r>
            <a:endParaRPr lang="en-US" altLang="ja-JP" sz="1400" dirty="0" smtClean="0">
              <a:effectLst>
                <a:glow rad="127000">
                  <a:schemeClr val="bg1"/>
                </a:glow>
              </a:effectLst>
              <a:latin typeface="HG丸ｺﾞｼｯｸM-PRO" panose="020F0600000000000000" pitchFamily="50" charset="-128"/>
              <a:ea typeface="HG丸ｺﾞｼｯｸM-PRO" panose="020F0600000000000000" pitchFamily="50" charset="-128"/>
            </a:endParaRPr>
          </a:p>
          <a:p>
            <a:pPr algn="ctr"/>
            <a:r>
              <a:rPr lang="ja-JP" altLang="en-US" sz="1400" dirty="0" smtClean="0">
                <a:effectLst>
                  <a:glow rad="127000">
                    <a:schemeClr val="bg1"/>
                  </a:glow>
                </a:effectLst>
                <a:latin typeface="HG丸ｺﾞｼｯｸM-PRO" panose="020F0600000000000000" pitchFamily="50" charset="-128"/>
                <a:ea typeface="HG丸ｺﾞｼｯｸM-PRO" panose="020F0600000000000000" pitchFamily="50" charset="-128"/>
              </a:rPr>
              <a:t>ドリンク</a:t>
            </a:r>
            <a:endParaRPr lang="en-US" altLang="ja-JP" sz="1400" dirty="0" smtClean="0">
              <a:effectLst>
                <a:glow rad="127000">
                  <a:schemeClr val="bg1"/>
                </a:glow>
              </a:effectLst>
              <a:latin typeface="HG丸ｺﾞｼｯｸM-PRO" panose="020F0600000000000000" pitchFamily="50" charset="-128"/>
              <a:ea typeface="HG丸ｺﾞｼｯｸM-PRO" panose="020F0600000000000000" pitchFamily="50" charset="-128"/>
            </a:endParaRPr>
          </a:p>
        </p:txBody>
      </p:sp>
      <p:sp>
        <p:nvSpPr>
          <p:cNvPr id="2" name="角丸四角形 1"/>
          <p:cNvSpPr/>
          <p:nvPr/>
        </p:nvSpPr>
        <p:spPr>
          <a:xfrm>
            <a:off x="7246647" y="2545060"/>
            <a:ext cx="1443498" cy="54835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flipH="1">
            <a:off x="5531646" y="5081768"/>
            <a:ext cx="1650024" cy="1544253"/>
          </a:xfrm>
          <a:prstGeom prst="rect">
            <a:avLst/>
          </a:prstGeom>
        </p:spPr>
      </p:pic>
      <p:sp>
        <p:nvSpPr>
          <p:cNvPr id="150" name="テキスト ボックス 149"/>
          <p:cNvSpPr txBox="1"/>
          <p:nvPr/>
        </p:nvSpPr>
        <p:spPr>
          <a:xfrm>
            <a:off x="2022742" y="849188"/>
            <a:ext cx="1344881" cy="369332"/>
          </a:xfrm>
          <a:prstGeom prst="rect">
            <a:avLst/>
          </a:prstGeom>
          <a:noFill/>
        </p:spPr>
        <p:txBody>
          <a:bodyPr wrap="square" rtlCol="0">
            <a:spAutoFit/>
          </a:bodyPr>
          <a:lstStyle/>
          <a:p>
            <a:pPr algn="ctr"/>
            <a:r>
              <a:rPr lang="ja-JP" altLang="en-US" dirty="0" smtClean="0">
                <a:latin typeface="HG丸ｺﾞｼｯｸM-PRO" panose="020F0600000000000000" pitchFamily="50" charset="-128"/>
                <a:ea typeface="HG丸ｺﾞｼｯｸM-PRO" panose="020F0600000000000000" pitchFamily="50" charset="-128"/>
              </a:rPr>
              <a:t>さと</a:t>
            </a:r>
            <a:r>
              <a:rPr lang="ja-JP" altLang="en-US" dirty="0">
                <a:latin typeface="HG丸ｺﾞｼｯｸM-PRO" panose="020F0600000000000000" pitchFamily="50" charset="-128"/>
                <a:ea typeface="HG丸ｺﾞｼｯｸM-PRO" panose="020F0600000000000000" pitchFamily="50" charset="-128"/>
              </a:rPr>
              <a:t>う</a:t>
            </a:r>
            <a:endParaRPr kumimoji="1" lang="ja-JP" altLang="en-US"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77951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9"/>
                                        </p:tgtEl>
                                        <p:attrNameLst>
                                          <p:attrName>style.visibility</p:attrName>
                                        </p:attrNameLst>
                                      </p:cBhvr>
                                      <p:to>
                                        <p:strVal val="visible"/>
                                      </p:to>
                                    </p:set>
                                    <p:animEffect transition="in" filter="wipe(down)">
                                      <p:cBhvr>
                                        <p:cTn id="7" dur="500"/>
                                        <p:tgtEl>
                                          <p:spTgt spid="159"/>
                                        </p:tgtEl>
                                      </p:cBhvr>
                                    </p:animEffect>
                                  </p:childTnLst>
                                </p:cTn>
                              </p:par>
                              <p:par>
                                <p:cTn id="8" presetID="22" presetClass="entr" presetSubtype="4" fill="hold" nodeType="withEffect">
                                  <p:stCondLst>
                                    <p:cond delay="0"/>
                                  </p:stCondLst>
                                  <p:childTnLst>
                                    <p:set>
                                      <p:cBhvr>
                                        <p:cTn id="9" dur="1" fill="hold">
                                          <p:stCondLst>
                                            <p:cond delay="0"/>
                                          </p:stCondLst>
                                        </p:cTn>
                                        <p:tgtEl>
                                          <p:spTgt spid="160"/>
                                        </p:tgtEl>
                                        <p:attrNameLst>
                                          <p:attrName>style.visibility</p:attrName>
                                        </p:attrNameLst>
                                      </p:cBhvr>
                                      <p:to>
                                        <p:strVal val="visible"/>
                                      </p:to>
                                    </p:set>
                                    <p:animEffect transition="in" filter="wipe(down)">
                                      <p:cBhvr>
                                        <p:cTn id="10" dur="500"/>
                                        <p:tgtEl>
                                          <p:spTgt spid="160"/>
                                        </p:tgtEl>
                                      </p:cBhvr>
                                    </p:animEffect>
                                  </p:childTnLst>
                                </p:cTn>
                              </p:par>
                              <p:par>
                                <p:cTn id="11" presetID="22" presetClass="entr" presetSubtype="4" fill="hold" nodeType="withEffect">
                                  <p:stCondLst>
                                    <p:cond delay="0"/>
                                  </p:stCondLst>
                                  <p:childTnLst>
                                    <p:set>
                                      <p:cBhvr>
                                        <p:cTn id="12" dur="1" fill="hold">
                                          <p:stCondLst>
                                            <p:cond delay="0"/>
                                          </p:stCondLst>
                                        </p:cTn>
                                        <p:tgtEl>
                                          <p:spTgt spid="161"/>
                                        </p:tgtEl>
                                        <p:attrNameLst>
                                          <p:attrName>style.visibility</p:attrName>
                                        </p:attrNameLst>
                                      </p:cBhvr>
                                      <p:to>
                                        <p:strVal val="visible"/>
                                      </p:to>
                                    </p:set>
                                    <p:animEffect transition="in" filter="wipe(down)">
                                      <p:cBhvr>
                                        <p:cTn id="13" dur="500"/>
                                        <p:tgtEl>
                                          <p:spTgt spid="161"/>
                                        </p:tgtEl>
                                      </p:cBhvr>
                                    </p:animEffect>
                                  </p:childTnLst>
                                </p:cTn>
                              </p:par>
                              <p:par>
                                <p:cTn id="14" presetID="22" presetClass="entr" presetSubtype="4" fill="hold" nodeType="withEffect">
                                  <p:stCondLst>
                                    <p:cond delay="0"/>
                                  </p:stCondLst>
                                  <p:childTnLst>
                                    <p:set>
                                      <p:cBhvr>
                                        <p:cTn id="15" dur="1" fill="hold">
                                          <p:stCondLst>
                                            <p:cond delay="0"/>
                                          </p:stCondLst>
                                        </p:cTn>
                                        <p:tgtEl>
                                          <p:spTgt spid="162"/>
                                        </p:tgtEl>
                                        <p:attrNameLst>
                                          <p:attrName>style.visibility</p:attrName>
                                        </p:attrNameLst>
                                      </p:cBhvr>
                                      <p:to>
                                        <p:strVal val="visible"/>
                                      </p:to>
                                    </p:set>
                                    <p:animEffect transition="in" filter="wipe(down)">
                                      <p:cBhvr>
                                        <p:cTn id="16" dur="500"/>
                                        <p:tgtEl>
                                          <p:spTgt spid="162"/>
                                        </p:tgtEl>
                                      </p:cBhvr>
                                    </p:animEffect>
                                  </p:childTnLst>
                                </p:cTn>
                              </p:par>
                              <p:par>
                                <p:cTn id="17" presetID="22" presetClass="entr" presetSubtype="4" fill="hold" nodeType="withEffect">
                                  <p:stCondLst>
                                    <p:cond delay="0"/>
                                  </p:stCondLst>
                                  <p:childTnLst>
                                    <p:set>
                                      <p:cBhvr>
                                        <p:cTn id="18" dur="1" fill="hold">
                                          <p:stCondLst>
                                            <p:cond delay="0"/>
                                          </p:stCondLst>
                                        </p:cTn>
                                        <p:tgtEl>
                                          <p:spTgt spid="163"/>
                                        </p:tgtEl>
                                        <p:attrNameLst>
                                          <p:attrName>style.visibility</p:attrName>
                                        </p:attrNameLst>
                                      </p:cBhvr>
                                      <p:to>
                                        <p:strVal val="visible"/>
                                      </p:to>
                                    </p:set>
                                    <p:animEffect transition="in" filter="wipe(down)">
                                      <p:cBhvr>
                                        <p:cTn id="19" dur="500"/>
                                        <p:tgtEl>
                                          <p:spTgt spid="163"/>
                                        </p:tgtEl>
                                      </p:cBhvr>
                                    </p:animEffect>
                                  </p:childTnLst>
                                </p:cTn>
                              </p:par>
                              <p:par>
                                <p:cTn id="20" presetID="22" presetClass="entr" presetSubtype="4" fill="hold" nodeType="withEffect">
                                  <p:stCondLst>
                                    <p:cond delay="0"/>
                                  </p:stCondLst>
                                  <p:childTnLst>
                                    <p:set>
                                      <p:cBhvr>
                                        <p:cTn id="21" dur="1" fill="hold">
                                          <p:stCondLst>
                                            <p:cond delay="0"/>
                                          </p:stCondLst>
                                        </p:cTn>
                                        <p:tgtEl>
                                          <p:spTgt spid="164"/>
                                        </p:tgtEl>
                                        <p:attrNameLst>
                                          <p:attrName>style.visibility</p:attrName>
                                        </p:attrNameLst>
                                      </p:cBhvr>
                                      <p:to>
                                        <p:strVal val="visible"/>
                                      </p:to>
                                    </p:set>
                                    <p:animEffect transition="in" filter="wipe(down)">
                                      <p:cBhvr>
                                        <p:cTn id="22" dur="500"/>
                                        <p:tgtEl>
                                          <p:spTgt spid="164"/>
                                        </p:tgtEl>
                                      </p:cBhvr>
                                    </p:animEffect>
                                  </p:childTnLst>
                                </p:cTn>
                              </p:par>
                              <p:par>
                                <p:cTn id="23" presetID="22" presetClass="entr" presetSubtype="4" fill="hold" nodeType="withEffect">
                                  <p:stCondLst>
                                    <p:cond delay="0"/>
                                  </p:stCondLst>
                                  <p:childTnLst>
                                    <p:set>
                                      <p:cBhvr>
                                        <p:cTn id="24" dur="1" fill="hold">
                                          <p:stCondLst>
                                            <p:cond delay="0"/>
                                          </p:stCondLst>
                                        </p:cTn>
                                        <p:tgtEl>
                                          <p:spTgt spid="165"/>
                                        </p:tgtEl>
                                        <p:attrNameLst>
                                          <p:attrName>style.visibility</p:attrName>
                                        </p:attrNameLst>
                                      </p:cBhvr>
                                      <p:to>
                                        <p:strVal val="visible"/>
                                      </p:to>
                                    </p:set>
                                    <p:animEffect transition="in" filter="wipe(down)">
                                      <p:cBhvr>
                                        <p:cTn id="25" dur="500"/>
                                        <p:tgtEl>
                                          <p:spTgt spid="165"/>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69"/>
                                        </p:tgtEl>
                                        <p:attrNameLst>
                                          <p:attrName>style.visibility</p:attrName>
                                        </p:attrNameLst>
                                      </p:cBhvr>
                                      <p:to>
                                        <p:strVal val="visible"/>
                                      </p:to>
                                    </p:set>
                                    <p:animEffect transition="in" filter="wipe(down)">
                                      <p:cBhvr>
                                        <p:cTn id="28" dur="500"/>
                                        <p:tgtEl>
                                          <p:spTgt spid="169"/>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57"/>
                                        </p:tgtEl>
                                        <p:attrNameLst>
                                          <p:attrName>style.visibility</p:attrName>
                                        </p:attrNameLst>
                                      </p:cBhvr>
                                      <p:to>
                                        <p:strVal val="visible"/>
                                      </p:to>
                                    </p:set>
                                    <p:animEffect transition="in" filter="wipe(down)">
                                      <p:cBhvr>
                                        <p:cTn id="31" dur="500"/>
                                        <p:tgtEl>
                                          <p:spTgt spid="157"/>
                                        </p:tgtEl>
                                      </p:cBhvr>
                                    </p:animEffect>
                                  </p:childTnLst>
                                </p:cTn>
                              </p:par>
                              <p:par>
                                <p:cTn id="32" presetID="22" presetClass="entr" presetSubtype="4" fill="hold" nodeType="withEffect">
                                  <p:stCondLst>
                                    <p:cond delay="0"/>
                                  </p:stCondLst>
                                  <p:childTnLst>
                                    <p:set>
                                      <p:cBhvr>
                                        <p:cTn id="33" dur="1" fill="hold">
                                          <p:stCondLst>
                                            <p:cond delay="0"/>
                                          </p:stCondLst>
                                        </p:cTn>
                                        <p:tgtEl>
                                          <p:spTgt spid="166"/>
                                        </p:tgtEl>
                                        <p:attrNameLst>
                                          <p:attrName>style.visibility</p:attrName>
                                        </p:attrNameLst>
                                      </p:cBhvr>
                                      <p:to>
                                        <p:strVal val="visible"/>
                                      </p:to>
                                    </p:set>
                                    <p:animEffect transition="in" filter="wipe(down)">
                                      <p:cBhvr>
                                        <p:cTn id="34" dur="500"/>
                                        <p:tgtEl>
                                          <p:spTgt spid="166"/>
                                        </p:tgtEl>
                                      </p:cBhvr>
                                    </p:animEffect>
                                  </p:childTnLst>
                                </p:cTn>
                              </p:par>
                              <p:par>
                                <p:cTn id="35" presetID="22" presetClass="entr" presetSubtype="4" fill="hold" nodeType="withEffect">
                                  <p:stCondLst>
                                    <p:cond delay="0"/>
                                  </p:stCondLst>
                                  <p:childTnLst>
                                    <p:set>
                                      <p:cBhvr>
                                        <p:cTn id="36" dur="1" fill="hold">
                                          <p:stCondLst>
                                            <p:cond delay="0"/>
                                          </p:stCondLst>
                                        </p:cTn>
                                        <p:tgtEl>
                                          <p:spTgt spid="167"/>
                                        </p:tgtEl>
                                        <p:attrNameLst>
                                          <p:attrName>style.visibility</p:attrName>
                                        </p:attrNameLst>
                                      </p:cBhvr>
                                      <p:to>
                                        <p:strVal val="visible"/>
                                      </p:to>
                                    </p:set>
                                    <p:animEffect transition="in" filter="wipe(down)">
                                      <p:cBhvr>
                                        <p:cTn id="37" dur="500"/>
                                        <p:tgtEl>
                                          <p:spTgt spid="167"/>
                                        </p:tgtEl>
                                      </p:cBhvr>
                                    </p:animEffect>
                                  </p:childTnLst>
                                </p:cTn>
                              </p:par>
                              <p:par>
                                <p:cTn id="38" presetID="22" presetClass="entr" presetSubtype="4" fill="hold" nodeType="withEffect">
                                  <p:stCondLst>
                                    <p:cond delay="0"/>
                                  </p:stCondLst>
                                  <p:childTnLst>
                                    <p:set>
                                      <p:cBhvr>
                                        <p:cTn id="39" dur="1" fill="hold">
                                          <p:stCondLst>
                                            <p:cond delay="0"/>
                                          </p:stCondLst>
                                        </p:cTn>
                                        <p:tgtEl>
                                          <p:spTgt spid="173"/>
                                        </p:tgtEl>
                                        <p:attrNameLst>
                                          <p:attrName>style.visibility</p:attrName>
                                        </p:attrNameLst>
                                      </p:cBhvr>
                                      <p:to>
                                        <p:strVal val="visible"/>
                                      </p:to>
                                    </p:set>
                                    <p:animEffect transition="in" filter="wipe(down)">
                                      <p:cBhvr>
                                        <p:cTn id="40" dur="500"/>
                                        <p:tgtEl>
                                          <p:spTgt spid="173"/>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170"/>
                                        </p:tgtEl>
                                        <p:attrNameLst>
                                          <p:attrName>style.visibility</p:attrName>
                                        </p:attrNameLst>
                                      </p:cBhvr>
                                      <p:to>
                                        <p:strVal val="visible"/>
                                      </p:to>
                                    </p:set>
                                    <p:animEffect transition="in" filter="fade">
                                      <p:cBhvr>
                                        <p:cTn id="44" dur="5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animBg="1"/>
      <p:bldP spid="169" grpId="0"/>
      <p:bldP spid="1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990" y="918618"/>
            <a:ext cx="6000725" cy="5940000"/>
          </a:xfrm>
          <a:prstGeom prst="rect">
            <a:avLst/>
          </a:prstGeom>
          <a:gradFill flip="none" rotWithShape="1">
            <a:gsLst>
              <a:gs pos="0">
                <a:schemeClr val="accent1">
                  <a:tint val="66000"/>
                  <a:satMod val="160000"/>
                </a:schemeClr>
              </a:gs>
              <a:gs pos="22000">
                <a:schemeClr val="accent1">
                  <a:tint val="44500"/>
                  <a:satMod val="160000"/>
                </a:schemeClr>
              </a:gs>
              <a:gs pos="100000">
                <a:srgbClr val="F3F6F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a:off x="0" y="0"/>
            <a:ext cx="9144000" cy="893894"/>
          </a:xfrm>
          <a:prstGeom prst="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p:cNvSpPr txBox="1"/>
          <p:nvPr/>
        </p:nvSpPr>
        <p:spPr>
          <a:xfrm>
            <a:off x="1709452" y="59230"/>
            <a:ext cx="5583580" cy="707886"/>
          </a:xfrm>
          <a:prstGeom prst="rect">
            <a:avLst/>
          </a:prstGeom>
          <a:noFill/>
        </p:spPr>
        <p:txBody>
          <a:bodyPr wrap="none" rtlCol="0">
            <a:spAutoFit/>
          </a:bodyPr>
          <a:lstStyle/>
          <a:p>
            <a:pPr marL="266700"/>
            <a:r>
              <a:rPr lang="ja-JP" altLang="en-US" sz="4000" dirty="0" smtClean="0">
                <a:latin typeface="HGS創英角ﾎﾟｯﾌﾟ体" panose="040B0A00000000000000" pitchFamily="50" charset="-128"/>
                <a:ea typeface="HGS創英角ﾎﾟｯﾌﾟ体" panose="040B0A00000000000000" pitchFamily="50" charset="-128"/>
              </a:rPr>
              <a:t>飲みものの　えらび</a:t>
            </a:r>
            <a:r>
              <a:rPr lang="ja-JP" altLang="en-US" sz="4000" dirty="0">
                <a:latin typeface="HGS創英角ﾎﾟｯﾌﾟ体" panose="040B0A00000000000000" pitchFamily="50" charset="-128"/>
                <a:ea typeface="HGS創英角ﾎﾟｯﾌﾟ体" panose="040B0A00000000000000" pitchFamily="50" charset="-128"/>
              </a:rPr>
              <a:t>方</a:t>
            </a:r>
            <a:endParaRPr lang="en-US" altLang="ja-JP" sz="4000" dirty="0" smtClean="0">
              <a:latin typeface="HGS創英角ﾎﾟｯﾌﾟ体" panose="040B0A00000000000000" pitchFamily="50" charset="-128"/>
              <a:ea typeface="HGS創英角ﾎﾟｯﾌﾟ体" panose="040B0A00000000000000" pitchFamily="50" charset="-128"/>
            </a:endParaRPr>
          </a:p>
        </p:txBody>
      </p:sp>
      <p:pic>
        <p:nvPicPr>
          <p:cNvPr id="5" name="Picture 24" descr="乳酸菌飲料のイラスト"/>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1995" y="4899216"/>
            <a:ext cx="754694" cy="8996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4" descr="ペットボトルに入ったスポーツドリンクのイラスト"/>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6560" y="3717032"/>
            <a:ext cx="949285" cy="137799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6" descr="ペットボトルに入ったお茶のイラスト"/>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3359" y="2654188"/>
            <a:ext cx="959330" cy="139257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0" descr="ミネラルウォーターのイラスト"/>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0312" y="2080091"/>
            <a:ext cx="901074" cy="1297547"/>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直線コネクタ 27"/>
          <p:cNvCxnSpPr/>
          <p:nvPr/>
        </p:nvCxnSpPr>
        <p:spPr>
          <a:xfrm>
            <a:off x="323528" y="1756194"/>
            <a:ext cx="8125872"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1210287" y="1116033"/>
            <a:ext cx="393056" cy="584775"/>
          </a:xfrm>
          <a:prstGeom prst="rect">
            <a:avLst/>
          </a:prstGeom>
          <a:noFill/>
        </p:spPr>
        <p:txBody>
          <a:bodyPr wrap="none" rtlCol="0">
            <a:spAutoFit/>
          </a:bodyPr>
          <a:lstStyle/>
          <a:p>
            <a:r>
              <a:rPr kumimoji="1" lang="en-US" altLang="ja-JP" sz="3200" dirty="0" smtClean="0"/>
              <a:t>2</a:t>
            </a:r>
            <a:endParaRPr kumimoji="1" lang="ja-JP" altLang="en-US" sz="3200" dirty="0"/>
          </a:p>
        </p:txBody>
      </p:sp>
      <p:sp>
        <p:nvSpPr>
          <p:cNvPr id="31" name="テキスト ボックス 30"/>
          <p:cNvSpPr txBox="1"/>
          <p:nvPr/>
        </p:nvSpPr>
        <p:spPr>
          <a:xfrm>
            <a:off x="2506431" y="1116033"/>
            <a:ext cx="393056" cy="584775"/>
          </a:xfrm>
          <a:prstGeom prst="rect">
            <a:avLst/>
          </a:prstGeom>
          <a:noFill/>
        </p:spPr>
        <p:txBody>
          <a:bodyPr wrap="none" rtlCol="0">
            <a:spAutoFit/>
          </a:bodyPr>
          <a:lstStyle/>
          <a:p>
            <a:r>
              <a:rPr kumimoji="1" lang="en-US" altLang="ja-JP" sz="3200" dirty="0" smtClean="0"/>
              <a:t>3</a:t>
            </a:r>
            <a:endParaRPr kumimoji="1" lang="ja-JP" altLang="en-US" sz="3200" dirty="0"/>
          </a:p>
        </p:txBody>
      </p:sp>
      <p:sp>
        <p:nvSpPr>
          <p:cNvPr id="32" name="テキスト ボックス 31"/>
          <p:cNvSpPr txBox="1"/>
          <p:nvPr/>
        </p:nvSpPr>
        <p:spPr>
          <a:xfrm>
            <a:off x="3769917" y="1116033"/>
            <a:ext cx="393056" cy="584775"/>
          </a:xfrm>
          <a:prstGeom prst="rect">
            <a:avLst/>
          </a:prstGeom>
          <a:noFill/>
        </p:spPr>
        <p:txBody>
          <a:bodyPr wrap="none" rtlCol="0">
            <a:spAutoFit/>
          </a:bodyPr>
          <a:lstStyle/>
          <a:p>
            <a:r>
              <a:rPr kumimoji="1" lang="en-US" altLang="ja-JP" sz="3200" dirty="0" smtClean="0"/>
              <a:t>4</a:t>
            </a:r>
            <a:endParaRPr kumimoji="1" lang="ja-JP" altLang="en-US" sz="3200" dirty="0"/>
          </a:p>
        </p:txBody>
      </p:sp>
      <p:sp>
        <p:nvSpPr>
          <p:cNvPr id="33" name="テキスト ボックス 32"/>
          <p:cNvSpPr txBox="1"/>
          <p:nvPr/>
        </p:nvSpPr>
        <p:spPr>
          <a:xfrm>
            <a:off x="5049732" y="1116033"/>
            <a:ext cx="393056" cy="584775"/>
          </a:xfrm>
          <a:prstGeom prst="rect">
            <a:avLst/>
          </a:prstGeom>
          <a:noFill/>
        </p:spPr>
        <p:txBody>
          <a:bodyPr wrap="none" rtlCol="0">
            <a:spAutoFit/>
          </a:bodyPr>
          <a:lstStyle/>
          <a:p>
            <a:r>
              <a:rPr kumimoji="1" lang="en-US" altLang="ja-JP" sz="3200" dirty="0" smtClean="0"/>
              <a:t>5</a:t>
            </a:r>
            <a:endParaRPr kumimoji="1" lang="ja-JP" altLang="en-US" sz="3200" dirty="0"/>
          </a:p>
        </p:txBody>
      </p:sp>
      <p:sp>
        <p:nvSpPr>
          <p:cNvPr id="34" name="テキスト ボックス 33"/>
          <p:cNvSpPr txBox="1"/>
          <p:nvPr/>
        </p:nvSpPr>
        <p:spPr>
          <a:xfrm>
            <a:off x="6345876" y="1116033"/>
            <a:ext cx="393056" cy="584775"/>
          </a:xfrm>
          <a:prstGeom prst="rect">
            <a:avLst/>
          </a:prstGeom>
          <a:noFill/>
        </p:spPr>
        <p:txBody>
          <a:bodyPr wrap="none" rtlCol="0">
            <a:spAutoFit/>
          </a:bodyPr>
          <a:lstStyle/>
          <a:p>
            <a:r>
              <a:rPr kumimoji="1" lang="en-US" altLang="ja-JP" sz="3200" dirty="0" smtClean="0"/>
              <a:t>6</a:t>
            </a:r>
            <a:endParaRPr kumimoji="1" lang="ja-JP" altLang="en-US" sz="3200" dirty="0"/>
          </a:p>
        </p:txBody>
      </p:sp>
      <p:sp>
        <p:nvSpPr>
          <p:cNvPr id="35" name="テキスト ボックス 34"/>
          <p:cNvSpPr txBox="1"/>
          <p:nvPr/>
        </p:nvSpPr>
        <p:spPr>
          <a:xfrm>
            <a:off x="7642020" y="1116033"/>
            <a:ext cx="393056" cy="584775"/>
          </a:xfrm>
          <a:prstGeom prst="rect">
            <a:avLst/>
          </a:prstGeom>
          <a:noFill/>
        </p:spPr>
        <p:txBody>
          <a:bodyPr wrap="none" rtlCol="0">
            <a:spAutoFit/>
          </a:bodyPr>
          <a:lstStyle/>
          <a:p>
            <a:r>
              <a:rPr kumimoji="1" lang="en-US" altLang="ja-JP" sz="3200" dirty="0" smtClean="0"/>
              <a:t>7</a:t>
            </a:r>
            <a:endParaRPr kumimoji="1" lang="ja-JP" altLang="en-US" sz="3200" dirty="0"/>
          </a:p>
        </p:txBody>
      </p:sp>
      <p:cxnSp>
        <p:nvCxnSpPr>
          <p:cNvPr id="36" name="直線コネクタ 35"/>
          <p:cNvCxnSpPr/>
          <p:nvPr/>
        </p:nvCxnSpPr>
        <p:spPr>
          <a:xfrm>
            <a:off x="1406815" y="1576194"/>
            <a:ext cx="0" cy="324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2676771" y="1576194"/>
            <a:ext cx="0" cy="324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3946727" y="1576194"/>
            <a:ext cx="0" cy="324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5249341" y="1576194"/>
            <a:ext cx="0" cy="324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6535626" y="1576194"/>
            <a:ext cx="0" cy="324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7805582" y="1576194"/>
            <a:ext cx="0" cy="324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右矢印 41"/>
          <p:cNvSpPr/>
          <p:nvPr/>
        </p:nvSpPr>
        <p:spPr>
          <a:xfrm flipH="1">
            <a:off x="2271804" y="1611547"/>
            <a:ext cx="3740356" cy="132456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3" name="直線コネクタ 42"/>
          <p:cNvCxnSpPr/>
          <p:nvPr/>
        </p:nvCxnSpPr>
        <p:spPr>
          <a:xfrm>
            <a:off x="6012160" y="1017376"/>
            <a:ext cx="0" cy="57960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45" name="Picture 2" descr="綺麗な歯のキャラクター">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05207" y="4433570"/>
            <a:ext cx="1598596" cy="1458719"/>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2684461" y="1916832"/>
            <a:ext cx="3136619" cy="646331"/>
          </a:xfrm>
          <a:prstGeom prst="rect">
            <a:avLst/>
          </a:prstGeom>
          <a:noFill/>
        </p:spPr>
        <p:txBody>
          <a:bodyPr wrap="square" lIns="91440" tIns="45720" rIns="91440" bIns="45720">
            <a:spAutoFit/>
          </a:bodyPr>
          <a:lstStyle/>
          <a:p>
            <a:pPr algn="ctr"/>
            <a:r>
              <a:rPr lang="ja-JP" altLang="en-US" sz="3600" b="1" cap="none"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HGP創英角ﾎﾟｯﾌﾟ体" panose="040B0A00000000000000" pitchFamily="50" charset="-128"/>
                <a:ea typeface="HGP創英角ﾎﾟｯﾌﾟ体" panose="040B0A00000000000000" pitchFamily="50" charset="-128"/>
              </a:rPr>
              <a:t>「歯」がとける</a:t>
            </a:r>
            <a:endParaRPr lang="ja-JP" alt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HGP創英角ﾎﾟｯﾌﾟ体" panose="040B0A00000000000000" pitchFamily="50" charset="-128"/>
              <a:ea typeface="HGP創英角ﾎﾟｯﾌﾟ体" panose="040B0A00000000000000" pitchFamily="50" charset="-128"/>
            </a:endParaRPr>
          </a:p>
        </p:txBody>
      </p:sp>
      <p:grpSp>
        <p:nvGrpSpPr>
          <p:cNvPr id="47" name="グループ化 46"/>
          <p:cNvGrpSpPr/>
          <p:nvPr/>
        </p:nvGrpSpPr>
        <p:grpSpPr>
          <a:xfrm>
            <a:off x="232113" y="4144041"/>
            <a:ext cx="2122662" cy="2225195"/>
            <a:chOff x="-3408191" y="2152222"/>
            <a:chExt cx="2171606" cy="2465754"/>
          </a:xfrm>
        </p:grpSpPr>
        <p:sp>
          <p:nvSpPr>
            <p:cNvPr id="48" name="爆発 1 47"/>
            <p:cNvSpPr/>
            <p:nvPr/>
          </p:nvSpPr>
          <p:spPr>
            <a:xfrm>
              <a:off x="-3408191" y="2152222"/>
              <a:ext cx="2171606" cy="2465754"/>
            </a:xfrm>
            <a:prstGeom prst="irregularSeal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0" name="図 4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41749" y="2667416"/>
              <a:ext cx="1588065" cy="1449110"/>
            </a:xfrm>
            <a:prstGeom prst="rect">
              <a:avLst/>
            </a:prstGeom>
          </p:spPr>
        </p:pic>
      </p:grpSp>
      <p:pic>
        <p:nvPicPr>
          <p:cNvPr id="52" name="図 5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870541" y="1885654"/>
            <a:ext cx="1650024" cy="1544253"/>
          </a:xfrm>
          <a:prstGeom prst="rect">
            <a:avLst/>
          </a:prstGeom>
        </p:spPr>
      </p:pic>
      <p:sp>
        <p:nvSpPr>
          <p:cNvPr id="56" name="テキスト ボックス 55"/>
          <p:cNvSpPr txBox="1"/>
          <p:nvPr/>
        </p:nvSpPr>
        <p:spPr>
          <a:xfrm>
            <a:off x="2445716" y="4739520"/>
            <a:ext cx="902811" cy="489680"/>
          </a:xfrm>
          <a:prstGeom prst="rect">
            <a:avLst/>
          </a:prstGeom>
          <a:noFill/>
        </p:spPr>
        <p:txBody>
          <a:bodyPr wrap="none" rtlCol="0">
            <a:spAutoFit/>
          </a:bodyPr>
          <a:lstStyle/>
          <a:p>
            <a:pPr algn="ctr"/>
            <a:r>
              <a:rPr lang="ja-JP" altLang="en-US" sz="1400" dirty="0" smtClean="0">
                <a:effectLst>
                  <a:glow rad="127000">
                    <a:schemeClr val="bg1"/>
                  </a:glow>
                </a:effectLst>
                <a:latin typeface="HG丸ｺﾞｼｯｸM-PRO" panose="020F0600000000000000" pitchFamily="50" charset="-128"/>
                <a:ea typeface="HG丸ｺﾞｼｯｸM-PRO" panose="020F0600000000000000" pitchFamily="50" charset="-128"/>
              </a:rPr>
              <a:t>スポーツ</a:t>
            </a:r>
            <a:endParaRPr lang="en-US" altLang="ja-JP" sz="1400" dirty="0" smtClean="0">
              <a:effectLst>
                <a:glow rad="127000">
                  <a:schemeClr val="bg1"/>
                </a:glow>
              </a:effectLst>
              <a:latin typeface="HG丸ｺﾞｼｯｸM-PRO" panose="020F0600000000000000" pitchFamily="50" charset="-128"/>
              <a:ea typeface="HG丸ｺﾞｼｯｸM-PRO" panose="020F0600000000000000" pitchFamily="50" charset="-128"/>
            </a:endParaRPr>
          </a:p>
          <a:p>
            <a:pPr algn="ctr"/>
            <a:r>
              <a:rPr lang="ja-JP" altLang="en-US" sz="1400" dirty="0" smtClean="0">
                <a:effectLst>
                  <a:glow rad="127000">
                    <a:schemeClr val="bg1"/>
                  </a:glow>
                </a:effectLst>
                <a:latin typeface="HG丸ｺﾞｼｯｸM-PRO" panose="020F0600000000000000" pitchFamily="50" charset="-128"/>
                <a:ea typeface="HG丸ｺﾞｼｯｸM-PRO" panose="020F0600000000000000" pitchFamily="50" charset="-128"/>
              </a:rPr>
              <a:t>ドリンク</a:t>
            </a:r>
            <a:endParaRPr lang="en-US" altLang="ja-JP" sz="1400" dirty="0" smtClean="0">
              <a:effectLst>
                <a:glow rad="127000">
                  <a:schemeClr val="bg1"/>
                </a:glow>
              </a:effectLst>
              <a:latin typeface="HG丸ｺﾞｼｯｸM-PRO" panose="020F0600000000000000" pitchFamily="50" charset="-128"/>
              <a:ea typeface="HG丸ｺﾞｼｯｸM-PRO" panose="020F0600000000000000" pitchFamily="50" charset="-128"/>
            </a:endParaRPr>
          </a:p>
        </p:txBody>
      </p:sp>
      <p:pic>
        <p:nvPicPr>
          <p:cNvPr id="13" name="Picture 28" descr="炭酸水のイラスト"/>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36833" y="2473082"/>
            <a:ext cx="917501" cy="1560383"/>
          </a:xfrm>
          <a:prstGeom prst="rect">
            <a:avLst/>
          </a:prstGeom>
          <a:noFill/>
          <a:extLst>
            <a:ext uri="{909E8E84-426E-40DD-AFC4-6F175D3DCCD1}">
              <a14:hiddenFill xmlns:a14="http://schemas.microsoft.com/office/drawing/2010/main">
                <a:solidFill>
                  <a:srgbClr val="FFFFFF"/>
                </a:solidFill>
              </a14:hiddenFill>
            </a:ext>
          </a:extLst>
        </p:spPr>
      </p:pic>
      <p:sp>
        <p:nvSpPr>
          <p:cNvPr id="57" name="テキスト ボックス 56"/>
          <p:cNvSpPr txBox="1"/>
          <p:nvPr/>
        </p:nvSpPr>
        <p:spPr>
          <a:xfrm>
            <a:off x="1878784" y="3599564"/>
            <a:ext cx="951981" cy="523220"/>
          </a:xfrm>
          <a:prstGeom prst="rect">
            <a:avLst/>
          </a:prstGeom>
          <a:noFill/>
        </p:spPr>
        <p:txBody>
          <a:bodyPr wrap="square" rtlCol="0">
            <a:spAutoFit/>
          </a:bodyPr>
          <a:lstStyle/>
          <a:p>
            <a:pPr algn="ctr"/>
            <a:r>
              <a:rPr lang="ja-JP" altLang="en-US" sz="1400" dirty="0" smtClean="0">
                <a:effectLst>
                  <a:glow rad="101600">
                    <a:schemeClr val="bg1"/>
                  </a:glow>
                </a:effectLst>
                <a:latin typeface="HG丸ｺﾞｼｯｸM-PRO" panose="020F0600000000000000" pitchFamily="50" charset="-128"/>
                <a:ea typeface="HG丸ｺﾞｼｯｸM-PRO" panose="020F0600000000000000" pitchFamily="50" charset="-128"/>
              </a:rPr>
              <a:t>たん</a:t>
            </a:r>
            <a:r>
              <a:rPr lang="ja-JP" altLang="en-US" sz="1400" dirty="0" err="1" smtClean="0">
                <a:effectLst>
                  <a:glow rad="101600">
                    <a:schemeClr val="bg1"/>
                  </a:glow>
                </a:effectLst>
                <a:latin typeface="HG丸ｺﾞｼｯｸM-PRO" panose="020F0600000000000000" pitchFamily="50" charset="-128"/>
                <a:ea typeface="HG丸ｺﾞｼｯｸM-PRO" panose="020F0600000000000000" pitchFamily="50" charset="-128"/>
              </a:rPr>
              <a:t>さん</a:t>
            </a:r>
            <a:r>
              <a:rPr lang="ja-JP" altLang="en-US" sz="1400" dirty="0" smtClean="0">
                <a:effectLst>
                  <a:glow rad="101600">
                    <a:schemeClr val="bg1"/>
                  </a:glow>
                </a:effectLst>
                <a:latin typeface="HG丸ｺﾞｼｯｸM-PRO" panose="020F0600000000000000" pitchFamily="50" charset="-128"/>
                <a:ea typeface="HG丸ｺﾞｼｯｸM-PRO" panose="020F0600000000000000" pitchFamily="50" charset="-128"/>
              </a:rPr>
              <a:t>ジュース</a:t>
            </a:r>
            <a:endParaRPr lang="en-US" altLang="ja-JP" sz="1400" dirty="0" smtClean="0">
              <a:effectLst>
                <a:glow rad="101600">
                  <a:schemeClr val="bg1"/>
                </a:glow>
              </a:effectLst>
              <a:latin typeface="HG丸ｺﾞｼｯｸM-PRO" panose="020F0600000000000000" pitchFamily="50" charset="-128"/>
              <a:ea typeface="HG丸ｺﾞｼｯｸM-PRO" panose="020F0600000000000000" pitchFamily="50" charset="-128"/>
            </a:endParaRPr>
          </a:p>
        </p:txBody>
      </p:sp>
      <p:pic>
        <p:nvPicPr>
          <p:cNvPr id="58" name="図 5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718545" y="5405206"/>
            <a:ext cx="845343" cy="1357664"/>
          </a:xfrm>
          <a:prstGeom prst="rect">
            <a:avLst/>
          </a:prstGeom>
        </p:spPr>
      </p:pic>
      <p:pic>
        <p:nvPicPr>
          <p:cNvPr id="29" name="図 2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555356" y="3694051"/>
            <a:ext cx="814564" cy="1031093"/>
          </a:xfrm>
          <a:prstGeom prst="rect">
            <a:avLst/>
          </a:prstGeom>
        </p:spPr>
      </p:pic>
      <p:sp>
        <p:nvSpPr>
          <p:cNvPr id="55" name="テキスト ボックス 54"/>
          <p:cNvSpPr txBox="1"/>
          <p:nvPr/>
        </p:nvSpPr>
        <p:spPr>
          <a:xfrm>
            <a:off x="3976689" y="4345940"/>
            <a:ext cx="902811" cy="523220"/>
          </a:xfrm>
          <a:prstGeom prst="rect">
            <a:avLst/>
          </a:prstGeom>
          <a:noFill/>
        </p:spPr>
        <p:txBody>
          <a:bodyPr wrap="none" rtlCol="0">
            <a:spAutoFit/>
          </a:bodyPr>
          <a:lstStyle/>
          <a:p>
            <a:pPr algn="ctr"/>
            <a:r>
              <a:rPr lang="ja-JP" altLang="en-US" sz="1400" dirty="0" smtClean="0">
                <a:effectLst>
                  <a:glow rad="101600">
                    <a:schemeClr val="bg1"/>
                  </a:glow>
                </a:effectLst>
                <a:latin typeface="HG丸ｺﾞｼｯｸM-PRO" panose="020F0600000000000000" pitchFamily="50" charset="-128"/>
                <a:ea typeface="HG丸ｺﾞｼｯｸM-PRO" panose="020F0600000000000000" pitchFamily="50" charset="-128"/>
              </a:rPr>
              <a:t>く</a:t>
            </a:r>
            <a:r>
              <a:rPr lang="ja-JP" altLang="en-US" sz="1400" dirty="0">
                <a:effectLst>
                  <a:glow rad="101600">
                    <a:schemeClr val="bg1"/>
                  </a:glow>
                </a:effectLst>
                <a:latin typeface="HG丸ｺﾞｼｯｸM-PRO" panose="020F0600000000000000" pitchFamily="50" charset="-128"/>
                <a:ea typeface="HG丸ｺﾞｼｯｸM-PRO" panose="020F0600000000000000" pitchFamily="50" charset="-128"/>
              </a:rPr>
              <a:t>だ</a:t>
            </a:r>
            <a:r>
              <a:rPr lang="ja-JP" altLang="en-US" sz="1400" dirty="0" smtClean="0">
                <a:effectLst>
                  <a:glow rad="101600">
                    <a:schemeClr val="bg1"/>
                  </a:glow>
                </a:effectLst>
                <a:latin typeface="HG丸ｺﾞｼｯｸM-PRO" panose="020F0600000000000000" pitchFamily="50" charset="-128"/>
                <a:ea typeface="HG丸ｺﾞｼｯｸM-PRO" panose="020F0600000000000000" pitchFamily="50" charset="-128"/>
              </a:rPr>
              <a:t>もの</a:t>
            </a:r>
            <a:endParaRPr lang="en-US" altLang="ja-JP" sz="1400" dirty="0" smtClean="0">
              <a:effectLst>
                <a:glow rad="101600">
                  <a:schemeClr val="bg1"/>
                </a:glow>
              </a:effectLst>
              <a:latin typeface="HG丸ｺﾞｼｯｸM-PRO" panose="020F0600000000000000" pitchFamily="50" charset="-128"/>
              <a:ea typeface="HG丸ｺﾞｼｯｸM-PRO" panose="020F0600000000000000" pitchFamily="50" charset="-128"/>
            </a:endParaRPr>
          </a:p>
          <a:p>
            <a:pPr algn="ctr"/>
            <a:r>
              <a:rPr lang="ja-JP" altLang="en-US" sz="1400" dirty="0" smtClean="0">
                <a:effectLst>
                  <a:glow rad="101600">
                    <a:schemeClr val="bg1"/>
                  </a:glow>
                </a:effectLst>
                <a:latin typeface="HG丸ｺﾞｼｯｸM-PRO" panose="020F0600000000000000" pitchFamily="50" charset="-128"/>
                <a:ea typeface="HG丸ｺﾞｼｯｸM-PRO" panose="020F0600000000000000" pitchFamily="50" charset="-128"/>
              </a:rPr>
              <a:t>ジュース</a:t>
            </a:r>
            <a:endParaRPr lang="en-US" altLang="ja-JP" sz="1400" dirty="0" smtClean="0">
              <a:effectLst>
                <a:glow rad="101600">
                  <a:schemeClr val="bg1"/>
                </a:glow>
              </a:effectLst>
              <a:latin typeface="HG丸ｺﾞｼｯｸM-PRO" panose="020F0600000000000000" pitchFamily="50" charset="-128"/>
              <a:ea typeface="HG丸ｺﾞｼｯｸM-PRO" panose="020F0600000000000000" pitchFamily="50" charset="-128"/>
            </a:endParaRPr>
          </a:p>
        </p:txBody>
      </p:sp>
      <p:pic>
        <p:nvPicPr>
          <p:cNvPr id="44" name="図 4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231331" y="2660425"/>
            <a:ext cx="987408" cy="1097120"/>
          </a:xfrm>
          <a:prstGeom prst="rect">
            <a:avLst/>
          </a:prstGeom>
        </p:spPr>
      </p:pic>
      <p:sp>
        <p:nvSpPr>
          <p:cNvPr id="54" name="テキスト ボックス 53"/>
          <p:cNvSpPr txBox="1"/>
          <p:nvPr/>
        </p:nvSpPr>
        <p:spPr>
          <a:xfrm>
            <a:off x="3880962" y="3331587"/>
            <a:ext cx="902811" cy="523220"/>
          </a:xfrm>
          <a:prstGeom prst="rect">
            <a:avLst/>
          </a:prstGeom>
          <a:noFill/>
        </p:spPr>
        <p:txBody>
          <a:bodyPr wrap="none" rtlCol="0">
            <a:spAutoFit/>
          </a:bodyPr>
          <a:lstStyle/>
          <a:p>
            <a:pPr algn="ctr"/>
            <a:r>
              <a:rPr lang="ja-JP" altLang="en-US" sz="1400" dirty="0" smtClean="0">
                <a:effectLst>
                  <a:glow rad="101600">
                    <a:schemeClr val="bg1"/>
                  </a:glow>
                </a:effectLst>
                <a:latin typeface="HG丸ｺﾞｼｯｸM-PRO" panose="020F0600000000000000" pitchFamily="50" charset="-128"/>
                <a:ea typeface="HG丸ｺﾞｼｯｸM-PRO" panose="020F0600000000000000" pitchFamily="50" charset="-128"/>
              </a:rPr>
              <a:t>や</a:t>
            </a:r>
            <a:r>
              <a:rPr lang="ja-JP" altLang="en-US" sz="1400" smtClean="0">
                <a:effectLst>
                  <a:glow rad="101600">
                    <a:schemeClr val="bg1"/>
                  </a:glow>
                </a:effectLst>
                <a:latin typeface="HG丸ｺﾞｼｯｸM-PRO" panose="020F0600000000000000" pitchFamily="50" charset="-128"/>
                <a:ea typeface="HG丸ｺﾞｼｯｸM-PRO" panose="020F0600000000000000" pitchFamily="50" charset="-128"/>
              </a:rPr>
              <a:t>さい</a:t>
            </a:r>
            <a:endParaRPr lang="en-US" altLang="ja-JP" sz="1400" dirty="0" smtClean="0">
              <a:effectLst>
                <a:glow rad="101600">
                  <a:schemeClr val="bg1"/>
                </a:glow>
              </a:effectLst>
              <a:latin typeface="HG丸ｺﾞｼｯｸM-PRO" panose="020F0600000000000000" pitchFamily="50" charset="-128"/>
              <a:ea typeface="HG丸ｺﾞｼｯｸM-PRO" panose="020F0600000000000000" pitchFamily="50" charset="-128"/>
            </a:endParaRPr>
          </a:p>
          <a:p>
            <a:pPr algn="ctr"/>
            <a:r>
              <a:rPr lang="ja-JP" altLang="en-US" sz="1400" dirty="0" smtClean="0">
                <a:effectLst>
                  <a:glow rad="101600">
                    <a:schemeClr val="bg1"/>
                  </a:glow>
                </a:effectLst>
                <a:latin typeface="HG丸ｺﾞｼｯｸM-PRO" panose="020F0600000000000000" pitchFamily="50" charset="-128"/>
                <a:ea typeface="HG丸ｺﾞｼｯｸM-PRO" panose="020F0600000000000000" pitchFamily="50" charset="-128"/>
              </a:rPr>
              <a:t>ジュース</a:t>
            </a:r>
            <a:endParaRPr lang="en-US" altLang="ja-JP" sz="1400" dirty="0" smtClean="0">
              <a:effectLst>
                <a:glow rad="101600">
                  <a:schemeClr val="bg1"/>
                </a:glow>
              </a:effectLst>
              <a:latin typeface="HG丸ｺﾞｼｯｸM-PRO" panose="020F0600000000000000" pitchFamily="50" charset="-128"/>
              <a:ea typeface="HG丸ｺﾞｼｯｸM-PRO" panose="020F0600000000000000" pitchFamily="50" charset="-128"/>
            </a:endParaRPr>
          </a:p>
        </p:txBody>
      </p:sp>
      <p:pic>
        <p:nvPicPr>
          <p:cNvPr id="46" name="図 4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579128" y="5753308"/>
            <a:ext cx="773157" cy="988060"/>
          </a:xfrm>
          <a:prstGeom prst="rect">
            <a:avLst/>
          </a:prstGeom>
        </p:spPr>
      </p:pic>
    </p:spTree>
    <p:extLst>
      <p:ext uri="{BB962C8B-B14F-4D97-AF65-F5344CB8AC3E}">
        <p14:creationId xmlns:p14="http://schemas.microsoft.com/office/powerpoint/2010/main" val="1491143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500"/>
                                        <p:tgtEl>
                                          <p:spTgt spid="4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nodeType="with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fade">
                                      <p:cBhvr>
                                        <p:cTn id="2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2"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横巻き 2"/>
          <p:cNvSpPr/>
          <p:nvPr/>
        </p:nvSpPr>
        <p:spPr>
          <a:xfrm>
            <a:off x="919856" y="2222782"/>
            <a:ext cx="7192795" cy="3755953"/>
          </a:xfrm>
          <a:prstGeom prst="horizontalScroll">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a:off x="0" y="-1"/>
            <a:ext cx="9144000" cy="1112572"/>
          </a:xfrm>
          <a:prstGeom prst="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1662848" y="171929"/>
            <a:ext cx="5583580" cy="707886"/>
          </a:xfrm>
          <a:prstGeom prst="rect">
            <a:avLst/>
          </a:prstGeom>
          <a:noFill/>
        </p:spPr>
        <p:txBody>
          <a:bodyPr wrap="none" rtlCol="0">
            <a:spAutoFit/>
          </a:bodyPr>
          <a:lstStyle/>
          <a:p>
            <a:pPr marL="266700"/>
            <a:r>
              <a:rPr lang="ja-JP" altLang="en-US" sz="4000" dirty="0" smtClean="0">
                <a:latin typeface="HGS創英角ﾎﾟｯﾌﾟ体" panose="040B0A00000000000000" pitchFamily="50" charset="-128"/>
                <a:ea typeface="HGS創英角ﾎﾟｯﾌﾟ体" panose="040B0A00000000000000" pitchFamily="50" charset="-128"/>
              </a:rPr>
              <a:t>いつ食べたらいいの？</a:t>
            </a:r>
            <a:endParaRPr lang="en-US" altLang="ja-JP" sz="4000" dirty="0" smtClean="0">
              <a:latin typeface="HGS創英角ﾎﾟｯﾌﾟ体" panose="040B0A00000000000000" pitchFamily="50" charset="-128"/>
              <a:ea typeface="HGS創英角ﾎﾟｯﾌﾟ体" panose="040B0A00000000000000" pitchFamily="50" charset="-128"/>
            </a:endParaRPr>
          </a:p>
        </p:txBody>
      </p:sp>
      <p:pic>
        <p:nvPicPr>
          <p:cNvPr id="39" name="図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6587" y="1499754"/>
            <a:ext cx="1392180" cy="1392180"/>
          </a:xfrm>
          <a:prstGeom prst="rect">
            <a:avLst/>
          </a:prstGeom>
        </p:spPr>
      </p:pic>
      <p:pic>
        <p:nvPicPr>
          <p:cNvPr id="64" name="図 6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3824" y="2069870"/>
            <a:ext cx="1368958" cy="978805"/>
          </a:xfrm>
          <a:prstGeom prst="rect">
            <a:avLst/>
          </a:prstGeom>
        </p:spPr>
      </p:pic>
      <p:pic>
        <p:nvPicPr>
          <p:cNvPr id="66" name="図 6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61646" y="5451808"/>
            <a:ext cx="1342910" cy="1148188"/>
          </a:xfrm>
          <a:prstGeom prst="rect">
            <a:avLst/>
          </a:prstGeom>
        </p:spPr>
      </p:pic>
      <p:pic>
        <p:nvPicPr>
          <p:cNvPr id="74" name="図 7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8618" y="2936078"/>
            <a:ext cx="923509" cy="840393"/>
          </a:xfrm>
          <a:prstGeom prst="rect">
            <a:avLst/>
          </a:prstGeom>
        </p:spPr>
      </p:pic>
      <p:sp>
        <p:nvSpPr>
          <p:cNvPr id="2" name="テキスト ボックス 1"/>
          <p:cNvSpPr txBox="1"/>
          <p:nvPr/>
        </p:nvSpPr>
        <p:spPr>
          <a:xfrm>
            <a:off x="1544913" y="3030411"/>
            <a:ext cx="6635632" cy="2031325"/>
          </a:xfrm>
          <a:prstGeom prst="rect">
            <a:avLst/>
          </a:prstGeom>
          <a:noFill/>
        </p:spPr>
        <p:txBody>
          <a:bodyPr wrap="square" rtlCol="0">
            <a:spAutoFit/>
          </a:bodyPr>
          <a:lstStyle/>
          <a:p>
            <a:pPr>
              <a:lnSpc>
                <a:spcPct val="150000"/>
              </a:lnSpc>
            </a:pPr>
            <a:r>
              <a:rPr lang="ja-JP" altLang="en-US" sz="2800" b="1" dirty="0" smtClean="0">
                <a:latin typeface="HG丸ｺﾞｼｯｸM-PRO" panose="020F0600000000000000" pitchFamily="50" charset="-128"/>
                <a:ea typeface="HG丸ｺﾞｼｯｸM-PRO" panose="020F0600000000000000" pitchFamily="50" charset="-128"/>
              </a:rPr>
              <a:t>★</a:t>
            </a:r>
            <a:r>
              <a:rPr lang="ja-JP" altLang="en-US" sz="2800" b="1" dirty="0">
                <a:latin typeface="HG丸ｺﾞｼｯｸM-PRO" panose="020F0600000000000000" pitchFamily="50" charset="-128"/>
                <a:ea typeface="HG丸ｺﾞｼｯｸM-PRO" panose="020F0600000000000000" pitchFamily="50" charset="-128"/>
              </a:rPr>
              <a:t>時間</a:t>
            </a:r>
            <a:r>
              <a:rPr kumimoji="1" lang="ja-JP" altLang="en-US" sz="2800" b="1" dirty="0" smtClean="0">
                <a:latin typeface="HG丸ｺﾞｼｯｸM-PRO" panose="020F0600000000000000" pitchFamily="50" charset="-128"/>
                <a:ea typeface="HG丸ｺﾞｼｯｸM-PRO" panose="020F0600000000000000" pitchFamily="50" charset="-128"/>
              </a:rPr>
              <a:t>を決めて　食べましょう</a:t>
            </a:r>
            <a:endParaRPr kumimoji="1" lang="en-US" altLang="ja-JP" sz="2800" b="1" dirty="0" smtClean="0">
              <a:latin typeface="HG丸ｺﾞｼｯｸM-PRO" panose="020F0600000000000000" pitchFamily="50" charset="-128"/>
              <a:ea typeface="HG丸ｺﾞｼｯｸM-PRO" panose="020F0600000000000000" pitchFamily="50" charset="-128"/>
            </a:endParaRPr>
          </a:p>
          <a:p>
            <a:pPr algn="ctr">
              <a:lnSpc>
                <a:spcPct val="150000"/>
              </a:lnSpc>
            </a:pPr>
            <a:r>
              <a:rPr lang="ja-JP" altLang="en-US" sz="2800" b="1" dirty="0" smtClean="0">
                <a:latin typeface="HG丸ｺﾞｼｯｸM-PRO" panose="020F0600000000000000" pitchFamily="50" charset="-128"/>
                <a:ea typeface="HG丸ｺﾞｼｯｸM-PRO" panose="020F0600000000000000" pitchFamily="50" charset="-128"/>
              </a:rPr>
              <a:t>「ちょこちょこ」食べていると</a:t>
            </a:r>
            <a:endParaRPr lang="en-US" altLang="ja-JP" sz="2800" b="1" dirty="0" smtClean="0">
              <a:latin typeface="HG丸ｺﾞｼｯｸM-PRO" panose="020F0600000000000000" pitchFamily="50" charset="-128"/>
              <a:ea typeface="HG丸ｺﾞｼｯｸM-PRO" panose="020F0600000000000000" pitchFamily="50" charset="-128"/>
            </a:endParaRPr>
          </a:p>
          <a:p>
            <a:pPr algn="ctr">
              <a:lnSpc>
                <a:spcPct val="150000"/>
              </a:lnSpc>
            </a:pPr>
            <a:r>
              <a:rPr lang="ja-JP" altLang="en-US" sz="2800" b="1" dirty="0" smtClean="0">
                <a:latin typeface="HG丸ｺﾞｼｯｸM-PRO" panose="020F0600000000000000" pitchFamily="50" charset="-128"/>
                <a:ea typeface="HG丸ｺﾞｼｯｸM-PRO" panose="020F0600000000000000" pitchFamily="50" charset="-128"/>
              </a:rPr>
              <a:t>むし歯に</a:t>
            </a:r>
            <a:r>
              <a:rPr lang="en-US" altLang="ja-JP" sz="2800" b="1" dirty="0">
                <a:latin typeface="HG丸ｺﾞｼｯｸM-PRO" panose="020F0600000000000000" pitchFamily="50" charset="-128"/>
                <a:ea typeface="HG丸ｺﾞｼｯｸM-PRO" panose="020F0600000000000000" pitchFamily="50" charset="-128"/>
              </a:rPr>
              <a:t> </a:t>
            </a:r>
            <a:r>
              <a:rPr lang="ja-JP" altLang="en-US" sz="2800" b="1" dirty="0" smtClean="0">
                <a:latin typeface="HG丸ｺﾞｼｯｸM-PRO" panose="020F0600000000000000" pitchFamily="50" charset="-128"/>
                <a:ea typeface="HG丸ｺﾞｼｯｸM-PRO" panose="020F0600000000000000" pitchFamily="50" charset="-128"/>
              </a:rPr>
              <a:t>なりやすくなります。</a:t>
            </a:r>
            <a:endParaRPr kumimoji="1" lang="ja-JP" altLang="en-US" sz="2800" b="1" dirty="0">
              <a:latin typeface="HG丸ｺﾞｼｯｸM-PRO" panose="020F0600000000000000" pitchFamily="50" charset="-128"/>
              <a:ea typeface="HG丸ｺﾞｼｯｸM-PRO" panose="020F0600000000000000" pitchFamily="50" charset="-128"/>
            </a:endParaRPr>
          </a:p>
        </p:txBody>
      </p:sp>
      <p:pic>
        <p:nvPicPr>
          <p:cNvPr id="34" name="Picture 44" descr="リンゴのイラスト"/>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61363" y="1960890"/>
            <a:ext cx="892706" cy="89270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8" descr="お煎餅のイラスト"/>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800683">
            <a:off x="7347396" y="5621087"/>
            <a:ext cx="992249" cy="99224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0" descr="焼き芋のイラスト"/>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16587" y="5217029"/>
            <a:ext cx="1476986" cy="130467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6" descr="みかん・オレンジのイラスト（フルーツ）"/>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14334" y="2410047"/>
            <a:ext cx="719025" cy="715031"/>
          </a:xfrm>
          <a:prstGeom prst="rect">
            <a:avLst/>
          </a:prstGeom>
          <a:noFill/>
          <a:extLst>
            <a:ext uri="{909E8E84-426E-40DD-AFC4-6F175D3DCCD1}">
              <a14:hiddenFill xmlns:a14="http://schemas.microsoft.com/office/drawing/2010/main">
                <a:solidFill>
                  <a:srgbClr val="FFFFFF"/>
                </a:solidFill>
              </a14:hiddenFill>
            </a:ext>
          </a:extLst>
        </p:spPr>
      </p:pic>
      <p:pic>
        <p:nvPicPr>
          <p:cNvPr id="38" name="図 3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061869" y="5156069"/>
            <a:ext cx="987261" cy="713295"/>
          </a:xfrm>
          <a:prstGeom prst="rect">
            <a:avLst/>
          </a:prstGeom>
        </p:spPr>
      </p:pic>
    </p:spTree>
    <p:extLst>
      <p:ext uri="{BB962C8B-B14F-4D97-AF65-F5344CB8AC3E}">
        <p14:creationId xmlns:p14="http://schemas.microsoft.com/office/powerpoint/2010/main" val="22766069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3192</TotalTime>
  <Words>1287</Words>
  <Application>Microsoft Office PowerPoint</Application>
  <PresentationFormat>画面に合わせる (4:3)</PresentationFormat>
  <Paragraphs>117</Paragraphs>
  <Slides>7</Slides>
  <Notes>7</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7</vt:i4>
      </vt:variant>
    </vt:vector>
  </HeadingPairs>
  <TitlesOfParts>
    <vt:vector size="14" baseType="lpstr">
      <vt:lpstr>HGP創英角ﾎﾟｯﾌﾟ体</vt:lpstr>
      <vt:lpstr>HGS創英角ﾎﾟｯﾌﾟ体</vt:lpstr>
      <vt:lpstr>HG丸ｺﾞｼｯｸM-PRO</vt:lpstr>
      <vt:lpstr>ＭＳ Ｐゴシック</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仙台市</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仙台市</dc:creator>
  <cp:revision>239</cp:revision>
  <cp:lastPrinted>2019-10-03T23:50:53Z</cp:lastPrinted>
  <dcterms:created xsi:type="dcterms:W3CDTF">2016-12-06T04:43:28Z</dcterms:created>
  <dcterms:modified xsi:type="dcterms:W3CDTF">2020-05-07T02:21:17Z</dcterms:modified>
</cp:coreProperties>
</file>