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4F0-ED98-4B23-BA4D-6AA5FDAD731F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920F-E8ED-4596-98D4-B49CBDDF6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27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4F0-ED98-4B23-BA4D-6AA5FDAD731F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920F-E8ED-4596-98D4-B49CBDDF6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21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4F0-ED98-4B23-BA4D-6AA5FDAD731F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920F-E8ED-4596-98D4-B49CBDDF6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19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4F0-ED98-4B23-BA4D-6AA5FDAD731F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920F-E8ED-4596-98D4-B49CBDDF6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3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4F0-ED98-4B23-BA4D-6AA5FDAD731F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920F-E8ED-4596-98D4-B49CBDDF6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5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4F0-ED98-4B23-BA4D-6AA5FDAD731F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920F-E8ED-4596-98D4-B49CBDDF6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5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4F0-ED98-4B23-BA4D-6AA5FDAD731F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920F-E8ED-4596-98D4-B49CBDDF6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39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4F0-ED98-4B23-BA4D-6AA5FDAD731F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920F-E8ED-4596-98D4-B49CBDDF6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59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4F0-ED98-4B23-BA4D-6AA5FDAD731F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920F-E8ED-4596-98D4-B49CBDDF6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60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4F0-ED98-4B23-BA4D-6AA5FDAD731F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920F-E8ED-4596-98D4-B49CBDDF6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40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4F0-ED98-4B23-BA4D-6AA5FDAD731F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920F-E8ED-4596-98D4-B49CBDDF6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59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E24F0-ED98-4B23-BA4D-6AA5FDAD731F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9920F-E8ED-4596-98D4-B49CBDDF6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44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stf/seisakunitsuite/bunya/hukushi_kaigo/kaigo_koureisha/ninchi/index_00003.html" TargetMode="External"/><Relationship Id="rId2" Type="http://schemas.openxmlformats.org/officeDocument/2006/relationships/hyperlink" Target="https://www.mhlw.go.jp/file/06-Seisakujouhou-11900000-Koyoukintoujidoukateikyoku/0000201596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ity.sendai.jp/kenkoanzen-kansen/download/bunyabetsu/kenko/iryo/houkokuyousik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070" y="1110172"/>
            <a:ext cx="634660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　</a:t>
            </a:r>
            <a:r>
              <a:rPr kumimoji="1" lang="ja-JP" altLang="en-US" sz="14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インフルエンザ</a:t>
            </a:r>
            <a:r>
              <a:rPr kumimoji="1"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又は</a:t>
            </a:r>
            <a:r>
              <a:rPr kumimoji="1" lang="ja-JP" altLang="en-US" sz="14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新型コロナウイルス感染症</a:t>
            </a:r>
            <a:r>
              <a:rPr kumimoji="1"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の集団発生報告</a:t>
            </a:r>
            <a:r>
              <a:rPr lang="en-US" altLang="ja-JP" sz="12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</a:t>
            </a:r>
            <a:r>
              <a:rPr lang="ja-JP" altLang="en-US" sz="12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概ね</a:t>
            </a:r>
            <a:r>
              <a:rPr lang="en-US" altLang="ja-JP" sz="12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10</a:t>
            </a:r>
            <a:r>
              <a:rPr lang="ja-JP" altLang="en-US" sz="12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名以上</a:t>
            </a:r>
            <a:r>
              <a:rPr lang="en-US" altLang="ja-JP" sz="12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)</a:t>
            </a:r>
            <a:endParaRPr kumimoji="1" lang="ja-JP" altLang="en-US" sz="1200" b="1" u="sng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476672" y="1526116"/>
            <a:ext cx="5798846" cy="399664"/>
            <a:chOff x="195545" y="1193141"/>
            <a:chExt cx="5798846" cy="399664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195545" y="1315806"/>
              <a:ext cx="1261884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社会福祉施設等</a:t>
              </a:r>
              <a:endPara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1501719" y="1454306"/>
              <a:ext cx="10457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640059" y="1315806"/>
              <a:ext cx="1056700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 施設主管課 </a:t>
              </a:r>
              <a:endParaRPr kumimoji="1" lang="en-US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4886395" y="1315806"/>
              <a:ext cx="1107996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1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感染症対策室</a:t>
              </a:r>
              <a:endParaRPr kumimoji="1" lang="en-US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cxnSp>
          <p:nvCxnSpPr>
            <p:cNvPr id="13" name="直線矢印コネクタ 12"/>
            <p:cNvCxnSpPr/>
            <p:nvPr/>
          </p:nvCxnSpPr>
          <p:spPr>
            <a:xfrm>
              <a:off x="3748055" y="1454306"/>
              <a:ext cx="105183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1594052" y="1193141"/>
              <a:ext cx="86113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FAX</a:t>
              </a:r>
              <a:r>
                <a:rPr kumimoji="1" lang="ja-JP" altLang="en-US" sz="11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・報告</a:t>
              </a:r>
              <a:endParaRPr kumimoji="1"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869033" y="1206445"/>
              <a:ext cx="86113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FAX</a:t>
              </a:r>
              <a:r>
                <a:rPr kumimoji="1" lang="ja-JP" altLang="en-US" sz="11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・報告</a:t>
              </a:r>
              <a:endParaRPr kumimoji="1"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116632" y="479212"/>
            <a:ext cx="6581368" cy="3693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社会福祉施設</a:t>
            </a:r>
            <a:r>
              <a:rPr kumimoji="1"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等における感染症等発生時の報告簡易フロー　</a:t>
            </a:r>
            <a:endParaRPr kumimoji="1" lang="ja-JP" altLang="en-US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9070" y="2413104"/>
            <a:ext cx="462819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２　</a:t>
            </a:r>
            <a:r>
              <a:rPr kumimoji="1" lang="ja-JP" altLang="en-US" sz="14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感染性胃腸炎</a:t>
            </a:r>
            <a:r>
              <a:rPr kumimoji="1"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</a:t>
            </a:r>
            <a:r>
              <a:rPr lang="ja-JP" altLang="en-US" sz="12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集団発生</a:t>
            </a:r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を疑う事例の報告</a:t>
            </a:r>
            <a:r>
              <a:rPr lang="en-US" altLang="ja-JP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</a:t>
            </a:r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概ね</a:t>
            </a:r>
            <a:r>
              <a:rPr lang="en-US" altLang="ja-JP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10</a:t>
            </a:r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名以上</a:t>
            </a:r>
            <a:r>
              <a:rPr lang="en-US" altLang="ja-JP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)</a:t>
            </a:r>
            <a:endParaRPr kumimoji="1" lang="ja-JP" altLang="en-US" sz="1200" b="1" u="sng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57773" y="4093473"/>
            <a:ext cx="4448654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３　その他</a:t>
            </a:r>
            <a:r>
              <a:rPr lang="ja-JP" altLang="en-US" sz="12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重大な</a:t>
            </a:r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感染症</a:t>
            </a:r>
            <a:r>
              <a:rPr lang="en-US" altLang="ja-JP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患者</a:t>
            </a:r>
            <a:r>
              <a:rPr lang="en-US" altLang="ja-JP" sz="12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</a:t>
            </a:r>
            <a:r>
              <a:rPr lang="ja-JP" altLang="en-US" sz="12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又は疑い</a:t>
            </a:r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患者</a:t>
            </a:r>
            <a:r>
              <a:rPr lang="en-US" altLang="ja-JP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)</a:t>
            </a:r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が</a:t>
            </a:r>
            <a:r>
              <a:rPr lang="ja-JP" altLang="en-US" sz="12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発生した</a:t>
            </a:r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場合</a:t>
            </a:r>
            <a:endParaRPr lang="en-US" altLang="ja-JP" sz="1200" b="1" u="sng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600" b="1" u="sng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４　その他の感染症の集団発生を疑う事例が発生した場合</a:t>
            </a:r>
            <a:endParaRPr lang="en-US" altLang="ja-JP" sz="1200" b="1" u="sng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58" name="表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703456"/>
              </p:ext>
            </p:extLst>
          </p:nvPr>
        </p:nvGraphicFramePr>
        <p:xfrm>
          <a:off x="353144" y="6521594"/>
          <a:ext cx="6172200" cy="157353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763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4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4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r>
                        <a:rPr lang="ja-JP" altLang="en-US" sz="1100" b="1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各区保健福祉センター管理課のご連絡先</a:t>
                      </a:r>
                      <a:endParaRPr lang="ja-JP" altLang="en-US" sz="1100" b="1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区</a:t>
                      </a:r>
                      <a:endParaRPr lang="zh-CN" altLang="en-US" sz="11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電話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ファクス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青葉</a:t>
                      </a:r>
                      <a:r>
                        <a:rPr lang="ja-JP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区</a:t>
                      </a:r>
                      <a:r>
                        <a:rPr lang="zh-TW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管理課</a:t>
                      </a:r>
                      <a:endParaRPr lang="zh-TW" altLang="en-US" sz="11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（代）</a:t>
                      </a:r>
                      <a:r>
                        <a:rPr lang="en-US" altLang="ja-JP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022-225-7211</a:t>
                      </a:r>
                      <a:endParaRPr lang="ja-JP" altLang="en-US" sz="11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022-261-1517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宮城野</a:t>
                      </a:r>
                      <a:r>
                        <a:rPr lang="ja-JP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区</a:t>
                      </a:r>
                      <a:r>
                        <a:rPr lang="zh-TW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管理課</a:t>
                      </a:r>
                      <a:endParaRPr lang="zh-TW" altLang="en-US" sz="11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（代）</a:t>
                      </a:r>
                      <a:r>
                        <a:rPr lang="en-US" altLang="ja-JP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022-291-2111</a:t>
                      </a:r>
                      <a:endParaRPr lang="ja-JP" altLang="en-US" sz="11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022-298-8817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若林</a:t>
                      </a:r>
                      <a:r>
                        <a:rPr lang="ja-JP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区</a:t>
                      </a:r>
                      <a:r>
                        <a:rPr lang="zh-TW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管理課</a:t>
                      </a:r>
                      <a:endParaRPr lang="zh-TW" altLang="en-US" sz="11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（代）</a:t>
                      </a:r>
                      <a:r>
                        <a:rPr lang="en-US" altLang="ja-JP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022-282-1111</a:t>
                      </a:r>
                      <a:endParaRPr lang="ja-JP" altLang="en-US" sz="11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022-282-1145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太白</a:t>
                      </a:r>
                      <a:r>
                        <a:rPr lang="ja-JP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区</a:t>
                      </a:r>
                      <a:r>
                        <a:rPr lang="zh-TW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管理課</a:t>
                      </a:r>
                      <a:endParaRPr lang="zh-TW" altLang="en-US" sz="11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（代）</a:t>
                      </a:r>
                      <a:r>
                        <a:rPr lang="en-US" altLang="ja-JP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022-247-1111</a:t>
                      </a:r>
                      <a:endParaRPr lang="ja-JP" altLang="en-US" sz="11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022-247-1290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泉</a:t>
                      </a:r>
                      <a:r>
                        <a:rPr lang="ja-JP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区</a:t>
                      </a:r>
                      <a:r>
                        <a:rPr lang="zh-TW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管理課</a:t>
                      </a:r>
                      <a:endParaRPr lang="zh-TW" altLang="en-US" sz="11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（代）</a:t>
                      </a:r>
                      <a:r>
                        <a:rPr lang="en-US" altLang="ja-JP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022-372-3111</a:t>
                      </a:r>
                      <a:endParaRPr lang="ja-JP" altLang="en-US" sz="11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022-374-8412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353144" y="5863864"/>
            <a:ext cx="5121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結核、腸管出血性大腸菌感染症、麻しん、風しん、侵襲性髄膜炎菌感染症等</a:t>
            </a:r>
            <a:endParaRPr kumimoji="1" lang="ja-JP" altLang="en-US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403645" y="8491244"/>
            <a:ext cx="6131620" cy="129614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05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参考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  <a:p>
            <a:r>
              <a:rPr lang="ja-JP" altLang="en-US" sz="105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○保育所における感染症対策ガイドライン</a:t>
            </a:r>
            <a:r>
              <a:rPr lang="en-US" altLang="ja-JP" sz="105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(2018</a:t>
            </a:r>
            <a:r>
              <a:rPr lang="ja-JP" altLang="en-US" sz="105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年改訂版、厚生労働省</a:t>
            </a:r>
            <a:r>
              <a:rPr lang="en-US" altLang="ja-JP" sz="105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)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hlinkClick r:id="rId2"/>
              </a:rPr>
              <a:t>https</a:t>
            </a:r>
            <a:r>
              <a:rPr lang="en-US" altLang="ja-JP" sz="9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hlinkClick r:id="rId2"/>
              </a:rPr>
              <a:t>://</a:t>
            </a:r>
            <a:r>
              <a:rPr lang="en-US" altLang="ja-JP" sz="9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hlinkClick r:id="rId2"/>
              </a:rPr>
              <a:t>www.mhlw.go.jp/file/06-Seisakujouhou-11900000-Koyoukintoujidoukateikyoku/0000201596.pdf</a:t>
            </a:r>
            <a:endParaRPr lang="en-US" altLang="ja-JP" sz="9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05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</a:t>
            </a:r>
            <a:r>
              <a:rPr lang="ja-JP" altLang="en-US" sz="105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高齢者</a:t>
            </a:r>
            <a:r>
              <a:rPr lang="ja-JP" altLang="en-US" sz="105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介護施設における感染対策マニュアル</a:t>
            </a:r>
            <a:r>
              <a:rPr lang="ja-JP" altLang="en-US" sz="105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</a:t>
            </a:r>
            <a:r>
              <a:rPr lang="en-US" altLang="ja-JP" sz="105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2019</a:t>
            </a:r>
            <a:r>
              <a:rPr lang="ja-JP" altLang="en-US" sz="105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105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sz="105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月、厚生労働省</a:t>
            </a:r>
            <a:r>
              <a:rPr lang="en-US" altLang="ja-JP" sz="105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)</a:t>
            </a:r>
          </a:p>
          <a:p>
            <a:r>
              <a:rPr kumimoji="1" lang="ja-JP" altLang="en-US" sz="9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sz="9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hlinkClick r:id="rId3"/>
              </a:rPr>
              <a:t>https://</a:t>
            </a:r>
            <a:r>
              <a:rPr lang="en-US" altLang="ja-JP" sz="9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hlinkClick r:id="rId3"/>
              </a:rPr>
              <a:t>www.mhlw.go.jp/stf/seisakunitsuite/bunya/hukushi_kaigo/kaigo_koureisha/ninchi/index_00003.html</a:t>
            </a:r>
            <a:endParaRPr lang="en-US" altLang="ja-JP" sz="9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○感染症集団発生報告書（仙台市ホームページ　様式ダウンロードサービス）</a:t>
            </a:r>
            <a:endParaRPr lang="en-US" altLang="ja-JP" sz="105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en-US" altLang="ja-JP" sz="9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hlinkClick r:id="rId4"/>
              </a:rPr>
              <a:t>http://</a:t>
            </a:r>
            <a:r>
              <a:rPr lang="en-US" altLang="ja-JP" sz="9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hlinkClick r:id="rId4"/>
              </a:rPr>
              <a:t>www.city.sendai.jp/kenkoanzen-kansen/download/bunyabetsu/kenko/iryo/houkokuyousiki.html</a:t>
            </a:r>
            <a:endParaRPr lang="en-US" altLang="ja-JP" sz="9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9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05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kumimoji="1" lang="en-US" altLang="ja-JP" sz="1050" dirty="0" smtClean="0">
              <a:solidFill>
                <a:schemeClr val="tx1"/>
              </a:solidFill>
            </a:endParaRPr>
          </a:p>
          <a:p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858180" y="173454"/>
            <a:ext cx="188705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R5</a:t>
            </a:r>
            <a:r>
              <a:rPr kumimoji="1" lang="en-US" altLang="ja-JP" sz="7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.8</a:t>
            </a:r>
            <a:r>
              <a:rPr kumimoji="1" lang="ja-JP" altLang="en-US" sz="7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仙台市健康福祉局</a:t>
            </a:r>
            <a:r>
              <a:rPr lang="ja-JP" altLang="en-US" sz="7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感染症対策室</a:t>
            </a:r>
            <a:r>
              <a:rPr kumimoji="1" lang="ja-JP" altLang="en-US" sz="7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作成</a:t>
            </a:r>
            <a:endParaRPr kumimoji="1" lang="ja-JP" altLang="en-US" sz="7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476672" y="2722937"/>
            <a:ext cx="5798846" cy="952233"/>
            <a:chOff x="195545" y="2370647"/>
            <a:chExt cx="5798846" cy="952233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195545" y="2510245"/>
              <a:ext cx="1261884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社会福祉施設等</a:t>
              </a:r>
              <a:endPara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cxnSp>
          <p:nvCxnSpPr>
            <p:cNvPr id="20" name="直線矢印コネクタ 19"/>
            <p:cNvCxnSpPr/>
            <p:nvPr/>
          </p:nvCxnSpPr>
          <p:spPr>
            <a:xfrm>
              <a:off x="1504737" y="2648745"/>
              <a:ext cx="10457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/>
            <p:cNvSpPr txBox="1"/>
            <p:nvPr/>
          </p:nvSpPr>
          <p:spPr>
            <a:xfrm>
              <a:off x="2640059" y="2510245"/>
              <a:ext cx="1056700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 施設主管課 </a:t>
              </a:r>
              <a:endParaRPr kumimoji="1" lang="en-US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4886395" y="2510245"/>
              <a:ext cx="1107996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1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感染症対策</a:t>
              </a:r>
              <a:r>
                <a:rPr lang="ja-JP" altLang="en-US" sz="12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室</a:t>
              </a:r>
              <a:endParaRPr kumimoji="1" lang="en-US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cxnSp>
          <p:nvCxnSpPr>
            <p:cNvPr id="23" name="直線矢印コネクタ 22"/>
            <p:cNvCxnSpPr/>
            <p:nvPr/>
          </p:nvCxnSpPr>
          <p:spPr>
            <a:xfrm>
              <a:off x="3748055" y="2648745"/>
              <a:ext cx="105183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1597070" y="2370647"/>
              <a:ext cx="86113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FAX</a:t>
              </a:r>
              <a:r>
                <a:rPr kumimoji="1" lang="ja-JP" altLang="en-US" sz="11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・報告</a:t>
              </a:r>
              <a:endParaRPr kumimoji="1"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845294" y="2386562"/>
              <a:ext cx="86113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FAX</a:t>
              </a:r>
              <a:r>
                <a:rPr kumimoji="1" lang="ja-JP" altLang="en-US" sz="11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・報告</a:t>
              </a:r>
              <a:endParaRPr kumimoji="1"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2640059" y="3045881"/>
              <a:ext cx="2492990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住所区の保健福祉センター管理課</a:t>
              </a:r>
              <a:endParaRPr kumimoji="1" lang="en-US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grpSp>
          <p:nvGrpSpPr>
            <p:cNvPr id="28" name="グループ化 27"/>
            <p:cNvGrpSpPr/>
            <p:nvPr/>
          </p:nvGrpSpPr>
          <p:grpSpPr>
            <a:xfrm>
              <a:off x="1909146" y="2648744"/>
              <a:ext cx="630685" cy="536431"/>
              <a:chOff x="1646288" y="2648744"/>
              <a:chExt cx="890380" cy="536431"/>
            </a:xfrm>
          </p:grpSpPr>
          <p:cxnSp>
            <p:nvCxnSpPr>
              <p:cNvPr id="16" name="直線コネクタ 15"/>
              <p:cNvCxnSpPr/>
              <p:nvPr/>
            </p:nvCxnSpPr>
            <p:spPr>
              <a:xfrm>
                <a:off x="1657137" y="2648744"/>
                <a:ext cx="0" cy="53563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直線矢印コネクタ 46"/>
              <p:cNvCxnSpPr/>
              <p:nvPr/>
            </p:nvCxnSpPr>
            <p:spPr>
              <a:xfrm>
                <a:off x="1646288" y="3185175"/>
                <a:ext cx="890380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グループ化 53"/>
          <p:cNvGrpSpPr/>
          <p:nvPr/>
        </p:nvGrpSpPr>
        <p:grpSpPr>
          <a:xfrm>
            <a:off x="476672" y="4773651"/>
            <a:ext cx="5816692" cy="930116"/>
            <a:chOff x="195545" y="4625066"/>
            <a:chExt cx="5816692" cy="930116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195545" y="4755711"/>
              <a:ext cx="1261884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社会福祉施設等</a:t>
              </a:r>
              <a:endPara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cxnSp>
          <p:nvCxnSpPr>
            <p:cNvPr id="36" name="直線矢印コネクタ 35"/>
            <p:cNvCxnSpPr/>
            <p:nvPr/>
          </p:nvCxnSpPr>
          <p:spPr>
            <a:xfrm>
              <a:off x="1519565" y="4894211"/>
              <a:ext cx="102795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テキスト ボックス 36"/>
            <p:cNvSpPr txBox="1"/>
            <p:nvPr/>
          </p:nvSpPr>
          <p:spPr>
            <a:xfrm>
              <a:off x="2657905" y="4755711"/>
              <a:ext cx="1056700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 施設主管課 </a:t>
              </a:r>
              <a:endParaRPr kumimoji="1" lang="en-US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4904241" y="4755711"/>
              <a:ext cx="1107996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1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感染症対策室</a:t>
              </a:r>
              <a:endParaRPr kumimoji="1" lang="en-US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cxnSp>
          <p:nvCxnSpPr>
            <p:cNvPr id="39" name="直線矢印コネクタ 38"/>
            <p:cNvCxnSpPr/>
            <p:nvPr/>
          </p:nvCxnSpPr>
          <p:spPr>
            <a:xfrm>
              <a:off x="3765901" y="4894211"/>
              <a:ext cx="109227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/>
            <p:cNvSpPr txBox="1"/>
            <p:nvPr/>
          </p:nvSpPr>
          <p:spPr>
            <a:xfrm>
              <a:off x="1791221" y="462506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報告</a:t>
              </a:r>
              <a:endParaRPr kumimoji="1"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4066202" y="4644192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報告</a:t>
              </a:r>
              <a:endParaRPr kumimoji="1"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2640059" y="5278183"/>
              <a:ext cx="2492990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住所区の保健福祉センター管理課</a:t>
              </a:r>
              <a:endParaRPr kumimoji="1" lang="en-US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grpSp>
          <p:nvGrpSpPr>
            <p:cNvPr id="49" name="グループ化 48"/>
            <p:cNvGrpSpPr/>
            <p:nvPr/>
          </p:nvGrpSpPr>
          <p:grpSpPr>
            <a:xfrm>
              <a:off x="1916831" y="4908185"/>
              <a:ext cx="630685" cy="536431"/>
              <a:chOff x="1657137" y="2648744"/>
              <a:chExt cx="890380" cy="536431"/>
            </a:xfrm>
          </p:grpSpPr>
          <p:cxnSp>
            <p:nvCxnSpPr>
              <p:cNvPr id="50" name="直線コネクタ 49"/>
              <p:cNvCxnSpPr/>
              <p:nvPr/>
            </p:nvCxnSpPr>
            <p:spPr>
              <a:xfrm>
                <a:off x="1667986" y="2648744"/>
                <a:ext cx="0" cy="53563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直線矢印コネクタ 50"/>
              <p:cNvCxnSpPr/>
              <p:nvPr/>
            </p:nvCxnSpPr>
            <p:spPr>
              <a:xfrm>
                <a:off x="1657137" y="3185175"/>
                <a:ext cx="890380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3192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282</Words>
  <Application>Microsoft Office PowerPoint</Application>
  <PresentationFormat>A4 210 x 297 mm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HGSｺﾞｼｯｸM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仙台市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仙台市</dc:creator>
  <cp:lastModifiedBy>安喰　夏美</cp:lastModifiedBy>
  <cp:revision>22</cp:revision>
  <cp:lastPrinted>2023-05-01T14:32:30Z</cp:lastPrinted>
  <dcterms:created xsi:type="dcterms:W3CDTF">2018-07-25T03:15:16Z</dcterms:created>
  <dcterms:modified xsi:type="dcterms:W3CDTF">2023-09-04T23:59:19Z</dcterms:modified>
</cp:coreProperties>
</file>