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1"/>
  </p:sldMasterIdLst>
  <p:notesMasterIdLst>
    <p:notesMasterId r:id="rId3"/>
  </p:notesMasterIdLst>
  <p:sldIdLst>
    <p:sldId id="260" r:id="rId2"/>
  </p:sldIdLst>
  <p:sldSz cx="7775575" cy="10907713"/>
  <p:notesSz cx="6807200" cy="99393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9900"/>
    <a:srgbClr val="FFFF99"/>
    <a:srgbClr val="99FF66"/>
    <a:srgbClr val="AFFFFF"/>
    <a:srgbClr val="CC3300"/>
    <a:srgbClr val="6600FF"/>
    <a:srgbClr val="CC0066"/>
    <a:srgbClr val="66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243" autoAdjust="0"/>
  </p:normalViewPr>
  <p:slideViewPr>
    <p:cSldViewPr snapToGrid="0">
      <p:cViewPr varScale="1">
        <p:scale>
          <a:sx n="63" d="100"/>
          <a:sy n="63" d="100"/>
        </p:scale>
        <p:origin x="3300" y="78"/>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785" cy="498693"/>
          </a:xfrm>
          <a:prstGeom prst="rect">
            <a:avLst/>
          </a:prstGeom>
        </p:spPr>
        <p:txBody>
          <a:bodyPr vert="horz" lIns="91678" tIns="45839" rIns="91678" bIns="45839"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40" y="1"/>
            <a:ext cx="2949785" cy="498693"/>
          </a:xfrm>
          <a:prstGeom prst="rect">
            <a:avLst/>
          </a:prstGeom>
        </p:spPr>
        <p:txBody>
          <a:bodyPr vert="horz" lIns="91678" tIns="45839" rIns="91678" bIns="45839" rtlCol="0"/>
          <a:lstStyle>
            <a:lvl1pPr algn="r">
              <a:defRPr sz="1200"/>
            </a:lvl1pPr>
          </a:lstStyle>
          <a:p>
            <a:fld id="{70F99883-74AE-4A2C-81B7-5B86A08198C0}" type="datetimeFigureOut">
              <a:rPr kumimoji="1" lang="ja-JP" altLang="en-US" smtClean="0"/>
              <a:t>2025/9/25</a:t>
            </a:fld>
            <a:endParaRPr kumimoji="1" lang="ja-JP" altLang="en-US" dirty="0"/>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678" tIns="45839" rIns="91678" bIns="45839" rtlCol="0" anchor="ctr"/>
          <a:lstStyle/>
          <a:p>
            <a:endParaRPr lang="ja-JP" altLang="en-US" dirty="0"/>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678" tIns="45839" rIns="91678" bIns="458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8"/>
            <a:ext cx="2949785" cy="498692"/>
          </a:xfrm>
          <a:prstGeom prst="rect">
            <a:avLst/>
          </a:prstGeom>
        </p:spPr>
        <p:txBody>
          <a:bodyPr vert="horz" lIns="91678" tIns="45839" rIns="91678" bIns="45839"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40" y="9440648"/>
            <a:ext cx="2949785" cy="498692"/>
          </a:xfrm>
          <a:prstGeom prst="rect">
            <a:avLst/>
          </a:prstGeom>
        </p:spPr>
        <p:txBody>
          <a:bodyPr vert="horz" lIns="91678" tIns="45839" rIns="91678" bIns="45839" rtlCol="0" anchor="b"/>
          <a:lstStyle>
            <a:lvl1pPr algn="r">
              <a:defRPr sz="1200"/>
            </a:lvl1pPr>
          </a:lstStyle>
          <a:p>
            <a:fld id="{ACD93CC5-A9B8-46A1-B8C3-70AA73E05DA2}" type="slidenum">
              <a:rPr kumimoji="1" lang="ja-JP" altLang="en-US" smtClean="0"/>
              <a:t>‹#›</a:t>
            </a:fld>
            <a:endParaRPr kumimoji="1" lang="ja-JP" altLang="en-US" dirty="0"/>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1587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55172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482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0488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0144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7521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0126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25992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137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902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4430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smtClean="0"/>
              <a:t>9/25/2025</a:t>
            </a:fld>
            <a:endParaRPr lang="en-US" dirty="0"/>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23901" y="284719"/>
            <a:ext cx="4003019" cy="943143"/>
          </a:xfrm>
          <a:prstGeom prst="rect">
            <a:avLst/>
          </a:prstGeom>
          <a:noFill/>
        </p:spPr>
        <p:txBody>
          <a:bodyPr wrap="none" lIns="91440" tIns="45720" rIns="91440" bIns="45720">
            <a:spAutoFit/>
          </a:bodyPr>
          <a:lstStyle/>
          <a:p>
            <a:pPr algn="ctr">
              <a:lnSpc>
                <a:spcPts val="3400"/>
              </a:lnSpc>
            </a:pPr>
            <a:r>
              <a:rPr lang="ja-JP" altLang="en-US" sz="2800" dirty="0">
                <a:ln w="0"/>
                <a:effectLst>
                  <a:outerShdw blurRad="38100" dist="19050" dir="2700000" algn="tl" rotWithShape="0">
                    <a:schemeClr val="dk1">
                      <a:alpha val="40000"/>
                    </a:schemeClr>
                  </a:outerShdw>
                </a:effectLst>
              </a:rPr>
              <a:t>ぐるっと！さかいの</a:t>
            </a:r>
            <a:endParaRPr lang="en-US" altLang="ja-JP" sz="2800" dirty="0">
              <a:ln w="0"/>
              <a:effectLst>
                <a:outerShdw blurRad="38100" dist="19050" dir="2700000" algn="tl" rotWithShape="0">
                  <a:schemeClr val="dk1">
                    <a:alpha val="40000"/>
                  </a:schemeClr>
                </a:outerShdw>
              </a:effectLst>
            </a:endParaRPr>
          </a:p>
          <a:p>
            <a:pPr algn="ctr">
              <a:lnSpc>
                <a:spcPts val="3400"/>
              </a:lnSpc>
            </a:pPr>
            <a:r>
              <a:rPr lang="ja-JP" altLang="en-US" sz="2800" dirty="0">
                <a:ln w="0"/>
                <a:effectLst>
                  <a:outerShdw blurRad="38100" dist="19050" dir="2700000" algn="tl" rotWithShape="0">
                    <a:schemeClr val="dk1">
                      <a:alpha val="40000"/>
                    </a:schemeClr>
                  </a:outerShdw>
                </a:effectLst>
              </a:rPr>
              <a:t>ワードラリー体験イベント</a:t>
            </a:r>
            <a:endParaRPr lang="ja-JP" altLang="en-US" sz="2800" b="0" cap="none" spc="0" dirty="0">
              <a:ln w="0"/>
              <a:solidFill>
                <a:schemeClr val="tx1"/>
              </a:solidFill>
              <a:effectLst>
                <a:outerShdw blurRad="38100" dist="19050" dir="2700000" algn="tl" rotWithShape="0">
                  <a:schemeClr val="dk1">
                    <a:alpha val="40000"/>
                  </a:schemeClr>
                </a:outerShdw>
              </a:effectLst>
            </a:endParaRPr>
          </a:p>
        </p:txBody>
      </p:sp>
      <p:sp>
        <p:nvSpPr>
          <p:cNvPr id="3" name="正方形/長方形 2"/>
          <p:cNvSpPr/>
          <p:nvPr/>
        </p:nvSpPr>
        <p:spPr>
          <a:xfrm>
            <a:off x="545910" y="1214651"/>
            <a:ext cx="6933063" cy="806582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817921740"/>
              </p:ext>
            </p:extLst>
          </p:nvPr>
        </p:nvGraphicFramePr>
        <p:xfrm>
          <a:off x="436727" y="1296313"/>
          <a:ext cx="6933064" cy="2765634"/>
        </p:xfrm>
        <a:graphic>
          <a:graphicData uri="http://schemas.openxmlformats.org/drawingml/2006/table">
            <a:tbl>
              <a:tblPr firstRow="1" bandRow="1">
                <a:tableStyleId>{5940675A-B579-460E-94D1-54222C63F5DA}</a:tableStyleId>
              </a:tblPr>
              <a:tblGrid>
                <a:gridCol w="504969">
                  <a:extLst>
                    <a:ext uri="{9D8B030D-6E8A-4147-A177-3AD203B41FA5}">
                      <a16:colId xmlns:a16="http://schemas.microsoft.com/office/drawing/2014/main" val="20000"/>
                    </a:ext>
                  </a:extLst>
                </a:gridCol>
                <a:gridCol w="989372">
                  <a:extLst>
                    <a:ext uri="{9D8B030D-6E8A-4147-A177-3AD203B41FA5}">
                      <a16:colId xmlns:a16="http://schemas.microsoft.com/office/drawing/2014/main" val="20001"/>
                    </a:ext>
                  </a:extLst>
                </a:gridCol>
                <a:gridCol w="3568980">
                  <a:extLst>
                    <a:ext uri="{9D8B030D-6E8A-4147-A177-3AD203B41FA5}">
                      <a16:colId xmlns:a16="http://schemas.microsoft.com/office/drawing/2014/main" val="20002"/>
                    </a:ext>
                  </a:extLst>
                </a:gridCol>
                <a:gridCol w="1037230">
                  <a:extLst>
                    <a:ext uri="{9D8B030D-6E8A-4147-A177-3AD203B41FA5}">
                      <a16:colId xmlns:a16="http://schemas.microsoft.com/office/drawing/2014/main" val="20003"/>
                    </a:ext>
                  </a:extLst>
                </a:gridCol>
                <a:gridCol w="832513">
                  <a:extLst>
                    <a:ext uri="{9D8B030D-6E8A-4147-A177-3AD203B41FA5}">
                      <a16:colId xmlns:a16="http://schemas.microsoft.com/office/drawing/2014/main" val="20004"/>
                    </a:ext>
                  </a:extLst>
                </a:gridCol>
              </a:tblGrid>
              <a:tr h="334188">
                <a:tc rowSpan="5">
                  <a:txBody>
                    <a:bodyPr/>
                    <a:lstStyle/>
                    <a:p>
                      <a:pPr algn="ctr"/>
                      <a:r>
                        <a:rPr kumimoji="1" lang="ja-JP" altLang="en-US" sz="1300" dirty="0"/>
                        <a:t>代　　　表　　　者</a:t>
                      </a:r>
                    </a:p>
                  </a:txBody>
                  <a:tcPr vert="eaVert" anchor="ctr"/>
                </a:tc>
                <a:tc>
                  <a:txBody>
                    <a:bodyPr/>
                    <a:lstStyle/>
                    <a:p>
                      <a:pPr algn="ctr"/>
                      <a:r>
                        <a:rPr kumimoji="1" lang="ja-JP" altLang="en-US" sz="1300" dirty="0"/>
                        <a:t>ふりがな</a:t>
                      </a:r>
                    </a:p>
                  </a:txBody>
                  <a:tcPr/>
                </a:tc>
                <a:tc>
                  <a:txBody>
                    <a:bodyPr/>
                    <a:lstStyle/>
                    <a:p>
                      <a:endParaRPr kumimoji="1" lang="ja-JP" altLang="en-US" sz="1300" dirty="0"/>
                    </a:p>
                  </a:txBody>
                  <a:tcPr/>
                </a:tc>
                <a:tc>
                  <a:txBody>
                    <a:bodyPr/>
                    <a:lstStyle/>
                    <a:p>
                      <a:pPr algn="ctr"/>
                      <a:r>
                        <a:rPr kumimoji="1" lang="ja-JP" altLang="en-US" sz="1300" dirty="0"/>
                        <a:t>性 別</a:t>
                      </a:r>
                    </a:p>
                  </a:txBody>
                  <a:tcPr/>
                </a:tc>
                <a:tc>
                  <a:txBody>
                    <a:bodyPr/>
                    <a:lstStyle/>
                    <a:p>
                      <a:pPr algn="ctr"/>
                      <a:r>
                        <a:rPr kumimoji="1" lang="ja-JP" altLang="en-US" sz="1300" dirty="0"/>
                        <a:t>年 齢</a:t>
                      </a:r>
                    </a:p>
                  </a:txBody>
                  <a:tcPr/>
                </a:tc>
                <a:extLst>
                  <a:ext uri="{0D108BD9-81ED-4DB2-BD59-A6C34878D82A}">
                    <a16:rowId xmlns:a16="http://schemas.microsoft.com/office/drawing/2014/main" val="10000"/>
                  </a:ext>
                </a:extLst>
              </a:tr>
              <a:tr h="475820">
                <a:tc vMerge="1">
                  <a:txBody>
                    <a:bodyPr/>
                    <a:lstStyle/>
                    <a:p>
                      <a:endParaRPr kumimoji="1" lang="ja-JP" altLang="en-US" dirty="0"/>
                    </a:p>
                  </a:txBody>
                  <a:tcPr/>
                </a:tc>
                <a:tc>
                  <a:txBody>
                    <a:bodyPr/>
                    <a:lstStyle/>
                    <a:p>
                      <a:pPr algn="ctr"/>
                      <a:r>
                        <a:rPr kumimoji="1" lang="ja-JP" altLang="en-US" sz="1300" dirty="0"/>
                        <a:t>お名前</a:t>
                      </a:r>
                    </a:p>
                  </a:txBody>
                  <a:tcPr anchor="ctr"/>
                </a:tc>
                <a:tc>
                  <a:txBody>
                    <a:bodyPr/>
                    <a:lstStyle/>
                    <a:p>
                      <a:endParaRPr kumimoji="1" lang="ja-JP" altLang="en-US" sz="1300" dirty="0"/>
                    </a:p>
                  </a:txBody>
                  <a:tcPr/>
                </a:tc>
                <a:tc>
                  <a:txBody>
                    <a:bodyPr/>
                    <a:lstStyle/>
                    <a:p>
                      <a:pPr algn="ctr"/>
                      <a:r>
                        <a:rPr kumimoji="1" lang="ja-JP" altLang="en-US" sz="1300" dirty="0"/>
                        <a:t>男　・　女</a:t>
                      </a:r>
                    </a:p>
                  </a:txBody>
                  <a:tcPr anchor="ctr"/>
                </a:tc>
                <a:tc>
                  <a:txBody>
                    <a:bodyPr/>
                    <a:lstStyle/>
                    <a:p>
                      <a:pPr algn="r"/>
                      <a:r>
                        <a:rPr kumimoji="1" lang="ja-JP" altLang="en-US" sz="1300" dirty="0"/>
                        <a:t>歳</a:t>
                      </a:r>
                    </a:p>
                  </a:txBody>
                  <a:tcPr anchor="ctr"/>
                </a:tc>
                <a:extLst>
                  <a:ext uri="{0D108BD9-81ED-4DB2-BD59-A6C34878D82A}">
                    <a16:rowId xmlns:a16="http://schemas.microsoft.com/office/drawing/2014/main" val="10001"/>
                  </a:ext>
                </a:extLst>
              </a:tr>
              <a:tr h="791497">
                <a:tc vMerge="1">
                  <a:txBody>
                    <a:bodyPr/>
                    <a:lstStyle/>
                    <a:p>
                      <a:endParaRPr kumimoji="1" lang="ja-JP" altLang="en-US" dirty="0"/>
                    </a:p>
                  </a:txBody>
                  <a:tcPr/>
                </a:tc>
                <a:tc>
                  <a:txBody>
                    <a:bodyPr/>
                    <a:lstStyle/>
                    <a:p>
                      <a:pPr algn="ctr"/>
                      <a:r>
                        <a:rPr kumimoji="1" lang="ja-JP" altLang="en-US" sz="1300" dirty="0"/>
                        <a:t>ご住所</a:t>
                      </a:r>
                    </a:p>
                  </a:txBody>
                  <a:tcPr anchor="ctr"/>
                </a:tc>
                <a:tc gridSpan="3">
                  <a:txBody>
                    <a:bodyPr/>
                    <a:lstStyle/>
                    <a:p>
                      <a:r>
                        <a:rPr kumimoji="1" lang="ja-JP" altLang="en-US" sz="1300" dirty="0"/>
                        <a:t>〒             　</a:t>
                      </a:r>
                      <a:r>
                        <a:rPr kumimoji="1" lang="en-US" altLang="ja-JP" sz="1300" dirty="0"/>
                        <a:t>―</a:t>
                      </a:r>
                    </a:p>
                    <a:p>
                      <a:endParaRPr kumimoji="1" lang="en-US" altLang="ja-JP" sz="1300" dirty="0"/>
                    </a:p>
                    <a:p>
                      <a:endParaRPr kumimoji="1" lang="ja-JP" altLang="en-US" sz="1300" dirty="0"/>
                    </a:p>
                  </a:txBody>
                  <a:tcPr/>
                </a:tc>
                <a:tc hMerge="1">
                  <a:txBody>
                    <a:bodyPr/>
                    <a:lstStyle/>
                    <a:p>
                      <a:endParaRPr kumimoji="1" lang="ja-JP" altLang="en-US" sz="1300" dirty="0"/>
                    </a:p>
                  </a:txBody>
                  <a:tcPr/>
                </a:tc>
                <a:tc hMerge="1">
                  <a:txBody>
                    <a:bodyPr/>
                    <a:lstStyle/>
                    <a:p>
                      <a:endParaRPr kumimoji="1" lang="ja-JP" altLang="en-US" sz="1300" dirty="0"/>
                    </a:p>
                  </a:txBody>
                  <a:tcPr/>
                </a:tc>
                <a:extLst>
                  <a:ext uri="{0D108BD9-81ED-4DB2-BD59-A6C34878D82A}">
                    <a16:rowId xmlns:a16="http://schemas.microsoft.com/office/drawing/2014/main" val="10002"/>
                  </a:ext>
                </a:extLst>
              </a:tr>
              <a:tr h="664649">
                <a:tc vMerge="1">
                  <a:txBody>
                    <a:bodyPr/>
                    <a:lstStyle/>
                    <a:p>
                      <a:endParaRPr kumimoji="1" lang="ja-JP" altLang="en-US" dirty="0"/>
                    </a:p>
                  </a:txBody>
                  <a:tcPr/>
                </a:tc>
                <a:tc>
                  <a:txBody>
                    <a:bodyPr/>
                    <a:lstStyle/>
                    <a:p>
                      <a:pPr algn="ctr"/>
                      <a:r>
                        <a:rPr kumimoji="1" lang="ja-JP" altLang="en-US" sz="1300" dirty="0"/>
                        <a:t>連絡先</a:t>
                      </a:r>
                    </a:p>
                  </a:txBody>
                  <a:tcPr anchor="ctr"/>
                </a:tc>
                <a:tc gridSpan="3">
                  <a:txBody>
                    <a:bodyPr/>
                    <a:lstStyle/>
                    <a:p>
                      <a:r>
                        <a:rPr kumimoji="1" lang="ja-JP" altLang="en-US" sz="1300" dirty="0"/>
                        <a:t>　　　　　－　　　　　　　－　　　　　　　　　</a:t>
                      </a:r>
                      <a:r>
                        <a:rPr kumimoji="1" lang="ja-JP" altLang="en-US" sz="1050" dirty="0"/>
                        <a:t>　（←日中に連絡のつく番号をご記入ください）</a:t>
                      </a:r>
                    </a:p>
                  </a:txBody>
                  <a:tcPr anchor="ctr"/>
                </a:tc>
                <a:tc hMerge="1">
                  <a:txBody>
                    <a:bodyPr/>
                    <a:lstStyle/>
                    <a:p>
                      <a:endParaRPr kumimoji="1" lang="ja-JP" altLang="en-US" sz="1300" dirty="0"/>
                    </a:p>
                  </a:txBody>
                  <a:tcPr/>
                </a:tc>
                <a:tc hMerge="1">
                  <a:txBody>
                    <a:bodyPr/>
                    <a:lstStyle/>
                    <a:p>
                      <a:endParaRPr kumimoji="1" lang="ja-JP" altLang="en-US" sz="1300" dirty="0"/>
                    </a:p>
                  </a:txBody>
                  <a:tcPr/>
                </a:tc>
                <a:extLst>
                  <a:ext uri="{0D108BD9-81ED-4DB2-BD59-A6C34878D82A}">
                    <a16:rowId xmlns:a16="http://schemas.microsoft.com/office/drawing/2014/main" val="10003"/>
                  </a:ext>
                </a:extLst>
              </a:tr>
              <a:tr h="499480">
                <a:tc vMerge="1">
                  <a:txBody>
                    <a:bodyPr/>
                    <a:lstStyle/>
                    <a:p>
                      <a:endParaRPr kumimoji="1" lang="ja-JP" altLang="en-US" dirty="0"/>
                    </a:p>
                  </a:txBody>
                  <a:tcPr/>
                </a:tc>
                <a:tc>
                  <a:txBody>
                    <a:bodyPr/>
                    <a:lstStyle/>
                    <a:p>
                      <a:pPr algn="ctr"/>
                      <a:endParaRPr kumimoji="1" lang="ja-JP" altLang="en-US" sz="1300" dirty="0"/>
                    </a:p>
                  </a:txBody>
                  <a:tcPr anchor="ctr"/>
                </a:tc>
                <a:tc gridSpan="3">
                  <a:txBody>
                    <a:bodyPr/>
                    <a:lstStyle/>
                    <a:p>
                      <a:endParaRPr kumimoji="1" lang="ja-JP" altLang="en-US" sz="1300" dirty="0"/>
                    </a:p>
                  </a:txBody>
                  <a:tcPr/>
                </a:tc>
                <a:tc hMerge="1">
                  <a:txBody>
                    <a:bodyPr/>
                    <a:lstStyle/>
                    <a:p>
                      <a:endParaRPr kumimoji="1" lang="ja-JP" altLang="en-US" sz="1300" dirty="0"/>
                    </a:p>
                  </a:txBody>
                  <a:tcPr/>
                </a:tc>
                <a:tc hMerge="1">
                  <a:txBody>
                    <a:bodyPr/>
                    <a:lstStyle/>
                    <a:p>
                      <a:endParaRPr kumimoji="1" lang="ja-JP" altLang="en-US" sz="1300" dirty="0"/>
                    </a:p>
                  </a:txBody>
                  <a:tcPr/>
                </a:tc>
                <a:extLst>
                  <a:ext uri="{0D108BD9-81ED-4DB2-BD59-A6C34878D82A}">
                    <a16:rowId xmlns:a16="http://schemas.microsoft.com/office/drawing/2014/main" val="10004"/>
                  </a:ext>
                </a:extLst>
              </a:tr>
            </a:tbl>
          </a:graphicData>
        </a:graphic>
      </p:graphicFrame>
      <p:sp>
        <p:nvSpPr>
          <p:cNvPr id="13" name="正方形/長方形 12"/>
          <p:cNvSpPr/>
          <p:nvPr/>
        </p:nvSpPr>
        <p:spPr>
          <a:xfrm>
            <a:off x="369315" y="6386559"/>
            <a:ext cx="7338848" cy="423643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nSpc>
                <a:spcPts val="1800"/>
              </a:lnSpc>
            </a:pPr>
            <a:r>
              <a:rPr lang="ja-JP" altLang="en-US" sz="1300" dirty="0"/>
              <a:t>■申込方法</a:t>
            </a:r>
            <a:endParaRPr lang="en-US" altLang="ja-JP" sz="1300" dirty="0"/>
          </a:p>
          <a:p>
            <a:pPr>
              <a:lnSpc>
                <a:spcPts val="1800"/>
              </a:lnSpc>
            </a:pPr>
            <a:r>
              <a:rPr kumimoji="1" lang="ja-JP" altLang="en-US" sz="1300" dirty="0"/>
              <a:t>　 上記申込書の</a:t>
            </a:r>
            <a:r>
              <a:rPr lang="ja-JP" altLang="en-US" sz="1300" dirty="0"/>
              <a:t>必要事項について、以下へメールまたはＦＡＸにてお申込み願います。</a:t>
            </a:r>
            <a:endParaRPr lang="en-US" altLang="ja-JP" sz="1300" dirty="0"/>
          </a:p>
          <a:p>
            <a:pPr>
              <a:lnSpc>
                <a:spcPts val="1800"/>
              </a:lnSpc>
            </a:pPr>
            <a:r>
              <a:rPr lang="ja-JP" altLang="en-US" sz="1300" dirty="0"/>
              <a:t>　「さかいの地区創生会」長谷（事務局）宛</a:t>
            </a:r>
            <a:r>
              <a:rPr lang="ja-JP" altLang="en-US" sz="1300" dirty="0">
                <a:sym typeface="Wingdings" panose="05000000000000000000" pitchFamily="2" charset="2"/>
              </a:rPr>
              <a:t>： （ﾒｰﾙｱﾄﾞﾚｽ）</a:t>
            </a:r>
            <a:r>
              <a:rPr lang="en-US" altLang="ja-JP" sz="1600" dirty="0">
                <a:sym typeface="Wingdings" panose="05000000000000000000" pitchFamily="2" charset="2"/>
              </a:rPr>
              <a:t>souseikai2021@yahoo.co.jp</a:t>
            </a:r>
            <a:r>
              <a:rPr lang="ja-JP" altLang="en-US" sz="1600" dirty="0"/>
              <a:t>　　　　　　　　　　</a:t>
            </a:r>
            <a:r>
              <a:rPr lang="ja-JP" altLang="en-US" sz="1300" dirty="0"/>
              <a:t>　</a:t>
            </a:r>
            <a:endParaRPr lang="en-US" altLang="ja-JP" sz="1600" dirty="0"/>
          </a:p>
          <a:p>
            <a:pPr>
              <a:lnSpc>
                <a:spcPts val="1800"/>
              </a:lnSpc>
            </a:pPr>
            <a:r>
              <a:rPr lang="ja-JP" altLang="en-US" sz="1300" dirty="0"/>
              <a:t>■募集定員／申込締切</a:t>
            </a:r>
            <a:endParaRPr lang="en-US" altLang="ja-JP" sz="1300" dirty="0"/>
          </a:p>
          <a:p>
            <a:pPr>
              <a:lnSpc>
                <a:spcPts val="1800"/>
              </a:lnSpc>
            </a:pPr>
            <a:r>
              <a:rPr lang="ja-JP" altLang="en-US" sz="1300" dirty="0"/>
              <a:t>　</a:t>
            </a:r>
            <a:r>
              <a:rPr lang="ja-JP" altLang="en-US" sz="1300" b="1" dirty="0"/>
              <a:t> 先着：１５組まで</a:t>
            </a:r>
            <a:r>
              <a:rPr lang="ja-JP" altLang="en-US" sz="1300" dirty="0"/>
              <a:t>／</a:t>
            </a:r>
            <a:r>
              <a:rPr lang="ja-JP" altLang="en-US" sz="1300" b="1" u="sng" dirty="0"/>
              <a:t>令和７年１０月１７日（金</a:t>
            </a:r>
            <a:r>
              <a:rPr lang="ja-JP" altLang="en-US" sz="1300" u="sng" dirty="0"/>
              <a:t>）（</a:t>
            </a:r>
            <a:r>
              <a:rPr lang="en-US" altLang="ja-JP" sz="1300" dirty="0"/>
              <a:t>※</a:t>
            </a:r>
            <a:r>
              <a:rPr lang="ja-JP" altLang="en-US" sz="1300" dirty="0"/>
              <a:t>定員に達し次第、応募締切とさせて頂きます）</a:t>
            </a:r>
            <a:endParaRPr lang="en-US" altLang="ja-JP" sz="1300" dirty="0"/>
          </a:p>
          <a:p>
            <a:pPr>
              <a:lnSpc>
                <a:spcPts val="1800"/>
              </a:lnSpc>
            </a:pPr>
            <a:r>
              <a:rPr lang="ja-JP" altLang="en-US" sz="1300" dirty="0"/>
              <a:t>■参加条件等</a:t>
            </a:r>
            <a:endParaRPr lang="en-US" altLang="ja-JP" sz="1300" dirty="0"/>
          </a:p>
          <a:p>
            <a:pPr>
              <a:lnSpc>
                <a:spcPts val="1800"/>
              </a:lnSpc>
            </a:pPr>
            <a:r>
              <a:rPr lang="ja-JP" altLang="en-US" sz="1300" dirty="0"/>
              <a:t>　３歳児以上のご家族での参加を原則とさせて頂きますが、シニアのご夫婦での参加も歓迎します。</a:t>
            </a:r>
            <a:endParaRPr lang="en-US" altLang="ja-JP" sz="1300" dirty="0"/>
          </a:p>
          <a:p>
            <a:pPr>
              <a:lnSpc>
                <a:spcPts val="1800"/>
              </a:lnSpc>
            </a:pPr>
            <a:r>
              <a:rPr lang="ja-JP" altLang="en-US" sz="1300" dirty="0"/>
              <a:t>　７ヶ所の探索地点までは、徒歩での移動となりますので歩きやすい靴と服装での参加をお願いします。</a:t>
            </a:r>
            <a:endParaRPr lang="en-US" altLang="ja-JP" sz="1300" dirty="0"/>
          </a:p>
          <a:p>
            <a:pPr>
              <a:lnSpc>
                <a:spcPts val="1800"/>
              </a:lnSpc>
            </a:pPr>
            <a:r>
              <a:rPr lang="ja-JP" altLang="en-US" sz="1300" dirty="0"/>
              <a:t>　（小雨決行と致しますので、雨天時は各自雨具をご用意ください）</a:t>
            </a:r>
            <a:endParaRPr lang="en-US" altLang="ja-JP" sz="1300" dirty="0"/>
          </a:p>
          <a:p>
            <a:pPr>
              <a:lnSpc>
                <a:spcPts val="1800"/>
              </a:lnSpc>
            </a:pPr>
            <a:r>
              <a:rPr kumimoji="1" lang="ja-JP" altLang="en-US" sz="1300" dirty="0"/>
              <a:t>■補足事項</a:t>
            </a:r>
            <a:endParaRPr kumimoji="1" lang="en-US" altLang="ja-JP" sz="1300" dirty="0"/>
          </a:p>
          <a:p>
            <a:pPr>
              <a:lnSpc>
                <a:spcPts val="1800"/>
              </a:lnSpc>
            </a:pPr>
            <a:r>
              <a:rPr lang="ja-JP" altLang="en-US" sz="1300" dirty="0"/>
              <a:t>　参加費（￥</a:t>
            </a:r>
            <a:r>
              <a:rPr lang="en-US" altLang="ja-JP" sz="1300" dirty="0"/>
              <a:t>2,000</a:t>
            </a:r>
            <a:r>
              <a:rPr lang="ja-JP" altLang="en-US" sz="1300" dirty="0"/>
              <a:t>）は、当日受付にてお支払い願います。</a:t>
            </a:r>
            <a:endParaRPr lang="en-US" altLang="ja-JP" sz="1300" dirty="0"/>
          </a:p>
          <a:p>
            <a:pPr>
              <a:lnSpc>
                <a:spcPts val="1800"/>
              </a:lnSpc>
            </a:pPr>
            <a:r>
              <a:rPr lang="ja-JP" altLang="en-US" sz="1300" dirty="0"/>
              <a:t>　ワードラリー終了後のクイズにご参加のご家族には、もれなく地元産の景品を用意しております。</a:t>
            </a:r>
            <a:endParaRPr lang="en-US" altLang="ja-JP" sz="1300" dirty="0"/>
          </a:p>
          <a:p>
            <a:pPr>
              <a:lnSpc>
                <a:spcPts val="1800"/>
              </a:lnSpc>
            </a:pPr>
            <a:r>
              <a:rPr lang="ja-JP" altLang="en-US" sz="1300" dirty="0"/>
              <a:t>　</a:t>
            </a:r>
            <a:r>
              <a:rPr kumimoji="1" lang="ja-JP" altLang="en-US" sz="1300" dirty="0"/>
              <a:t>参加者の皆様のマイカーは、境野コミュニティセンター駐車場に駐車可能です。</a:t>
            </a:r>
            <a:endParaRPr lang="en-US" altLang="ja-JP" sz="1300" dirty="0"/>
          </a:p>
          <a:p>
            <a:pPr>
              <a:lnSpc>
                <a:spcPts val="1800"/>
              </a:lnSpc>
            </a:pPr>
            <a:r>
              <a:rPr lang="ja-JP" altLang="en-US" sz="1300" dirty="0"/>
              <a:t> ■個人情報について</a:t>
            </a:r>
            <a:endParaRPr lang="en-US" altLang="ja-JP" sz="1300" dirty="0"/>
          </a:p>
          <a:p>
            <a:pPr>
              <a:lnSpc>
                <a:spcPts val="1800"/>
              </a:lnSpc>
            </a:pPr>
            <a:r>
              <a:rPr lang="ja-JP" altLang="en-US" sz="1300" dirty="0"/>
              <a:t>　 お申込頂いた際に取得する個人情報は、本イベントに関する目的以外では使用いたしません。</a:t>
            </a:r>
            <a:endParaRPr lang="en-US" altLang="ja-JP" sz="1300" dirty="0"/>
          </a:p>
          <a:p>
            <a:pPr>
              <a:lnSpc>
                <a:spcPts val="1800"/>
              </a:lnSpc>
            </a:pPr>
            <a:r>
              <a:rPr lang="ja-JP" altLang="en-US" sz="1300" dirty="0"/>
              <a:t>■お問合せ先：「 さかいの地区創生会」</a:t>
            </a:r>
            <a:endParaRPr lang="en-US" altLang="ja-JP" sz="1300" dirty="0"/>
          </a:p>
          <a:p>
            <a:pPr>
              <a:lnSpc>
                <a:spcPts val="1800"/>
              </a:lnSpc>
            </a:pPr>
            <a:r>
              <a:rPr lang="ja-JP" altLang="en-US" sz="1300" dirty="0"/>
              <a:t>　 </a:t>
            </a:r>
            <a:r>
              <a:rPr lang="ja-JP" altLang="en-US" sz="1300" b="1" dirty="0"/>
              <a:t>長谷正敏</a:t>
            </a:r>
            <a:r>
              <a:rPr lang="ja-JP" altLang="en-US" sz="1300" dirty="0"/>
              <a:t>（事務局）：</a:t>
            </a:r>
            <a:r>
              <a:rPr lang="ja-JP" altLang="en-US" sz="1300" b="1" dirty="0"/>
              <a:t>０８０ｰ６０２０ｰ４０２５　／</a:t>
            </a:r>
            <a:r>
              <a:rPr lang="ja-JP" altLang="en-US" sz="1200" dirty="0">
                <a:sym typeface="Wingdings" panose="05000000000000000000" pitchFamily="2" charset="2"/>
              </a:rPr>
              <a:t> （ﾒｰﾙｱﾄﾞﾚｽ）</a:t>
            </a:r>
            <a:r>
              <a:rPr lang="en-US" altLang="ja-JP" sz="1400" dirty="0">
                <a:sym typeface="Wingdings" panose="05000000000000000000" pitchFamily="2" charset="2"/>
              </a:rPr>
              <a:t>souseikai2021@yahoo.co.jp</a:t>
            </a:r>
            <a:r>
              <a:rPr lang="ja-JP" altLang="en-US" sz="1400" dirty="0"/>
              <a:t>　　　　　　　　　　</a:t>
            </a:r>
            <a:r>
              <a:rPr lang="ja-JP" altLang="en-US" sz="1200" dirty="0"/>
              <a:t>　</a:t>
            </a:r>
            <a:endParaRPr lang="en-US" altLang="ja-JP" sz="1300" b="1" dirty="0"/>
          </a:p>
        </p:txBody>
      </p:sp>
      <p:sp>
        <p:nvSpPr>
          <p:cNvPr id="14" name="正方形/長方形 13"/>
          <p:cNvSpPr/>
          <p:nvPr/>
        </p:nvSpPr>
        <p:spPr>
          <a:xfrm>
            <a:off x="4868793" y="992516"/>
            <a:ext cx="2729551" cy="409433"/>
          </a:xfrm>
          <a:prstGeom prst="rect">
            <a:avLst/>
          </a:prstGeom>
          <a:solidFill>
            <a:schemeClr val="lt1">
              <a:alpha val="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300" dirty="0"/>
              <a:t>申込日：令和　７ 年　１０　月　　　　日</a:t>
            </a:r>
          </a:p>
        </p:txBody>
      </p:sp>
      <p:graphicFrame>
        <p:nvGraphicFramePr>
          <p:cNvPr id="12" name="表 11"/>
          <p:cNvGraphicFramePr>
            <a:graphicFrameLocks noGrp="1"/>
          </p:cNvGraphicFramePr>
          <p:nvPr>
            <p:extLst>
              <p:ext uri="{D42A27DB-BD31-4B8C-83A1-F6EECF244321}">
                <p14:modId xmlns:p14="http://schemas.microsoft.com/office/powerpoint/2010/main" val="1123958505"/>
              </p:ext>
            </p:extLst>
          </p:nvPr>
        </p:nvGraphicFramePr>
        <p:xfrm>
          <a:off x="436726" y="4061947"/>
          <a:ext cx="6939434" cy="2357630"/>
        </p:xfrm>
        <a:graphic>
          <a:graphicData uri="http://schemas.openxmlformats.org/drawingml/2006/table">
            <a:tbl>
              <a:tblPr firstRow="1" bandRow="1">
                <a:tableStyleId>{5940675A-B579-460E-94D1-54222C63F5DA}</a:tableStyleId>
              </a:tblPr>
              <a:tblGrid>
                <a:gridCol w="508154">
                  <a:extLst>
                    <a:ext uri="{9D8B030D-6E8A-4147-A177-3AD203B41FA5}">
                      <a16:colId xmlns:a16="http://schemas.microsoft.com/office/drawing/2014/main" val="20000"/>
                    </a:ext>
                  </a:extLst>
                </a:gridCol>
                <a:gridCol w="3063240">
                  <a:extLst>
                    <a:ext uri="{9D8B030D-6E8A-4147-A177-3AD203B41FA5}">
                      <a16:colId xmlns:a16="http://schemas.microsoft.com/office/drawing/2014/main" val="20001"/>
                    </a:ext>
                  </a:extLst>
                </a:gridCol>
                <a:gridCol w="1234440">
                  <a:extLst>
                    <a:ext uri="{9D8B030D-6E8A-4147-A177-3AD203B41FA5}">
                      <a16:colId xmlns:a16="http://schemas.microsoft.com/office/drawing/2014/main" val="20003"/>
                    </a:ext>
                  </a:extLst>
                </a:gridCol>
                <a:gridCol w="2133600">
                  <a:extLst>
                    <a:ext uri="{9D8B030D-6E8A-4147-A177-3AD203B41FA5}">
                      <a16:colId xmlns:a16="http://schemas.microsoft.com/office/drawing/2014/main" val="20004"/>
                    </a:ext>
                  </a:extLst>
                </a:gridCol>
              </a:tblGrid>
              <a:tr h="413630">
                <a:tc rowSpan="4">
                  <a:txBody>
                    <a:bodyPr/>
                    <a:lstStyle/>
                    <a:p>
                      <a:pPr algn="ctr"/>
                      <a:r>
                        <a:rPr kumimoji="1" lang="ja-JP" altLang="en-US" sz="1300" dirty="0"/>
                        <a:t>代表者以外の参加者</a:t>
                      </a:r>
                    </a:p>
                  </a:txBody>
                  <a:tcPr vert="eaVert" anchor="ctr"/>
                </a:tc>
                <a:tc>
                  <a:txBody>
                    <a:bodyPr/>
                    <a:lstStyle/>
                    <a:p>
                      <a:pPr algn="ctr"/>
                      <a:r>
                        <a:rPr kumimoji="1" lang="ja-JP" altLang="en-US" sz="1300" dirty="0"/>
                        <a:t>お名前・ふりがな</a:t>
                      </a:r>
                    </a:p>
                  </a:txBody>
                  <a:tcPr anchor="ctr"/>
                </a:tc>
                <a:tc>
                  <a:txBody>
                    <a:bodyPr/>
                    <a:lstStyle/>
                    <a:p>
                      <a:pPr algn="ctr"/>
                      <a:r>
                        <a:rPr kumimoji="1" lang="ja-JP" altLang="en-US" sz="1300" dirty="0"/>
                        <a:t>年齢</a:t>
                      </a:r>
                    </a:p>
                  </a:txBody>
                  <a:tcPr anchor="ctr"/>
                </a:tc>
                <a:tc>
                  <a:txBody>
                    <a:bodyPr/>
                    <a:lstStyle/>
                    <a:p>
                      <a:pPr algn="ctr"/>
                      <a:r>
                        <a:rPr kumimoji="1" lang="ja-JP" altLang="en-US" sz="1300" dirty="0"/>
                        <a:t>備　考</a:t>
                      </a:r>
                    </a:p>
                  </a:txBody>
                  <a:tcPr anchor="ctr"/>
                </a:tc>
                <a:extLst>
                  <a:ext uri="{0D108BD9-81ED-4DB2-BD59-A6C34878D82A}">
                    <a16:rowId xmlns:a16="http://schemas.microsoft.com/office/drawing/2014/main" val="10000"/>
                  </a:ext>
                </a:extLst>
              </a:tr>
              <a:tr h="648000">
                <a:tc vMerge="1">
                  <a:txBody>
                    <a:bodyPr/>
                    <a:lstStyle/>
                    <a:p>
                      <a:endParaRPr kumimoji="1" lang="ja-JP" altLang="en-US" sz="1300" dirty="0"/>
                    </a:p>
                  </a:txBody>
                  <a:tcPr/>
                </a:tc>
                <a:tc>
                  <a:txBody>
                    <a:bodyPr/>
                    <a:lstStyle/>
                    <a:p>
                      <a:endParaRPr kumimoji="1" lang="ja-JP" altLang="en-US" sz="1300" dirty="0"/>
                    </a:p>
                  </a:txBody>
                  <a:tcPr/>
                </a:tc>
                <a:tc>
                  <a:txBody>
                    <a:bodyPr/>
                    <a:lstStyle/>
                    <a:p>
                      <a:pPr algn="r"/>
                      <a:endParaRPr kumimoji="1" lang="ja-JP" altLang="en-US" sz="1300" dirty="0"/>
                    </a:p>
                  </a:txBody>
                  <a:tcPr anchor="ctr"/>
                </a:tc>
                <a:tc>
                  <a:txBody>
                    <a:bodyPr/>
                    <a:lstStyle/>
                    <a:p>
                      <a:endParaRPr kumimoji="1" lang="ja-JP" altLang="en-US" sz="1300" dirty="0"/>
                    </a:p>
                  </a:txBody>
                  <a:tcPr/>
                </a:tc>
                <a:extLst>
                  <a:ext uri="{0D108BD9-81ED-4DB2-BD59-A6C34878D82A}">
                    <a16:rowId xmlns:a16="http://schemas.microsoft.com/office/drawing/2014/main" val="10001"/>
                  </a:ext>
                </a:extLst>
              </a:tr>
              <a:tr h="648000">
                <a:tc vMerge="1">
                  <a:txBody>
                    <a:bodyPr/>
                    <a:lstStyle/>
                    <a:p>
                      <a:endParaRPr kumimoji="1" lang="ja-JP" altLang="en-US" sz="1300" dirty="0"/>
                    </a:p>
                  </a:txBody>
                  <a:tcPr/>
                </a:tc>
                <a:tc>
                  <a:txBody>
                    <a:bodyPr/>
                    <a:lstStyle/>
                    <a:p>
                      <a:endParaRPr kumimoji="1" lang="ja-JP" altLang="en-US" sz="1300" dirty="0"/>
                    </a:p>
                  </a:txBody>
                  <a:tcPr/>
                </a:tc>
                <a:tc>
                  <a:txBody>
                    <a:bodyPr/>
                    <a:lstStyle/>
                    <a:p>
                      <a:pPr algn="r"/>
                      <a:endParaRPr kumimoji="1" lang="ja-JP" altLang="en-US" sz="1300" dirty="0"/>
                    </a:p>
                  </a:txBody>
                  <a:tcPr anchor="ctr"/>
                </a:tc>
                <a:tc>
                  <a:txBody>
                    <a:bodyPr/>
                    <a:lstStyle/>
                    <a:p>
                      <a:endParaRPr kumimoji="1" lang="ja-JP" altLang="en-US" sz="1300" dirty="0"/>
                    </a:p>
                  </a:txBody>
                  <a:tcPr/>
                </a:tc>
                <a:extLst>
                  <a:ext uri="{0D108BD9-81ED-4DB2-BD59-A6C34878D82A}">
                    <a16:rowId xmlns:a16="http://schemas.microsoft.com/office/drawing/2014/main" val="10002"/>
                  </a:ext>
                </a:extLst>
              </a:tr>
              <a:tr h="648000">
                <a:tc vMerge="1">
                  <a:txBody>
                    <a:bodyPr/>
                    <a:lstStyle/>
                    <a:p>
                      <a:endParaRPr kumimoji="1" lang="ja-JP" altLang="en-US" sz="1300" dirty="0"/>
                    </a:p>
                  </a:txBody>
                  <a:tcPr/>
                </a:tc>
                <a:tc>
                  <a:txBody>
                    <a:bodyPr/>
                    <a:lstStyle/>
                    <a:p>
                      <a:endParaRPr kumimoji="1" lang="ja-JP" altLang="en-US" sz="1300" dirty="0"/>
                    </a:p>
                  </a:txBody>
                  <a:tcPr/>
                </a:tc>
                <a:tc>
                  <a:txBody>
                    <a:bodyPr/>
                    <a:lstStyle/>
                    <a:p>
                      <a:pPr algn="r"/>
                      <a:endParaRPr kumimoji="1" lang="ja-JP" altLang="en-US" sz="1300" dirty="0"/>
                    </a:p>
                  </a:txBody>
                  <a:tcPr anchor="ctr"/>
                </a:tc>
                <a:tc>
                  <a:txBody>
                    <a:bodyPr/>
                    <a:lstStyle/>
                    <a:p>
                      <a:endParaRPr kumimoji="1" lang="ja-JP" altLang="en-US" sz="1300" dirty="0"/>
                    </a:p>
                  </a:txBody>
                  <a:tcPr/>
                </a:tc>
                <a:extLst>
                  <a:ext uri="{0D108BD9-81ED-4DB2-BD59-A6C34878D82A}">
                    <a16:rowId xmlns:a16="http://schemas.microsoft.com/office/drawing/2014/main" val="10003"/>
                  </a:ext>
                </a:extLst>
              </a:tr>
            </a:tbl>
          </a:graphicData>
        </a:graphic>
      </p:graphicFrame>
      <p:sp>
        <p:nvSpPr>
          <p:cNvPr id="8" name="正方形/長方形 7"/>
          <p:cNvSpPr/>
          <p:nvPr/>
        </p:nvSpPr>
        <p:spPr>
          <a:xfrm>
            <a:off x="5045294" y="477327"/>
            <a:ext cx="2236510" cy="528350"/>
          </a:xfrm>
          <a:prstGeom prst="rect">
            <a:avLst/>
          </a:prstGeom>
          <a:noFill/>
          <a:ln>
            <a:solidFill>
              <a:schemeClr val="tx1"/>
            </a:solidFill>
          </a:ln>
        </p:spPr>
        <p:txBody>
          <a:bodyPr wrap="none" lIns="91440" tIns="45720" rIns="91440" bIns="45720">
            <a:spAutoFit/>
          </a:bodyPr>
          <a:lstStyle/>
          <a:p>
            <a:pPr algn="ctr">
              <a:lnSpc>
                <a:spcPts val="3400"/>
              </a:lnSpc>
            </a:pPr>
            <a:r>
              <a:rPr lang="ja-JP" altLang="en-US" sz="3200" dirty="0">
                <a:ln w="0"/>
                <a:effectLst>
                  <a:outerShdw blurRad="38100" dist="19050" dir="2700000" algn="tl" rotWithShape="0">
                    <a:schemeClr val="dk1">
                      <a:alpha val="40000"/>
                    </a:schemeClr>
                  </a:outerShdw>
                </a:effectLst>
              </a:rPr>
              <a:t>参加申込書</a:t>
            </a:r>
            <a:endParaRPr lang="en-US" altLang="ja-JP" sz="32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42706331"/>
      </p:ext>
    </p:extLst>
  </p:cSld>
  <p:clrMapOvr>
    <a:masterClrMapping/>
  </p:clrMapOvr>
</p:sld>
</file>

<file path=ppt/theme/theme1.xml><?xml version="1.0" encoding="utf-8"?>
<a:theme xmlns:a="http://schemas.openxmlformats.org/drawingml/2006/main" name="11">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D14BBAA0-EBDA-4F80-B5E5-6A060B58EB30}" vid="{E91C9F3B-FA2D-4D28-9E30-9B6A997020B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11</Template>
  <TotalTime>0</TotalTime>
  <Words>315</Words>
  <Application>Microsoft Office PowerPoint</Application>
  <PresentationFormat>ユーザー設定</PresentationFormat>
  <Paragraphs>36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11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2013-07-04T11:22:33Z</dcterms:created>
  <dcterms:modified xsi:type="dcterms:W3CDTF">2025-09-25T06:34:43Z</dcterms:modified>
</cp:coreProperties>
</file>