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80" r:id="rId2"/>
    <p:sldId id="282" r:id="rId3"/>
    <p:sldId id="258" r:id="rId4"/>
    <p:sldId id="262" r:id="rId5"/>
    <p:sldId id="257" r:id="rId6"/>
    <p:sldId id="281" r:id="rId7"/>
    <p:sldId id="283" r:id="rId8"/>
    <p:sldId id="284" r:id="rId9"/>
    <p:sldId id="285" r:id="rId10"/>
    <p:sldId id="293" r:id="rId11"/>
    <p:sldId id="290" r:id="rId12"/>
    <p:sldId id="287" r:id="rId13"/>
    <p:sldId id="292" r:id="rId14"/>
    <p:sldId id="288" r:id="rId15"/>
    <p:sldId id="289" r:id="rId16"/>
    <p:sldId id="291" r:id="rId1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D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8" autoAdjust="0"/>
    <p:restoredTop sz="60364" autoAdjust="0"/>
  </p:normalViewPr>
  <p:slideViewPr>
    <p:cSldViewPr snapToGrid="0">
      <p:cViewPr>
        <p:scale>
          <a:sx n="50" d="100"/>
          <a:sy n="50" d="100"/>
        </p:scale>
        <p:origin x="1388" y="-232"/>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7AE58CF-85BA-4BDA-8A45-A43ADD928CF7}"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DE9CA6D-D865-450D-9415-7A83A9633C85}" type="slidenum">
              <a:rPr kumimoji="1" lang="ja-JP" altLang="en-US" smtClean="0"/>
              <a:t>‹#›</a:t>
            </a:fld>
            <a:endParaRPr kumimoji="1" lang="ja-JP" altLang="en-US"/>
          </a:p>
        </p:txBody>
      </p:sp>
    </p:spTree>
    <p:extLst>
      <p:ext uri="{BB962C8B-B14F-4D97-AF65-F5344CB8AC3E}">
        <p14:creationId xmlns:p14="http://schemas.microsoft.com/office/powerpoint/2010/main" val="8858374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Wingdings" panose="05000000000000000000" pitchFamily="2" charset="2"/>
              <a:buNone/>
            </a:pPr>
            <a:endParaRPr kumimoji="1" lang="en-US" altLang="ja-JP" dirty="0">
              <a:latin typeface="BIZ UDP明朝 Medium" panose="02020500000000000000" pitchFamily="18" charset="-128"/>
              <a:ea typeface="BIZ UDP明朝 Medium" panose="02020500000000000000" pitchFamily="18" charset="-128"/>
            </a:endParaRPr>
          </a:p>
          <a:p>
            <a:r>
              <a:rPr kumimoji="1" lang="ja-JP" altLang="ja-JP" sz="1200" kern="1200" dirty="0">
                <a:solidFill>
                  <a:schemeClr val="tx1"/>
                </a:solidFill>
                <a:effectLst/>
                <a:latin typeface="+mn-lt"/>
                <a:ea typeface="+mn-ea"/>
                <a:cs typeface="+mn-cs"/>
              </a:rPr>
              <a:t>はじめに、今回の補助事業の実施に至った経過と背景について簡単にご説明します。</a:t>
            </a:r>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本市においては、計画相談支援を担う指定特定相談支援事業所は年々増加している一方で、障害福祉サービス利用者の増加がそれを上回っており、計画作成率は５割程度で推移しています。</a:t>
            </a:r>
          </a:p>
          <a:p>
            <a:r>
              <a:rPr kumimoji="1" lang="ja-JP" altLang="ja-JP" sz="1200" kern="1200" dirty="0">
                <a:solidFill>
                  <a:schemeClr val="tx1"/>
                </a:solidFill>
                <a:effectLst/>
                <a:latin typeface="+mn-lt"/>
                <a:ea typeface="+mn-ea"/>
                <a:cs typeface="+mn-cs"/>
              </a:rPr>
              <a:t>こうした状況を踏まえ、本市では、令和５年度から、セルフプランの方や相談支援事業所を対象に、実態調査を実施してきました。</a:t>
            </a:r>
          </a:p>
          <a:p>
            <a:r>
              <a:rPr kumimoji="1" lang="ja-JP" altLang="ja-JP" sz="1200" kern="1200" dirty="0">
                <a:solidFill>
                  <a:schemeClr val="tx1"/>
                </a:solidFill>
                <a:effectLst/>
                <a:latin typeface="+mn-lt"/>
                <a:ea typeface="+mn-ea"/>
                <a:cs typeface="+mn-cs"/>
              </a:rPr>
              <a:t>セルフプランの方を対象とした調査では、生活上の困りごとを抱え、計画相談支援等の利用を希望しているにもかかわらず、事業所が見つからないなどの理由により、計画相談支援等につながることができていない方が多くいらっしゃることが明らかとなりました。</a:t>
            </a:r>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一方で、指定特定相談支援事業所を対象とした調査では、新たな利用者を受け入れる余力がある事業所が少ないことのほか、支援実務、事業運営、関係機関との連携などに困難を抱えている事業所が少なくないことも明らかとなりました。</a:t>
            </a:r>
          </a:p>
          <a:p>
            <a:r>
              <a:rPr kumimoji="1" lang="ja-JP" altLang="ja-JP" sz="1200" kern="1200" dirty="0">
                <a:solidFill>
                  <a:schemeClr val="tx1"/>
                </a:solidFill>
                <a:effectLst/>
                <a:latin typeface="+mn-lt"/>
                <a:ea typeface="+mn-ea"/>
                <a:cs typeface="+mn-cs"/>
              </a:rPr>
              <a:t>これらの実態調査の結果を踏まえ、障害者自立支援協議会において協議を行い、計画相談支援等がより利用しやすい環境とするための課題として、６つの課題に整理しました。</a:t>
            </a:r>
          </a:p>
          <a:p>
            <a:r>
              <a:rPr kumimoji="1" lang="ja-JP" altLang="ja-JP" sz="1200" kern="1200" dirty="0">
                <a:solidFill>
                  <a:schemeClr val="tx1"/>
                </a:solidFill>
                <a:effectLst/>
                <a:latin typeface="+mn-lt"/>
                <a:ea typeface="+mn-ea"/>
                <a:cs typeface="+mn-cs"/>
              </a:rPr>
              <a:t>このうち、課題</a:t>
            </a:r>
            <a:r>
              <a:rPr kumimoji="1" lang="en-US" altLang="ja-JP" sz="1200" kern="1200" dirty="0">
                <a:solidFill>
                  <a:schemeClr val="tx1"/>
                </a:solidFill>
                <a:effectLst/>
                <a:latin typeface="+mn-lt"/>
                <a:ea typeface="+mn-ea"/>
                <a:cs typeface="+mn-cs"/>
              </a:rPr>
              <a:t>05</a:t>
            </a:r>
            <a:r>
              <a:rPr kumimoji="1" lang="ja-JP" altLang="ja-JP" sz="1200" kern="1200" dirty="0">
                <a:solidFill>
                  <a:schemeClr val="tx1"/>
                </a:solidFill>
                <a:effectLst/>
                <a:latin typeface="+mn-lt"/>
                <a:ea typeface="+mn-ea"/>
                <a:cs typeface="+mn-cs"/>
              </a:rPr>
              <a:t>の「市民の計画相談支援等に関する知識・理解の促進」と、課題</a:t>
            </a:r>
            <a:r>
              <a:rPr kumimoji="1" lang="en-US" altLang="ja-JP" sz="1200" kern="1200" dirty="0">
                <a:solidFill>
                  <a:schemeClr val="tx1"/>
                </a:solidFill>
                <a:effectLst/>
                <a:latin typeface="+mn-lt"/>
                <a:ea typeface="+mn-ea"/>
                <a:cs typeface="+mn-cs"/>
              </a:rPr>
              <a:t>06</a:t>
            </a:r>
            <a:r>
              <a:rPr kumimoji="1" lang="ja-JP" altLang="ja-JP" sz="1200" kern="1200" dirty="0">
                <a:solidFill>
                  <a:schemeClr val="tx1"/>
                </a:solidFill>
                <a:effectLst/>
                <a:latin typeface="+mn-lt"/>
                <a:ea typeface="+mn-ea"/>
                <a:cs typeface="+mn-cs"/>
              </a:rPr>
              <a:t>の「計画相談支援等へのつながりやすさの向上」については、前提として一定の受け皿整備が必要となります。</a:t>
            </a:r>
          </a:p>
          <a:p>
            <a:r>
              <a:rPr kumimoji="1" lang="ja-JP" altLang="ja-JP" sz="1200" kern="1200" dirty="0">
                <a:solidFill>
                  <a:schemeClr val="tx1"/>
                </a:solidFill>
                <a:effectLst/>
                <a:latin typeface="+mn-lt"/>
                <a:ea typeface="+mn-ea"/>
                <a:cs typeface="+mn-cs"/>
              </a:rPr>
              <a:t>そのため、令和８年度は、まず課題</a:t>
            </a:r>
            <a:r>
              <a:rPr kumimoji="1" lang="en-US" altLang="ja-JP" sz="1200" kern="1200" dirty="0">
                <a:solidFill>
                  <a:schemeClr val="tx1"/>
                </a:solidFill>
                <a:effectLst/>
                <a:latin typeface="+mn-lt"/>
                <a:ea typeface="+mn-ea"/>
                <a:cs typeface="+mn-cs"/>
              </a:rPr>
              <a:t>01</a:t>
            </a:r>
            <a:r>
              <a:rPr kumimoji="1" lang="ja-JP" altLang="ja-JP" sz="1200" kern="1200" dirty="0">
                <a:solidFill>
                  <a:schemeClr val="tx1"/>
                </a:solidFill>
                <a:effectLst/>
                <a:latin typeface="+mn-lt"/>
                <a:ea typeface="+mn-ea"/>
                <a:cs typeface="+mn-cs"/>
              </a:rPr>
              <a:t>から</a:t>
            </a:r>
            <a:r>
              <a:rPr kumimoji="1" lang="en-US" altLang="ja-JP" sz="1200" kern="1200" dirty="0">
                <a:solidFill>
                  <a:schemeClr val="tx1"/>
                </a:solidFill>
                <a:effectLst/>
                <a:latin typeface="+mn-lt"/>
                <a:ea typeface="+mn-ea"/>
                <a:cs typeface="+mn-cs"/>
              </a:rPr>
              <a:t>04</a:t>
            </a:r>
            <a:r>
              <a:rPr kumimoji="1" lang="ja-JP" altLang="ja-JP" sz="1200" kern="1200" dirty="0">
                <a:solidFill>
                  <a:schemeClr val="tx1"/>
                </a:solidFill>
                <a:effectLst/>
                <a:latin typeface="+mn-lt"/>
                <a:ea typeface="+mn-ea"/>
                <a:cs typeface="+mn-cs"/>
              </a:rPr>
              <a:t>までに取り組むこととし、その取組の一つとして、今回ご説明する計画相談支援提供体制強化事業補助金を実施するものです。</a:t>
            </a:r>
            <a:endParaRPr kumimoji="1" lang="en-US" altLang="ja-JP" dirty="0">
              <a:latin typeface="BIZ UDP明朝 Medium" panose="02020500000000000000" pitchFamily="18" charset="-128"/>
              <a:ea typeface="BIZ UDP明朝 Medium" panose="02020500000000000000" pitchFamily="18"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BC108541-512A-4CB7-8E28-2787187CE877}" type="slidenum">
              <a:rPr kumimoji="1" lang="ja-JP" altLang="en-US" smtClean="0"/>
              <a:t>3</a:t>
            </a:fld>
            <a:endParaRPr kumimoji="1" lang="ja-JP" altLang="en-US"/>
          </a:p>
        </p:txBody>
      </p:sp>
    </p:spTree>
    <p:extLst>
      <p:ext uri="{BB962C8B-B14F-4D97-AF65-F5344CB8AC3E}">
        <p14:creationId xmlns:p14="http://schemas.microsoft.com/office/powerpoint/2010/main" val="275660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続いて、要件②についてご説明します。</a:t>
            </a:r>
          </a:p>
          <a:p>
            <a:r>
              <a:rPr kumimoji="1" lang="ja-JP" altLang="ja-JP" sz="1200" kern="1200" dirty="0">
                <a:solidFill>
                  <a:schemeClr val="tx1"/>
                </a:solidFill>
                <a:effectLst/>
                <a:latin typeface="+mn-lt"/>
                <a:ea typeface="+mn-ea"/>
                <a:cs typeface="+mn-cs"/>
              </a:rPr>
              <a:t>まず、１つ目として、新規に相談支援専門員を配置した後、事業所として計画相談支援等の新規契約件数が増加していることを要件としています。</a:t>
            </a:r>
          </a:p>
          <a:p>
            <a:r>
              <a:rPr kumimoji="1" lang="ja-JP" altLang="ja-JP" sz="1200" kern="1200" dirty="0">
                <a:solidFill>
                  <a:schemeClr val="tx1"/>
                </a:solidFill>
                <a:effectLst/>
                <a:latin typeface="+mn-lt"/>
                <a:ea typeface="+mn-ea"/>
                <a:cs typeface="+mn-cs"/>
              </a:rPr>
              <a:t>具体的には、対象となる相談支援専門員の配置日以降、定着支援費補助金の申請日までに、新たに締結した計画相談支援及び障害児相談支援の利用契約件数が、配置してきた月数に×２をした数字以上の件数が増加していることが必要です。</a:t>
            </a:r>
          </a:p>
          <a:p>
            <a:r>
              <a:rPr kumimoji="1" lang="ja-JP" altLang="ja-JP" sz="1200" kern="1200" dirty="0">
                <a:solidFill>
                  <a:schemeClr val="tx1"/>
                </a:solidFill>
                <a:effectLst/>
                <a:latin typeface="+mn-lt"/>
                <a:ea typeface="+mn-ea"/>
                <a:cs typeface="+mn-cs"/>
              </a:rPr>
              <a:t>これは、本補助金が、仙台市における計画相談支援等の受け皿を拡充し、計画相談支援等につながる方を増やすことを目的としているために設けている要件になります。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スライドの例をご覧ください。</a:t>
            </a:r>
          </a:p>
          <a:p>
            <a:r>
              <a:rPr kumimoji="1" lang="ja-JP" altLang="ja-JP" sz="1200" kern="1200" dirty="0">
                <a:solidFill>
                  <a:schemeClr val="tx1"/>
                </a:solidFill>
                <a:effectLst/>
                <a:latin typeface="+mn-lt"/>
                <a:ea typeface="+mn-ea"/>
                <a:cs typeface="+mn-cs"/>
              </a:rPr>
              <a:t>例えば、５月１日に対象となる相談支援専門員を配置し、その時点で、除外する件数を除いた利用契約件数が</a:t>
            </a:r>
            <a:r>
              <a:rPr kumimoji="1" lang="en-US" altLang="ja-JP" sz="1200" kern="1200" dirty="0">
                <a:solidFill>
                  <a:schemeClr val="tx1"/>
                </a:solidFill>
                <a:effectLst/>
                <a:latin typeface="+mn-lt"/>
                <a:ea typeface="+mn-ea"/>
                <a:cs typeface="+mn-cs"/>
              </a:rPr>
              <a:t>50</a:t>
            </a:r>
            <a:r>
              <a:rPr kumimoji="1" lang="ja-JP" altLang="ja-JP" sz="1200" kern="1200" dirty="0">
                <a:solidFill>
                  <a:schemeClr val="tx1"/>
                </a:solidFill>
                <a:effectLst/>
                <a:latin typeface="+mn-lt"/>
                <a:ea typeface="+mn-ea"/>
                <a:cs typeface="+mn-cs"/>
              </a:rPr>
              <a:t>件であったとします。</a:t>
            </a:r>
          </a:p>
          <a:p>
            <a:r>
              <a:rPr kumimoji="1" lang="ja-JP" altLang="ja-JP" sz="1200" kern="1200" dirty="0">
                <a:solidFill>
                  <a:schemeClr val="tx1"/>
                </a:solidFill>
                <a:effectLst/>
                <a:latin typeface="+mn-lt"/>
                <a:ea typeface="+mn-ea"/>
                <a:cs typeface="+mn-cs"/>
              </a:rPr>
              <a:t>その後、２月５日に定着支援費補助金を申請する場合、継続配置期間は端数を切り捨てて９か月となります。</a:t>
            </a:r>
          </a:p>
          <a:p>
            <a:r>
              <a:rPr kumimoji="1" lang="ja-JP" altLang="ja-JP" sz="1200" kern="1200" dirty="0">
                <a:solidFill>
                  <a:schemeClr val="tx1"/>
                </a:solidFill>
                <a:effectLst/>
                <a:latin typeface="+mn-lt"/>
                <a:ea typeface="+mn-ea"/>
                <a:cs typeface="+mn-cs"/>
              </a:rPr>
              <a:t>この場合、９か月に２を乗じた</a:t>
            </a:r>
            <a:r>
              <a:rPr kumimoji="1" lang="en-US" altLang="ja-JP" sz="1200" kern="1200" dirty="0">
                <a:solidFill>
                  <a:schemeClr val="tx1"/>
                </a:solidFill>
                <a:effectLst/>
                <a:latin typeface="+mn-lt"/>
                <a:ea typeface="+mn-ea"/>
                <a:cs typeface="+mn-cs"/>
              </a:rPr>
              <a:t>18</a:t>
            </a:r>
            <a:r>
              <a:rPr kumimoji="1" lang="ja-JP" altLang="ja-JP" sz="1200" kern="1200" dirty="0">
                <a:solidFill>
                  <a:schemeClr val="tx1"/>
                </a:solidFill>
                <a:effectLst/>
                <a:latin typeface="+mn-lt"/>
                <a:ea typeface="+mn-ea"/>
                <a:cs typeface="+mn-cs"/>
              </a:rPr>
              <a:t>件以上の増加が必要となりますので、申請日時点で、後ほど説明する除外対象を除いた利用契約件数が</a:t>
            </a:r>
            <a:r>
              <a:rPr kumimoji="1" lang="en-US" altLang="ja-JP" sz="1200" kern="1200" dirty="0">
                <a:solidFill>
                  <a:schemeClr val="tx1"/>
                </a:solidFill>
                <a:effectLst/>
                <a:latin typeface="+mn-lt"/>
                <a:ea typeface="+mn-ea"/>
                <a:cs typeface="+mn-cs"/>
              </a:rPr>
              <a:t>68</a:t>
            </a:r>
            <a:r>
              <a:rPr kumimoji="1" lang="ja-JP" altLang="ja-JP" sz="1200" kern="1200" dirty="0">
                <a:solidFill>
                  <a:schemeClr val="tx1"/>
                </a:solidFill>
                <a:effectLst/>
                <a:latin typeface="+mn-lt"/>
                <a:ea typeface="+mn-ea"/>
                <a:cs typeface="+mn-cs"/>
              </a:rPr>
              <a:t>件以上となっていることが要件となります。</a:t>
            </a:r>
          </a:p>
          <a:p>
            <a:r>
              <a:rPr kumimoji="1" lang="ja-JP" altLang="ja-JP" sz="1200" kern="1200" dirty="0">
                <a:solidFill>
                  <a:schemeClr val="tx1"/>
                </a:solidFill>
                <a:effectLst/>
                <a:latin typeface="+mn-lt"/>
                <a:ea typeface="+mn-ea"/>
                <a:cs typeface="+mn-cs"/>
              </a:rPr>
              <a:t>この利用者一覧については、今後、仙台市ホームページに参考様式を掲載する予定ですので、その様式等を用いてご提出いただくことを想定しています。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なお、ただし書きとして記載しておりますが、増加件数としてカウントしないものがあります。</a:t>
            </a:r>
          </a:p>
          <a:p>
            <a:r>
              <a:rPr kumimoji="1" lang="ja-JP" altLang="ja-JP" sz="1200" kern="1200" dirty="0">
                <a:solidFill>
                  <a:schemeClr val="tx1"/>
                </a:solidFill>
                <a:effectLst/>
                <a:latin typeface="+mn-lt"/>
                <a:ea typeface="+mn-ea"/>
                <a:cs typeface="+mn-cs"/>
              </a:rPr>
              <a:t>１つ目は、仙台市以外の市町村で支給している方、又は支給する見込みである方に係る契約です。</a:t>
            </a:r>
          </a:p>
          <a:p>
            <a:r>
              <a:rPr kumimoji="1" lang="ja-JP" altLang="ja-JP" sz="1200" kern="1200" dirty="0">
                <a:solidFill>
                  <a:schemeClr val="tx1"/>
                </a:solidFill>
                <a:effectLst/>
                <a:latin typeface="+mn-lt"/>
                <a:ea typeface="+mn-ea"/>
                <a:cs typeface="+mn-cs"/>
              </a:rPr>
              <a:t>２つ目は、指定障害児相談支援から指定特定相談支援への移行により契約した方です。</a:t>
            </a:r>
          </a:p>
          <a:p>
            <a:r>
              <a:rPr kumimoji="1" lang="ja-JP" altLang="ja-JP" sz="1200" kern="1200" dirty="0">
                <a:solidFill>
                  <a:schemeClr val="tx1"/>
                </a:solidFill>
                <a:effectLst/>
                <a:latin typeface="+mn-lt"/>
                <a:ea typeface="+mn-ea"/>
                <a:cs typeface="+mn-cs"/>
              </a:rPr>
              <a:t>３つ目は、仙台市が支給決定している方であって、指定相談支援事業所を変更した方です。</a:t>
            </a:r>
          </a:p>
          <a:p>
            <a:r>
              <a:rPr kumimoji="1" lang="ja-JP" altLang="ja-JP" sz="1200" kern="1200" dirty="0">
                <a:solidFill>
                  <a:schemeClr val="tx1"/>
                </a:solidFill>
                <a:effectLst/>
                <a:latin typeface="+mn-lt"/>
                <a:ea typeface="+mn-ea"/>
                <a:cs typeface="+mn-cs"/>
              </a:rPr>
              <a:t>４つ目は、事業所の休止又は廃止等の理由により、相談支援事業所の変更が必要となった方です。</a:t>
            </a:r>
          </a:p>
          <a:p>
            <a:r>
              <a:rPr kumimoji="1" lang="ja-JP" altLang="ja-JP" sz="1200" kern="1200" dirty="0">
                <a:solidFill>
                  <a:schemeClr val="tx1"/>
                </a:solidFill>
                <a:effectLst/>
                <a:latin typeface="+mn-lt"/>
                <a:ea typeface="+mn-ea"/>
                <a:cs typeface="+mn-cs"/>
              </a:rPr>
              <a:t>これらについては、新たに契約した場合であっても、本補助金における増加件数には含めずにカウントしていただくことになります。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次に、下段左側の内容です。</a:t>
            </a:r>
          </a:p>
          <a:p>
            <a:r>
              <a:rPr kumimoji="1" lang="ja-JP" altLang="ja-JP" sz="1200" kern="1200" dirty="0">
                <a:solidFill>
                  <a:schemeClr val="tx1"/>
                </a:solidFill>
                <a:effectLst/>
                <a:latin typeface="+mn-lt"/>
                <a:ea typeface="+mn-ea"/>
                <a:cs typeface="+mn-cs"/>
              </a:rPr>
              <a:t>対象事業所が、本市で実施する指定特定 相談支援事業所 運営等支援事業を活用していることも要件としています。</a:t>
            </a:r>
          </a:p>
          <a:p>
            <a:r>
              <a:rPr kumimoji="1" lang="ja-JP" altLang="ja-JP" sz="1200" kern="1200" dirty="0">
                <a:solidFill>
                  <a:schemeClr val="tx1"/>
                </a:solidFill>
                <a:effectLst/>
                <a:latin typeface="+mn-lt"/>
                <a:ea typeface="+mn-ea"/>
                <a:cs typeface="+mn-cs"/>
              </a:rPr>
              <a:t>この事業も令和８年度からの新規事業であり、指定特定相談支援事業所の安定的な運営や機能強化を支援するため、研修会や、経営・運営に関するコンサルテーション、個別相談支援などを行うものです。</a:t>
            </a:r>
          </a:p>
          <a:p>
            <a:r>
              <a:rPr kumimoji="1" lang="ja-JP" altLang="ja-JP" sz="1200" kern="1200" dirty="0">
                <a:solidFill>
                  <a:schemeClr val="tx1"/>
                </a:solidFill>
                <a:effectLst/>
                <a:latin typeface="+mn-lt"/>
                <a:ea typeface="+mn-ea"/>
                <a:cs typeface="+mn-cs"/>
              </a:rPr>
              <a:t>本事業は、一般社団法人</a:t>
            </a:r>
            <a:r>
              <a:rPr kumimoji="1" lang="en-US" altLang="ja-JP"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思</a:t>
            </a:r>
            <a:r>
              <a:rPr kumimoji="1" lang="ja-JP" altLang="en-US" sz="1200" kern="1200" dirty="0">
                <a:solidFill>
                  <a:schemeClr val="tx1"/>
                </a:solidFill>
                <a:effectLst/>
                <a:latin typeface="+mn-lt"/>
                <a:ea typeface="+mn-ea"/>
                <a:cs typeface="+mn-cs"/>
              </a:rPr>
              <a:t>箭</a:t>
            </a:r>
            <a:r>
              <a:rPr kumimoji="1" lang="ja-JP" altLang="ja-JP" sz="1200" kern="1200" dirty="0">
                <a:solidFill>
                  <a:schemeClr val="tx1"/>
                </a:solidFill>
                <a:effectLst/>
                <a:latin typeface="+mn-lt"/>
                <a:ea typeface="+mn-ea"/>
                <a:cs typeface="+mn-cs"/>
              </a:rPr>
              <a:t>さんに委託して実施しています。</a:t>
            </a:r>
          </a:p>
          <a:p>
            <a:r>
              <a:rPr kumimoji="1" lang="ja-JP" altLang="ja-JP" sz="1200" kern="1200" dirty="0">
                <a:solidFill>
                  <a:schemeClr val="tx1"/>
                </a:solidFill>
                <a:effectLst/>
                <a:latin typeface="+mn-lt"/>
                <a:ea typeface="+mn-ea"/>
                <a:cs typeface="+mn-cs"/>
              </a:rPr>
              <a:t>現在、研修会についてはメール等でご案内しているところですが、今後、９月から</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月以降を目途に、個別の相談や支援にも対応していく予定です。</a:t>
            </a:r>
          </a:p>
          <a:p>
            <a:r>
              <a:rPr kumimoji="1" lang="ja-JP" altLang="ja-JP" sz="1200" kern="1200" dirty="0">
                <a:solidFill>
                  <a:schemeClr val="tx1"/>
                </a:solidFill>
                <a:effectLst/>
                <a:latin typeface="+mn-lt"/>
                <a:ea typeface="+mn-ea"/>
                <a:cs typeface="+mn-cs"/>
              </a:rPr>
              <a:t>定着支援費補助金の要件としては、単に研修会へ参加するだけではなく、対象事業所として、運営状況に関する評価を受けていただくことを想定しています。</a:t>
            </a:r>
          </a:p>
          <a:p>
            <a:r>
              <a:rPr kumimoji="1" lang="ja-JP" altLang="ja-JP" sz="1200" kern="1200" dirty="0">
                <a:solidFill>
                  <a:schemeClr val="tx1"/>
                </a:solidFill>
                <a:effectLst/>
                <a:latin typeface="+mn-lt"/>
                <a:ea typeface="+mn-ea"/>
                <a:cs typeface="+mn-cs"/>
              </a:rPr>
              <a:t>必要に応じて、助言やその他の支援も受けながら、事業所の運営の安定化や体制強化につなげていただきたいと考えています。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続いて、下段右側の内容です。</a:t>
            </a:r>
          </a:p>
          <a:p>
            <a:r>
              <a:rPr kumimoji="1" lang="ja-JP" altLang="ja-JP" sz="1200" kern="1200" dirty="0">
                <a:solidFill>
                  <a:schemeClr val="tx1"/>
                </a:solidFill>
                <a:effectLst/>
                <a:latin typeface="+mn-lt"/>
                <a:ea typeface="+mn-ea"/>
                <a:cs typeface="+mn-cs"/>
              </a:rPr>
              <a:t>要件として、対象事業所が所在する区の障害者自立支援協議会に、定期的に参加していて、翌年度以降も参加していることが要件としています。</a:t>
            </a:r>
          </a:p>
          <a:p>
            <a:r>
              <a:rPr kumimoji="1" lang="ja-JP" altLang="ja-JP" sz="1200" kern="1200" dirty="0">
                <a:solidFill>
                  <a:schemeClr val="tx1"/>
                </a:solidFill>
                <a:effectLst/>
                <a:latin typeface="+mn-lt"/>
                <a:ea typeface="+mn-ea"/>
                <a:cs typeface="+mn-cs"/>
              </a:rPr>
              <a:t>ここでいう定期的な参加については、おおむね月１回程度を想定しています。</a:t>
            </a:r>
          </a:p>
          <a:p>
            <a:r>
              <a:rPr kumimoji="1" lang="ja-JP" altLang="ja-JP" sz="1200" kern="1200" dirty="0">
                <a:solidFill>
                  <a:schemeClr val="tx1"/>
                </a:solidFill>
                <a:effectLst/>
                <a:latin typeface="+mn-lt"/>
                <a:ea typeface="+mn-ea"/>
                <a:cs typeface="+mn-cs"/>
              </a:rPr>
              <a:t>区障害者自立支援協議会では、各区の実情に応じて、事例検討会、研修、情報交換会など、ネットワーク強化に向けた取組を実施していく予定です。</a:t>
            </a:r>
          </a:p>
          <a:p>
            <a:r>
              <a:rPr kumimoji="1" lang="ja-JP" altLang="ja-JP" sz="1200" kern="1200" dirty="0">
                <a:solidFill>
                  <a:schemeClr val="tx1"/>
                </a:solidFill>
                <a:effectLst/>
                <a:latin typeface="+mn-lt"/>
                <a:ea typeface="+mn-ea"/>
                <a:cs typeface="+mn-cs"/>
              </a:rPr>
              <a:t>こうした場に継続的に参加していただくことで、指定特定同士や関係機関とのつながりをつくり、地域全体で支え合う体制につなげていきたいと考えています。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9DE9CA6D-D865-450D-9415-7A83A9633C85}" type="slidenum">
              <a:rPr kumimoji="1" lang="ja-JP" altLang="en-US" smtClean="0"/>
              <a:t>12</a:t>
            </a:fld>
            <a:endParaRPr kumimoji="1" lang="ja-JP" altLang="en-US"/>
          </a:p>
        </p:txBody>
      </p:sp>
    </p:spTree>
    <p:extLst>
      <p:ext uri="{BB962C8B-B14F-4D97-AF65-F5344CB8AC3E}">
        <p14:creationId xmlns:p14="http://schemas.microsoft.com/office/powerpoint/2010/main" val="1189615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3C0B-1EF5-4BE3-B91A-68E10752668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EC90AC2-A92D-BAF2-D88C-EC6578404B7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A17E792-C34A-D6FF-8779-B02C12B2FA8C}"/>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最後に、人員体制に係る要件についてご説明します。</a:t>
            </a:r>
          </a:p>
          <a:p>
            <a:r>
              <a:rPr kumimoji="1" lang="ja-JP" altLang="ja-JP" sz="1200" kern="1200" dirty="0">
                <a:solidFill>
                  <a:schemeClr val="tx1"/>
                </a:solidFill>
                <a:effectLst/>
                <a:latin typeface="+mn-lt"/>
                <a:ea typeface="+mn-ea"/>
                <a:cs typeface="+mn-cs"/>
              </a:rPr>
              <a:t>定着支援費補助金では、申請日時点において、確保支援費補助金の申請時点における常勤換算員数と比較し、同数以上を維持していることが必要です。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まず、一番上の図をご覧ください。</a:t>
            </a:r>
          </a:p>
          <a:p>
            <a:r>
              <a:rPr kumimoji="1" lang="ja-JP" altLang="ja-JP" sz="1200" kern="1200" dirty="0">
                <a:solidFill>
                  <a:schemeClr val="tx1"/>
                </a:solidFill>
                <a:effectLst/>
                <a:latin typeface="+mn-lt"/>
                <a:ea typeface="+mn-ea"/>
                <a:cs typeface="+mn-cs"/>
              </a:rPr>
              <a:t>こちらは、常勤換算員数が維持されている例、つまり要件を満たす例です。</a:t>
            </a:r>
          </a:p>
          <a:p>
            <a:r>
              <a:rPr kumimoji="1" lang="ja-JP" altLang="ja-JP" sz="1200" kern="1200" dirty="0">
                <a:solidFill>
                  <a:schemeClr val="tx1"/>
                </a:solidFill>
                <a:effectLst/>
                <a:latin typeface="+mn-lt"/>
                <a:ea typeface="+mn-ea"/>
                <a:cs typeface="+mn-cs"/>
              </a:rPr>
              <a:t>例えば、確保支援費補助金の申請日が８月１日で、Ｃが補助対象職員であったとします。</a:t>
            </a:r>
          </a:p>
          <a:p>
            <a:r>
              <a:rPr kumimoji="1" lang="ja-JP" altLang="ja-JP" sz="1200" kern="1200" dirty="0">
                <a:solidFill>
                  <a:schemeClr val="tx1"/>
                </a:solidFill>
                <a:effectLst/>
                <a:latin typeface="+mn-lt"/>
                <a:ea typeface="+mn-ea"/>
                <a:cs typeface="+mn-cs"/>
              </a:rPr>
              <a:t>この時点では、Ａ、Ｂ、Ｃの３名が配置されており、いずれも常勤換算</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の職員であるとして、事業所全体の常勤換算員数は</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となっています。</a:t>
            </a:r>
          </a:p>
          <a:p>
            <a:r>
              <a:rPr kumimoji="1" lang="ja-JP" altLang="ja-JP" sz="1200" kern="1200" dirty="0">
                <a:solidFill>
                  <a:schemeClr val="tx1"/>
                </a:solidFill>
                <a:effectLst/>
                <a:latin typeface="+mn-lt"/>
                <a:ea typeface="+mn-ea"/>
                <a:cs typeface="+mn-cs"/>
              </a:rPr>
              <a:t>その後、Ａが退職したものの、退職日の翌日に常勤専従のＤを新たに配置し、定着支援費補助金の申請日である２月</a:t>
            </a:r>
            <a:r>
              <a:rPr kumimoji="1" lang="en-US" altLang="ja-JP" sz="1200" kern="1200" dirty="0">
                <a:solidFill>
                  <a:schemeClr val="tx1"/>
                </a:solidFill>
                <a:effectLst/>
                <a:latin typeface="+mn-lt"/>
                <a:ea typeface="+mn-ea"/>
                <a:cs typeface="+mn-cs"/>
              </a:rPr>
              <a:t>28</a:t>
            </a:r>
            <a:r>
              <a:rPr kumimoji="1" lang="ja-JP" altLang="ja-JP" sz="1200" kern="1200" dirty="0">
                <a:solidFill>
                  <a:schemeClr val="tx1"/>
                </a:solidFill>
                <a:effectLst/>
                <a:latin typeface="+mn-lt"/>
                <a:ea typeface="+mn-ea"/>
                <a:cs typeface="+mn-cs"/>
              </a:rPr>
              <a:t>日まで、Ｂ、Ｃ、Ｄの３名体制を維持したとします。</a:t>
            </a:r>
          </a:p>
          <a:p>
            <a:r>
              <a:rPr kumimoji="1" lang="ja-JP" altLang="ja-JP" sz="1200" kern="1200" dirty="0">
                <a:solidFill>
                  <a:schemeClr val="tx1"/>
                </a:solidFill>
                <a:effectLst/>
                <a:latin typeface="+mn-lt"/>
                <a:ea typeface="+mn-ea"/>
                <a:cs typeface="+mn-cs"/>
              </a:rPr>
              <a:t>この場合、確保支援費補助金の申請時点の常勤換算員数は</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を、定着支援費補助金の申請時点まで維持したこととなり、要件を満たすことになります。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次に、真ん中の図をご覧ください。</a:t>
            </a:r>
          </a:p>
          <a:p>
            <a:r>
              <a:rPr kumimoji="1" lang="ja-JP" altLang="ja-JP" sz="1200" kern="1200" dirty="0">
                <a:solidFill>
                  <a:schemeClr val="tx1"/>
                </a:solidFill>
                <a:effectLst/>
                <a:latin typeface="+mn-lt"/>
                <a:ea typeface="+mn-ea"/>
                <a:cs typeface="+mn-cs"/>
              </a:rPr>
              <a:t>こちらは、減員となっており、定着支援費補助金を申請できない例です。</a:t>
            </a:r>
          </a:p>
          <a:p>
            <a:r>
              <a:rPr kumimoji="1" lang="ja-JP" altLang="ja-JP" sz="1200" kern="1200" dirty="0">
                <a:solidFill>
                  <a:schemeClr val="tx1"/>
                </a:solidFill>
                <a:effectLst/>
                <a:latin typeface="+mn-lt"/>
                <a:ea typeface="+mn-ea"/>
                <a:cs typeface="+mn-cs"/>
              </a:rPr>
              <a:t>先ほどの例と同じく、確保支援費補助金の申請時点では、Ａ、Ｂ、Ｃの３名が配置され、常勤換算員数は</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であったとします。</a:t>
            </a:r>
          </a:p>
          <a:p>
            <a:r>
              <a:rPr kumimoji="1" lang="ja-JP" altLang="ja-JP" sz="1200" kern="1200" dirty="0">
                <a:solidFill>
                  <a:schemeClr val="tx1"/>
                </a:solidFill>
                <a:effectLst/>
                <a:latin typeface="+mn-lt"/>
                <a:ea typeface="+mn-ea"/>
                <a:cs typeface="+mn-cs"/>
              </a:rPr>
              <a:t>その後、Ａが退職し、代わりとなる職員の配置がないまま、ＢとＣの２名体制が続いた場合、定着支援費補助金の申請時点では、常勤換算員数が</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となります。</a:t>
            </a:r>
          </a:p>
          <a:p>
            <a:r>
              <a:rPr kumimoji="1" lang="ja-JP" altLang="ja-JP" sz="1200" kern="1200" dirty="0">
                <a:solidFill>
                  <a:schemeClr val="tx1"/>
                </a:solidFill>
                <a:effectLst/>
                <a:latin typeface="+mn-lt"/>
                <a:ea typeface="+mn-ea"/>
                <a:cs typeface="+mn-cs"/>
              </a:rPr>
              <a:t>この場合、確保支援費補助金の申請時点の</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から、定着支援費補助金の申請時点の</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へ減少しているため、要件を満たさず、定着支援費補助金の申請はできません。</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最後に、一番下の図をご覧ください。</a:t>
            </a:r>
          </a:p>
          <a:p>
            <a:r>
              <a:rPr kumimoji="1" lang="ja-JP" altLang="ja-JP" sz="1200" kern="1200" dirty="0">
                <a:solidFill>
                  <a:schemeClr val="tx1"/>
                </a:solidFill>
                <a:effectLst/>
                <a:latin typeface="+mn-lt"/>
                <a:ea typeface="+mn-ea"/>
                <a:cs typeface="+mn-cs"/>
              </a:rPr>
              <a:t>こちらは、減員となった期間がある例です。</a:t>
            </a:r>
          </a:p>
          <a:p>
            <a:r>
              <a:rPr kumimoji="1" lang="ja-JP" altLang="ja-JP" sz="1200" kern="1200" dirty="0">
                <a:solidFill>
                  <a:schemeClr val="tx1"/>
                </a:solidFill>
                <a:effectLst/>
                <a:latin typeface="+mn-lt"/>
                <a:ea typeface="+mn-ea"/>
                <a:cs typeface="+mn-cs"/>
              </a:rPr>
              <a:t>先ほどと同様に、確保支援費補助金の申請時点では、Ａ、Ｂ、Ｃの３名が配置され、その後、Ａが退職し、その後Ｄを配置するのですが、最初の例と異なるのは、Ａの退職後、Ｄの配置までに２カ月要していることです。</a:t>
            </a:r>
          </a:p>
          <a:p>
            <a:r>
              <a:rPr kumimoji="1" lang="ja-JP" altLang="ja-JP" sz="1200" kern="1200" dirty="0">
                <a:solidFill>
                  <a:schemeClr val="tx1"/>
                </a:solidFill>
                <a:effectLst/>
                <a:latin typeface="+mn-lt"/>
                <a:ea typeface="+mn-ea"/>
                <a:cs typeface="+mn-cs"/>
              </a:rPr>
              <a:t>この場合、常勤換算員数が維持できているものと認められず、定着支援費補助金の申請はできません。</a:t>
            </a:r>
          </a:p>
          <a:p>
            <a:r>
              <a:rPr kumimoji="1" lang="ja-JP" altLang="ja-JP" sz="1200" kern="1200" dirty="0">
                <a:solidFill>
                  <a:schemeClr val="tx1"/>
                </a:solidFill>
                <a:effectLst/>
                <a:latin typeface="+mn-lt"/>
                <a:ea typeface="+mn-ea"/>
                <a:cs typeface="+mn-cs"/>
              </a:rPr>
              <a:t>定着支援費補助金は、対象職員の継続配置だけでなく、事業所全体として相談支援専門員の体制が維持されていることも評価するものですので、申請にあたっては、事業所の常勤換算員数をご確認下さい。</a:t>
            </a:r>
          </a:p>
          <a:p>
            <a:endParaRPr kumimoji="1" lang="ja-JP" altLang="en-US" dirty="0"/>
          </a:p>
        </p:txBody>
      </p:sp>
      <p:sp>
        <p:nvSpPr>
          <p:cNvPr id="4" name="スライド番号プレースホルダー 3">
            <a:extLst>
              <a:ext uri="{FF2B5EF4-FFF2-40B4-BE49-F238E27FC236}">
                <a16:creationId xmlns:a16="http://schemas.microsoft.com/office/drawing/2014/main" id="{906F2A09-783A-5EB7-795D-A18583339170}"/>
              </a:ext>
            </a:extLst>
          </p:cNvPr>
          <p:cNvSpPr>
            <a:spLocks noGrp="1"/>
          </p:cNvSpPr>
          <p:nvPr>
            <p:ph type="sldNum" sz="quarter" idx="5"/>
          </p:nvPr>
        </p:nvSpPr>
        <p:spPr/>
        <p:txBody>
          <a:bodyPr/>
          <a:lstStyle/>
          <a:p>
            <a:fld id="{9DE9CA6D-D865-450D-9415-7A83A9633C85}" type="slidenum">
              <a:rPr kumimoji="1" lang="ja-JP" altLang="en-US" smtClean="0"/>
              <a:t>13</a:t>
            </a:fld>
            <a:endParaRPr kumimoji="1" lang="ja-JP" altLang="en-US"/>
          </a:p>
        </p:txBody>
      </p:sp>
    </p:spTree>
    <p:extLst>
      <p:ext uri="{BB962C8B-B14F-4D97-AF65-F5344CB8AC3E}">
        <p14:creationId xmlns:p14="http://schemas.microsoft.com/office/powerpoint/2010/main" val="2015610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ここまで、確保支援費補助金と定着支援費補助金の２つの補助メニューについてご説明してきました。</a:t>
            </a:r>
          </a:p>
          <a:p>
            <a:r>
              <a:rPr kumimoji="1" lang="ja-JP" altLang="ja-JP" sz="1200" kern="1200" dirty="0">
                <a:solidFill>
                  <a:schemeClr val="tx1"/>
                </a:solidFill>
                <a:effectLst/>
                <a:latin typeface="+mn-lt"/>
                <a:ea typeface="+mn-ea"/>
                <a:cs typeface="+mn-cs"/>
              </a:rPr>
              <a:t>このスライドでは、それぞれの補助金の目的や対象、要件などをまとめています。</a:t>
            </a:r>
          </a:p>
          <a:p>
            <a:r>
              <a:rPr kumimoji="1" lang="ja-JP" altLang="ja-JP" sz="1200" kern="1200" dirty="0">
                <a:solidFill>
                  <a:schemeClr val="tx1"/>
                </a:solidFill>
                <a:effectLst/>
                <a:latin typeface="+mn-lt"/>
                <a:ea typeface="+mn-ea"/>
                <a:cs typeface="+mn-cs"/>
              </a:rPr>
              <a:t>まず、確保支援費補助金は、常勤かつ専従の相談支援専門員の新規配置を促進し、計画相談支援等の受け皿の拡充と、相談支援体制の強化を図ることを目的としたものです。</a:t>
            </a:r>
          </a:p>
          <a:p>
            <a:r>
              <a:rPr kumimoji="1" lang="ja-JP" altLang="ja-JP" sz="1200" kern="1200" dirty="0">
                <a:solidFill>
                  <a:schemeClr val="tx1"/>
                </a:solidFill>
                <a:effectLst/>
                <a:latin typeface="+mn-lt"/>
                <a:ea typeface="+mn-ea"/>
                <a:cs typeface="+mn-cs"/>
              </a:rPr>
              <a:t>一方、定着支援費補助金は、新たに配置された相談支援専門員が継続して配置されることを支援するとともに、研修や運営支援事業、自立支援協議会への参加などを通じて、支援力や事業所としての体制を高めていくことを目的としてい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つまり、本補助金は、新たに相談支援専門員を配置して終わりというものではなく、配置された職員が継続的に相談支援業務に携わり、一定の支援力を確保しながら、事業所全体の相談支援体制を強化していくことを目指すもので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こうした取組を通じて、市内の相談支援体制全体の強化を図り、計画相談支援等を必要とする方が、より相談支援につながりやすくなる環境づくりにつなげていきたいと考えています。</a:t>
            </a:r>
          </a:p>
          <a:p>
            <a:r>
              <a:rPr kumimoji="1" lang="ja-JP" altLang="ja-JP" sz="1200" kern="1200" dirty="0">
                <a:solidFill>
                  <a:schemeClr val="tx1"/>
                </a:solidFill>
                <a:effectLst/>
                <a:latin typeface="+mn-lt"/>
                <a:ea typeface="+mn-ea"/>
                <a:cs typeface="+mn-cs"/>
              </a:rPr>
              <a:t>なお、このスライドはあくまで概要を整理したものです。</a:t>
            </a:r>
          </a:p>
          <a:p>
            <a:r>
              <a:rPr kumimoji="1" lang="ja-JP" altLang="ja-JP" sz="1200" kern="1200" dirty="0">
                <a:solidFill>
                  <a:schemeClr val="tx1"/>
                </a:solidFill>
                <a:effectLst/>
                <a:latin typeface="+mn-lt"/>
                <a:ea typeface="+mn-ea"/>
                <a:cs typeface="+mn-cs"/>
              </a:rPr>
              <a:t>実際の申請にあたっては、対象者、要件、提出書類などの詳細について、仙台市ホームページに掲載する交付要綱や申請様式等を必ずご確認くださいますようお願いいたします。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9DE9CA6D-D865-450D-9415-7A83A9633C85}" type="slidenum">
              <a:rPr kumimoji="1" lang="ja-JP" altLang="en-US" smtClean="0"/>
              <a:t>14</a:t>
            </a:fld>
            <a:endParaRPr kumimoji="1" lang="ja-JP" altLang="en-US"/>
          </a:p>
        </p:txBody>
      </p:sp>
    </p:spTree>
    <p:extLst>
      <p:ext uri="{BB962C8B-B14F-4D97-AF65-F5344CB8AC3E}">
        <p14:creationId xmlns:p14="http://schemas.microsoft.com/office/powerpoint/2010/main" val="399263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続いて、補助金の申請から交付までの流れについてご説明します。</a:t>
            </a:r>
          </a:p>
          <a:p>
            <a:r>
              <a:rPr kumimoji="1" lang="ja-JP" altLang="ja-JP" sz="1200" kern="1200" dirty="0">
                <a:solidFill>
                  <a:schemeClr val="tx1"/>
                </a:solidFill>
                <a:effectLst/>
                <a:latin typeface="+mn-lt"/>
                <a:ea typeface="+mn-ea"/>
                <a:cs typeface="+mn-cs"/>
              </a:rPr>
              <a:t>ここでは、８月申請の確保支援費補助金を例にご説明します。</a:t>
            </a:r>
          </a:p>
          <a:p>
            <a:r>
              <a:rPr kumimoji="1" lang="ja-JP" altLang="ja-JP" sz="1200" kern="1200" dirty="0">
                <a:solidFill>
                  <a:schemeClr val="tx1"/>
                </a:solidFill>
                <a:effectLst/>
                <a:latin typeface="+mn-lt"/>
                <a:ea typeface="+mn-ea"/>
                <a:cs typeface="+mn-cs"/>
              </a:rPr>
              <a:t>まず、申請者の皆様には、申請期間内に、様式第１号の交付申請書兼実績報告書、様式第６号の誓約書、その他必要な申請書類を仙台市にご提出いただきます。</a:t>
            </a:r>
          </a:p>
          <a:p>
            <a:r>
              <a:rPr kumimoji="1" lang="ja-JP" altLang="ja-JP" sz="1200" kern="1200" dirty="0">
                <a:solidFill>
                  <a:schemeClr val="tx1"/>
                </a:solidFill>
                <a:effectLst/>
                <a:latin typeface="+mn-lt"/>
                <a:ea typeface="+mn-ea"/>
                <a:cs typeface="+mn-cs"/>
              </a:rPr>
              <a:t>誓約書は、暴力団等との関係がないことなどについて誓約いただくものです。</a:t>
            </a:r>
          </a:p>
          <a:p>
            <a:r>
              <a:rPr kumimoji="1" lang="ja-JP" altLang="ja-JP" sz="1200" kern="1200" dirty="0">
                <a:solidFill>
                  <a:schemeClr val="tx1"/>
                </a:solidFill>
                <a:effectLst/>
                <a:latin typeface="+mn-lt"/>
                <a:ea typeface="+mn-ea"/>
                <a:cs typeface="+mn-cs"/>
              </a:rPr>
              <a:t>申請様式や参考様式については、仙台市ホームページに掲載する予定ですので、申請にあたっては、そちらから様式を取得してご使用ください。</a:t>
            </a:r>
          </a:p>
          <a:p>
            <a:r>
              <a:rPr kumimoji="1" lang="ja-JP" altLang="ja-JP" sz="1200" kern="1200" dirty="0">
                <a:solidFill>
                  <a:schemeClr val="tx1"/>
                </a:solidFill>
                <a:effectLst/>
                <a:latin typeface="+mn-lt"/>
                <a:ea typeface="+mn-ea"/>
                <a:cs typeface="+mn-cs"/>
              </a:rPr>
              <a:t>申請書類をご提出いただいた後、本市において内容を確認し、審査を行います。</a:t>
            </a:r>
          </a:p>
          <a:p>
            <a:r>
              <a:rPr kumimoji="1" lang="ja-JP" altLang="ja-JP" sz="1200" kern="1200" dirty="0">
                <a:solidFill>
                  <a:schemeClr val="tx1"/>
                </a:solidFill>
                <a:effectLst/>
                <a:latin typeface="+mn-lt"/>
                <a:ea typeface="+mn-ea"/>
                <a:cs typeface="+mn-cs"/>
              </a:rPr>
              <a:t>要件を満たしていることが確認できた場合には、原則として申請のあった日から</a:t>
            </a:r>
            <a:r>
              <a:rPr kumimoji="1" lang="en-US" altLang="ja-JP" sz="1200" kern="1200" dirty="0">
                <a:solidFill>
                  <a:schemeClr val="tx1"/>
                </a:solidFill>
                <a:effectLst/>
                <a:latin typeface="+mn-lt"/>
                <a:ea typeface="+mn-ea"/>
                <a:cs typeface="+mn-cs"/>
              </a:rPr>
              <a:t>60</a:t>
            </a:r>
            <a:r>
              <a:rPr kumimoji="1" lang="ja-JP" altLang="ja-JP" sz="1200" kern="1200" dirty="0">
                <a:solidFill>
                  <a:schemeClr val="tx1"/>
                </a:solidFill>
                <a:effectLst/>
                <a:latin typeface="+mn-lt"/>
                <a:ea typeface="+mn-ea"/>
                <a:cs typeface="+mn-cs"/>
              </a:rPr>
              <a:t>日以内に、様式第２号の交付決定通知書兼交付額確定通知書をお送りします。</a:t>
            </a:r>
          </a:p>
          <a:p>
            <a:r>
              <a:rPr kumimoji="1" lang="ja-JP" altLang="ja-JP" sz="1200" kern="1200" dirty="0">
                <a:solidFill>
                  <a:schemeClr val="tx1"/>
                </a:solidFill>
                <a:effectLst/>
                <a:latin typeface="+mn-lt"/>
                <a:ea typeface="+mn-ea"/>
                <a:cs typeface="+mn-cs"/>
              </a:rPr>
              <a:t>この通知により、交付する補助金の額を決定し、あわせて補助金の額を確定することになります。</a:t>
            </a:r>
          </a:p>
          <a:p>
            <a:r>
              <a:rPr kumimoji="1" lang="ja-JP" altLang="ja-JP" sz="1200" kern="1200" dirty="0">
                <a:solidFill>
                  <a:schemeClr val="tx1"/>
                </a:solidFill>
                <a:effectLst/>
                <a:latin typeface="+mn-lt"/>
                <a:ea typeface="+mn-ea"/>
                <a:cs typeface="+mn-cs"/>
              </a:rPr>
              <a:t>その後、申請者から、様式第５号の交付請求書を仙台市にご提出いただきます。</a:t>
            </a:r>
          </a:p>
          <a:p>
            <a:r>
              <a:rPr kumimoji="1" lang="ja-JP" altLang="ja-JP" sz="1200" kern="1200" dirty="0">
                <a:solidFill>
                  <a:schemeClr val="tx1"/>
                </a:solidFill>
                <a:effectLst/>
                <a:latin typeface="+mn-lt"/>
                <a:ea typeface="+mn-ea"/>
                <a:cs typeface="+mn-cs"/>
              </a:rPr>
              <a:t>本市で交付請求書を受理し、内容を確認した後、指定いただいた口座に補助金をお支払いする流れとなります。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なお、提出書類については、補助金の種類ごとに異なりますので、詳細は交付要綱の別表第２や、仙台市ホームページに掲載する申請案内等をご確認ください。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9DE9CA6D-D865-450D-9415-7A83A9633C85}" type="slidenum">
              <a:rPr kumimoji="1" lang="ja-JP" altLang="en-US" smtClean="0"/>
              <a:t>15</a:t>
            </a:fld>
            <a:endParaRPr kumimoji="1" lang="ja-JP" altLang="en-US"/>
          </a:p>
        </p:txBody>
      </p:sp>
    </p:spTree>
    <p:extLst>
      <p:ext uri="{BB962C8B-B14F-4D97-AF65-F5344CB8AC3E}">
        <p14:creationId xmlns:p14="http://schemas.microsoft.com/office/powerpoint/2010/main" val="2058224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026D2-52D4-7330-FE53-46B1BB6126A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12D6977-160D-0772-F7A0-FA01E372F1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BA90632-CECF-642A-85F4-42D2B740E9B7}"/>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最後に、お問い合わせ方法と申請にあたっての留意事項についてご説明します。</a:t>
            </a:r>
          </a:p>
          <a:p>
            <a:r>
              <a:rPr kumimoji="1" lang="ja-JP" altLang="ja-JP" sz="1200" kern="1200" dirty="0">
                <a:solidFill>
                  <a:schemeClr val="tx1"/>
                </a:solidFill>
                <a:effectLst/>
                <a:latin typeface="+mn-lt"/>
                <a:ea typeface="+mn-ea"/>
                <a:cs typeface="+mn-cs"/>
              </a:rPr>
              <a:t>本日の説明会に関するご質問については、多くのお問い合わせをいただくことが想定されますので、専用フォームからお願いいたします。。</a:t>
            </a:r>
          </a:p>
          <a:p>
            <a:r>
              <a:rPr kumimoji="1" lang="ja-JP" altLang="ja-JP" sz="1200" kern="1200" dirty="0">
                <a:solidFill>
                  <a:schemeClr val="tx1"/>
                </a:solidFill>
                <a:effectLst/>
                <a:latin typeface="+mn-lt"/>
                <a:ea typeface="+mn-ea"/>
                <a:cs typeface="+mn-cs"/>
              </a:rPr>
              <a:t>いただいたご質問への回答については、仙台市ホームページの本補助金のページに掲載する予定です。</a:t>
            </a:r>
          </a:p>
          <a:p>
            <a:r>
              <a:rPr kumimoji="1" lang="ja-JP" altLang="ja-JP" sz="1200" kern="1200" dirty="0">
                <a:solidFill>
                  <a:schemeClr val="tx1"/>
                </a:solidFill>
                <a:effectLst/>
                <a:latin typeface="+mn-lt"/>
                <a:ea typeface="+mn-ea"/>
                <a:cs typeface="+mn-cs"/>
              </a:rPr>
              <a:t>なお、本補助金のページにつきましては、現在調整中でございましたので、公開次第、改めてメールにて皆様にご案内差し上げたいと思います。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申請にあたっては、ホームページに掲載します補助要綱、申請様式、提出書類の内容を十分にご確認ください。</a:t>
            </a:r>
          </a:p>
          <a:p>
            <a:r>
              <a:rPr kumimoji="1" lang="ja-JP" altLang="ja-JP" sz="1200" kern="1200" dirty="0">
                <a:solidFill>
                  <a:schemeClr val="tx1"/>
                </a:solidFill>
                <a:effectLst/>
                <a:latin typeface="+mn-lt"/>
                <a:ea typeface="+mn-ea"/>
                <a:cs typeface="+mn-cs"/>
              </a:rPr>
              <a:t>申請内容や添付書類に不備がある場合は、受付できないことがあります。</a:t>
            </a:r>
          </a:p>
          <a:p>
            <a:r>
              <a:rPr kumimoji="1" lang="ja-JP" altLang="ja-JP" sz="1200" kern="1200" dirty="0">
                <a:solidFill>
                  <a:schemeClr val="tx1"/>
                </a:solidFill>
                <a:effectLst/>
                <a:latin typeface="+mn-lt"/>
                <a:ea typeface="+mn-ea"/>
                <a:cs typeface="+mn-cs"/>
              </a:rPr>
              <a:t>また、要件を満たしていない場合は、交付対象外となりますので、申請前に必ず要件をご確認くださいますようお願いいたします。</a:t>
            </a:r>
          </a:p>
          <a:p>
            <a:r>
              <a:rPr kumimoji="1" lang="ja-JP" altLang="ja-JP" sz="1200" kern="1200" dirty="0">
                <a:solidFill>
                  <a:schemeClr val="tx1"/>
                </a:solidFill>
                <a:effectLst/>
                <a:latin typeface="+mn-lt"/>
                <a:ea typeface="+mn-ea"/>
                <a:cs typeface="+mn-cs"/>
              </a:rPr>
              <a:t>なお、申請件数が多数となった場合は、予算の範囲内で交付することとなりますので、交付額が変更となる場合があります。あらかじめご了承ください。</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本市といたしましては、本補助金を通じて、計画相談支援等の受け皿の拡充と、相談支援体制の強化につなげていきたいと考えております。</a:t>
            </a:r>
          </a:p>
          <a:p>
            <a:r>
              <a:rPr kumimoji="1" lang="ja-JP" altLang="ja-JP" sz="1200" kern="1200" dirty="0">
                <a:solidFill>
                  <a:schemeClr val="tx1"/>
                </a:solidFill>
                <a:effectLst/>
                <a:latin typeface="+mn-lt"/>
                <a:ea typeface="+mn-ea"/>
                <a:cs typeface="+mn-cs"/>
              </a:rPr>
              <a:t>各事業所の皆様におかれましては、本補助金の趣旨をご理解いただき、活用についてご検討いただけますと幸いです。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以上で、仙台市計画相談支援提供体制強化事業補助金に係る事業所説明会を終了いたします。</a:t>
            </a:r>
          </a:p>
          <a:p>
            <a:r>
              <a:rPr kumimoji="1" lang="ja-JP" altLang="ja-JP" sz="1200" kern="1200" dirty="0">
                <a:solidFill>
                  <a:schemeClr val="tx1"/>
                </a:solidFill>
                <a:effectLst/>
                <a:latin typeface="+mn-lt"/>
                <a:ea typeface="+mn-ea"/>
                <a:cs typeface="+mn-cs"/>
              </a:rPr>
              <a:t>本日は、遅い時間までご参加いただき、誠にありがとうございました。</a:t>
            </a:r>
            <a:endParaRPr kumimoji="1" lang="ja-JP" altLang="en-US" dirty="0"/>
          </a:p>
        </p:txBody>
      </p:sp>
      <p:sp>
        <p:nvSpPr>
          <p:cNvPr id="4" name="スライド番号プレースホルダー 3">
            <a:extLst>
              <a:ext uri="{FF2B5EF4-FFF2-40B4-BE49-F238E27FC236}">
                <a16:creationId xmlns:a16="http://schemas.microsoft.com/office/drawing/2014/main" id="{9DB56D17-A93F-7CAD-082F-CEE70D588FE6}"/>
              </a:ext>
            </a:extLst>
          </p:cNvPr>
          <p:cNvSpPr>
            <a:spLocks noGrp="1"/>
          </p:cNvSpPr>
          <p:nvPr>
            <p:ph type="sldNum" sz="quarter" idx="5"/>
          </p:nvPr>
        </p:nvSpPr>
        <p:spPr/>
        <p:txBody>
          <a:bodyPr/>
          <a:lstStyle/>
          <a:p>
            <a:fld id="{9DE9CA6D-D865-450D-9415-7A83A9633C85}" type="slidenum">
              <a:rPr kumimoji="1" lang="ja-JP" altLang="en-US" smtClean="0"/>
              <a:t>16</a:t>
            </a:fld>
            <a:endParaRPr kumimoji="1" lang="ja-JP" altLang="en-US"/>
          </a:p>
        </p:txBody>
      </p:sp>
    </p:spTree>
    <p:extLst>
      <p:ext uri="{BB962C8B-B14F-4D97-AF65-F5344CB8AC3E}">
        <p14:creationId xmlns:p14="http://schemas.microsoft.com/office/powerpoint/2010/main" val="30429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続いて、令和８年度に実施する主な取組と、先ほど整理した課題との対応関係についてご説明します。</a:t>
            </a:r>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令和８年度は、計画相談支援等の提供体制を強化するため、新たに予算を確保し、複数の取組を一体的に実施することとしています。</a:t>
            </a:r>
          </a:p>
          <a:p>
            <a:r>
              <a:rPr kumimoji="1" lang="ja-JP" altLang="ja-JP" sz="1200" kern="1200" dirty="0">
                <a:solidFill>
                  <a:schemeClr val="tx1"/>
                </a:solidFill>
                <a:effectLst/>
                <a:latin typeface="+mn-lt"/>
                <a:ea typeface="+mn-ea"/>
                <a:cs typeface="+mn-cs"/>
              </a:rPr>
              <a:t>具体的には、指定特定相談支援事業所において相談支援専門員を新たに配置する場合の費用の一部を補助する事業として、今回ご説明する「計画相談支援提供体制強化事業補助金」を実施します。</a:t>
            </a:r>
          </a:p>
          <a:p>
            <a:r>
              <a:rPr kumimoji="1" lang="ja-JP" altLang="ja-JP" sz="1200" kern="1200" dirty="0">
                <a:solidFill>
                  <a:schemeClr val="tx1"/>
                </a:solidFill>
                <a:effectLst/>
                <a:latin typeface="+mn-lt"/>
                <a:ea typeface="+mn-ea"/>
                <a:cs typeface="+mn-cs"/>
              </a:rPr>
              <a:t>また、障害福祉サービス事業所等に対する計画相談支援事業への新規参入の働きかけや、既存の指定特定相談支援事業所の運営に関する研修、コンサルテーションなどを実施します。</a:t>
            </a:r>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そのほか、初任層の相談支援専門員を対象とした支援力向上のための研修や、各区に設置する障害者自立支援協議会におけるネットワーク強化の取組なども予定しています。</a:t>
            </a:r>
          </a:p>
          <a:p>
            <a:r>
              <a:rPr kumimoji="1" lang="ja-JP" altLang="ja-JP" sz="1200" kern="1200" dirty="0">
                <a:solidFill>
                  <a:schemeClr val="tx1"/>
                </a:solidFill>
                <a:effectLst/>
                <a:latin typeface="+mn-lt"/>
                <a:ea typeface="+mn-ea"/>
                <a:cs typeface="+mn-cs"/>
              </a:rPr>
              <a:t>これらの取組は、一つの事業が一つの課題だけに対応するものではなく、図でお示ししている通り、複数の課題にまたがって効果を発揮することを想定しています。</a:t>
            </a:r>
          </a:p>
          <a:p>
            <a:r>
              <a:rPr kumimoji="1" lang="ja-JP" altLang="ja-JP" sz="1200" kern="1200" dirty="0">
                <a:solidFill>
                  <a:schemeClr val="tx1"/>
                </a:solidFill>
                <a:effectLst/>
                <a:latin typeface="+mn-lt"/>
                <a:ea typeface="+mn-ea"/>
                <a:cs typeface="+mn-cs"/>
              </a:rPr>
              <a:t>今回の補助金については、主に、計画相談支援等の受け皿の拡充や、指定特定相談支援事業所の体制強化を目的とする取組として位置付けています。</a:t>
            </a:r>
            <a:endParaRPr kumimoji="1" lang="ja-JP" altLang="en-US" dirty="0"/>
          </a:p>
        </p:txBody>
      </p:sp>
      <p:sp>
        <p:nvSpPr>
          <p:cNvPr id="4" name="スライド番号プレースホルダー 3"/>
          <p:cNvSpPr>
            <a:spLocks noGrp="1"/>
          </p:cNvSpPr>
          <p:nvPr>
            <p:ph type="sldNum" sz="quarter" idx="5"/>
          </p:nvPr>
        </p:nvSpPr>
        <p:spPr/>
        <p:txBody>
          <a:bodyPr/>
          <a:lstStyle/>
          <a:p>
            <a:fld id="{BC108541-512A-4CB7-8E28-2787187CE877}" type="slidenum">
              <a:rPr kumimoji="1" lang="ja-JP" altLang="en-US" smtClean="0"/>
              <a:t>4</a:t>
            </a:fld>
            <a:endParaRPr kumimoji="1" lang="ja-JP" altLang="en-US"/>
          </a:p>
        </p:txBody>
      </p:sp>
    </p:spTree>
    <p:extLst>
      <p:ext uri="{BB962C8B-B14F-4D97-AF65-F5344CB8AC3E}">
        <p14:creationId xmlns:p14="http://schemas.microsoft.com/office/powerpoint/2010/main" val="2097635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ja-JP" altLang="en-US" dirty="0">
              <a:latin typeface="BIZ UDP明朝 Medium" panose="02020500000000000000" pitchFamily="18" charset="-128"/>
              <a:ea typeface="BIZ UDP明朝 Medium" panose="02020500000000000000" pitchFamily="18" charset="-128"/>
            </a:endParaRPr>
          </a:p>
          <a:p>
            <a:r>
              <a:rPr kumimoji="1" lang="ja-JP" altLang="ja-JP" sz="1200" kern="1200" dirty="0">
                <a:solidFill>
                  <a:schemeClr val="tx1"/>
                </a:solidFill>
                <a:effectLst/>
                <a:latin typeface="+mn-lt"/>
                <a:ea typeface="+mn-ea"/>
                <a:cs typeface="+mn-cs"/>
              </a:rPr>
              <a:t>こちらは、令和８年度に実施する各取組を、一体的なパッケージとして整理したものです。</a:t>
            </a:r>
          </a:p>
          <a:p>
            <a:r>
              <a:rPr kumimoji="1" lang="ja-JP" altLang="ja-JP" sz="1200" kern="1200" dirty="0">
                <a:solidFill>
                  <a:schemeClr val="tx1"/>
                </a:solidFill>
                <a:effectLst/>
                <a:latin typeface="+mn-lt"/>
                <a:ea typeface="+mn-ea"/>
                <a:cs typeface="+mn-cs"/>
              </a:rPr>
              <a:t>まず、相談支援専門員の新規配置に対する補助や、計画相談支援事業への新規参入の働きかけにより、計画相談支援等の受け皿を増やしていくことを目指します。</a:t>
            </a:r>
          </a:p>
          <a:p>
            <a:r>
              <a:rPr kumimoji="1" lang="ja-JP" altLang="ja-JP" sz="1200" kern="1200" dirty="0">
                <a:solidFill>
                  <a:schemeClr val="tx1"/>
                </a:solidFill>
                <a:effectLst/>
                <a:latin typeface="+mn-lt"/>
                <a:ea typeface="+mn-ea"/>
                <a:cs typeface="+mn-cs"/>
              </a:rPr>
              <a:t>そのうえで、支援力向上研修や、運営等支援事業における研修・コンサルテーションを通じて、相談支援専門員や事業所の対応力の向上、事業運営の安定化を図っていきます。</a:t>
            </a:r>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さらに、複数事業所協働体制のコーディネートや、区障害者自立支援協議会への参加を通じて、指定特定相談支援事業所同士、また関係機関とのつながりを構築していくことを想定しています。</a:t>
            </a:r>
          </a:p>
          <a:p>
            <a:r>
              <a:rPr kumimoji="1" lang="ja-JP" altLang="ja-JP" sz="1200" kern="1200" dirty="0">
                <a:solidFill>
                  <a:schemeClr val="tx1"/>
                </a:solidFill>
                <a:effectLst/>
                <a:latin typeface="+mn-lt"/>
                <a:ea typeface="+mn-ea"/>
                <a:cs typeface="+mn-cs"/>
              </a:rPr>
              <a:t>このように、「つくる」、「そだてる」、「つながる」という取組を一体的に進めることで、効果的な支援と安定的な事業運営を両立できる指定特定相談支援事業所を増やしていき、最終的には、障害のある方が希望する生活を実現できるよう、質の高い支援を継続的に提供していける体制の構築を目指すもの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BC108541-512A-4CB7-8E28-2787187CE877}" type="slidenum">
              <a:rPr kumimoji="1" lang="ja-JP" altLang="en-US" smtClean="0"/>
              <a:t>5</a:t>
            </a:fld>
            <a:endParaRPr kumimoji="1" lang="ja-JP" altLang="en-US"/>
          </a:p>
        </p:txBody>
      </p:sp>
    </p:spTree>
    <p:extLst>
      <p:ext uri="{BB962C8B-B14F-4D97-AF65-F5344CB8AC3E}">
        <p14:creationId xmlns:p14="http://schemas.microsoft.com/office/powerpoint/2010/main" val="4017016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CAF4C-022A-1B46-95B6-85B51357C1E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A638BA6-CC9D-2549-9FCF-4304238CA63A}"/>
              </a:ext>
            </a:extLst>
          </p:cNvPr>
          <p:cNvSpPr>
            <a:spLocks noGrp="1" noRot="1" noChangeAspect="1"/>
          </p:cNvSpPr>
          <p:nvPr>
            <p:ph type="sldImg"/>
          </p:nvPr>
        </p:nvSpPr>
        <p:spPr>
          <a:xfrm>
            <a:off x="138113" y="1347788"/>
            <a:ext cx="6462712" cy="3636962"/>
          </a:xfrm>
        </p:spPr>
      </p:sp>
      <p:sp>
        <p:nvSpPr>
          <p:cNvPr id="3" name="ノート プレースホルダー 2">
            <a:extLst>
              <a:ext uri="{FF2B5EF4-FFF2-40B4-BE49-F238E27FC236}">
                <a16:creationId xmlns:a16="http://schemas.microsoft.com/office/drawing/2014/main" id="{863D1E47-7B3E-E21E-790E-8CAD4A84FE0D}"/>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ここからは、本補助金の概要についてのご説明となります。</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今回の補助金は、２人目以降の相談支援専門員を新たに配置する場合に、その新規雇用等に係る費用の一部を補助するものです。</a:t>
            </a:r>
          </a:p>
          <a:p>
            <a:r>
              <a:rPr kumimoji="1" lang="ja-JP" altLang="ja-JP" sz="1200" kern="1200" dirty="0">
                <a:solidFill>
                  <a:schemeClr val="tx1"/>
                </a:solidFill>
                <a:effectLst/>
                <a:latin typeface="+mn-lt"/>
                <a:ea typeface="+mn-ea"/>
                <a:cs typeface="+mn-cs"/>
              </a:rPr>
              <a:t>目的としては、先ほどご説明したとおり、計画相談支援等の受け皿を拡充することにあります。</a:t>
            </a:r>
          </a:p>
          <a:p>
            <a:r>
              <a:rPr kumimoji="1" lang="ja-JP" altLang="ja-JP" sz="1200" kern="1200" dirty="0">
                <a:solidFill>
                  <a:schemeClr val="tx1"/>
                </a:solidFill>
                <a:effectLst/>
                <a:latin typeface="+mn-lt"/>
                <a:ea typeface="+mn-ea"/>
                <a:cs typeface="+mn-cs"/>
              </a:rPr>
              <a:t>この補助金により、計画相談支援事業への新規参入を促進するとともに、既存の指定特定相談支援事業所における相談支援専門員の増員を後押しすることを想定しています。</a:t>
            </a:r>
          </a:p>
          <a:p>
            <a:r>
              <a:rPr kumimoji="1" lang="ja-JP" altLang="ja-JP" sz="1200" kern="1200" dirty="0">
                <a:solidFill>
                  <a:schemeClr val="tx1"/>
                </a:solidFill>
                <a:effectLst/>
                <a:latin typeface="+mn-lt"/>
                <a:ea typeface="+mn-ea"/>
                <a:cs typeface="+mn-cs"/>
              </a:rPr>
              <a:t>また、相談支援専門員の配置体制が強化されることで、機能強化型体制加算の取得につながる可能性も考えられ、これにより、報酬単価の向上や事業所運営の安定化にもつなげていくことを狙いとしてい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補助対象の考え方としては、スライドにも記載しているとおり、基本的には、事業所における２人目以降の相談支援専門員の配置を対象とします。</a:t>
            </a:r>
          </a:p>
          <a:p>
            <a:r>
              <a:rPr kumimoji="1" lang="ja-JP" altLang="ja-JP" sz="1200" kern="1200" dirty="0">
                <a:solidFill>
                  <a:schemeClr val="tx1"/>
                </a:solidFill>
                <a:effectLst/>
                <a:latin typeface="+mn-lt"/>
                <a:ea typeface="+mn-ea"/>
                <a:cs typeface="+mn-cs"/>
              </a:rPr>
              <a:t>詳しい要件等は後でご説明しますが、機能強化の観点から、補助対象となるのは、常勤かつ専従の相談支援専門員を新たに配置する場合です。非常勤や兼務の職員のみを配置する場合や、単なる欠員補充となる場合などは、補助対象外とな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また、補助単価は、相談支援専門員１人につき最大</a:t>
            </a:r>
            <a:r>
              <a:rPr kumimoji="1" lang="en-US" altLang="ja-JP" sz="1200" kern="1200" dirty="0">
                <a:solidFill>
                  <a:schemeClr val="tx1"/>
                </a:solidFill>
                <a:effectLst/>
                <a:latin typeface="+mn-lt"/>
                <a:ea typeface="+mn-ea"/>
                <a:cs typeface="+mn-cs"/>
              </a:rPr>
              <a:t>50</a:t>
            </a:r>
            <a:r>
              <a:rPr kumimoji="1" lang="ja-JP" altLang="ja-JP" sz="1200" kern="1200" dirty="0">
                <a:solidFill>
                  <a:schemeClr val="tx1"/>
                </a:solidFill>
                <a:effectLst/>
                <a:latin typeface="+mn-lt"/>
                <a:ea typeface="+mn-ea"/>
                <a:cs typeface="+mn-cs"/>
              </a:rPr>
              <a:t>万円です。</a:t>
            </a:r>
          </a:p>
          <a:p>
            <a:r>
              <a:rPr kumimoji="1" lang="ja-JP" altLang="ja-JP" sz="1200" kern="1200" dirty="0">
                <a:solidFill>
                  <a:schemeClr val="tx1"/>
                </a:solidFill>
                <a:effectLst/>
                <a:latin typeface="+mn-lt"/>
                <a:ea typeface="+mn-ea"/>
                <a:cs typeface="+mn-cs"/>
              </a:rPr>
              <a:t>ただし、この</a:t>
            </a:r>
            <a:r>
              <a:rPr kumimoji="1" lang="en-US" altLang="ja-JP" sz="1200" kern="1200" dirty="0">
                <a:solidFill>
                  <a:schemeClr val="tx1"/>
                </a:solidFill>
                <a:effectLst/>
                <a:latin typeface="+mn-lt"/>
                <a:ea typeface="+mn-ea"/>
                <a:cs typeface="+mn-cs"/>
              </a:rPr>
              <a:t>50</a:t>
            </a:r>
            <a:r>
              <a:rPr kumimoji="1" lang="ja-JP" altLang="ja-JP" sz="1200" kern="1200" dirty="0">
                <a:solidFill>
                  <a:schemeClr val="tx1"/>
                </a:solidFill>
                <a:effectLst/>
                <a:latin typeface="+mn-lt"/>
                <a:ea typeface="+mn-ea"/>
                <a:cs typeface="+mn-cs"/>
              </a:rPr>
              <a:t>万円は、後ほどご説明する補助メニューを合わせた上限額であり、それぞれに個別の要件があります。</a:t>
            </a:r>
          </a:p>
          <a:p>
            <a:r>
              <a:rPr kumimoji="1" lang="ja-JP" altLang="ja-JP" sz="1200" kern="1200" dirty="0">
                <a:solidFill>
                  <a:schemeClr val="tx1"/>
                </a:solidFill>
                <a:effectLst/>
                <a:latin typeface="+mn-lt"/>
                <a:ea typeface="+mn-ea"/>
                <a:cs typeface="+mn-cs"/>
              </a:rPr>
              <a:t>この後、補助の内容や、要件や対象となる場合、対象外となる場合を具体的にご説明します。</a:t>
            </a:r>
            <a:endParaRPr kumimoji="1" lang="en-US" altLang="ja-JP"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2726094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続いて、補助の内容についてご説明します。</a:t>
            </a:r>
          </a:p>
          <a:p>
            <a:r>
              <a:rPr kumimoji="1" lang="ja-JP" altLang="ja-JP" sz="1200" kern="1200" dirty="0">
                <a:solidFill>
                  <a:schemeClr val="tx1"/>
                </a:solidFill>
                <a:effectLst/>
                <a:latin typeface="+mn-lt"/>
                <a:ea typeface="+mn-ea"/>
                <a:cs typeface="+mn-cs"/>
              </a:rPr>
              <a:t>本補助金には、大きく２つのメニューがあります。</a:t>
            </a:r>
          </a:p>
          <a:p>
            <a:r>
              <a:rPr kumimoji="1" lang="ja-JP" altLang="ja-JP" sz="1200" kern="1200" dirty="0">
                <a:solidFill>
                  <a:schemeClr val="tx1"/>
                </a:solidFill>
                <a:effectLst/>
                <a:latin typeface="+mn-lt"/>
                <a:ea typeface="+mn-ea"/>
                <a:cs typeface="+mn-cs"/>
              </a:rPr>
              <a:t>１つ目が確保支援費補助金、２つ目が定着支援費補助金です。</a:t>
            </a:r>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まず、確保支援費補助金についてです。</a:t>
            </a:r>
          </a:p>
          <a:p>
            <a:r>
              <a:rPr kumimoji="1" lang="ja-JP" altLang="ja-JP" sz="1200" kern="1200" dirty="0">
                <a:solidFill>
                  <a:schemeClr val="tx1"/>
                </a:solidFill>
                <a:effectLst/>
                <a:latin typeface="+mn-lt"/>
                <a:ea typeface="+mn-ea"/>
                <a:cs typeface="+mn-cs"/>
              </a:rPr>
              <a:t>確保支援費補助金は、常勤かつ専従の相談支援専門員を新たに配置することを支援し、相談支援の受け皿拡充と体制強化の促進を図ることを目的としています。</a:t>
            </a:r>
          </a:p>
          <a:p>
            <a:r>
              <a:rPr kumimoji="1" lang="ja-JP" altLang="ja-JP" sz="1200" kern="1200" dirty="0">
                <a:solidFill>
                  <a:schemeClr val="tx1"/>
                </a:solidFill>
                <a:effectLst/>
                <a:latin typeface="+mn-lt"/>
                <a:ea typeface="+mn-ea"/>
                <a:cs typeface="+mn-cs"/>
              </a:rPr>
              <a:t>補助の内容としては、新規に配置した職員の人件費のほか、当該職員の受け入れや育成に伴い通常要すると認められる経費を補助するものです。</a:t>
            </a:r>
          </a:p>
          <a:p>
            <a:r>
              <a:rPr kumimoji="1" lang="ja-JP" altLang="ja-JP" sz="1200" kern="1200" dirty="0">
                <a:solidFill>
                  <a:schemeClr val="tx1"/>
                </a:solidFill>
                <a:effectLst/>
                <a:latin typeface="+mn-lt"/>
                <a:ea typeface="+mn-ea"/>
                <a:cs typeface="+mn-cs"/>
              </a:rPr>
              <a:t>新たな職員を受け入れる際には、既存職員が業務を教えたり、事業所内で育成のための時間を確保したりする必要があるため、そうした受け入れ・育成に伴う負担も踏まえた補助となっています。</a:t>
            </a:r>
          </a:p>
          <a:p>
            <a:r>
              <a:rPr kumimoji="1" lang="ja-JP" altLang="ja-JP" sz="1200" kern="1200" dirty="0">
                <a:solidFill>
                  <a:schemeClr val="tx1"/>
                </a:solidFill>
                <a:effectLst/>
                <a:latin typeface="+mn-lt"/>
                <a:ea typeface="+mn-ea"/>
                <a:cs typeface="+mn-cs"/>
              </a:rPr>
              <a:t>補助額は、相談支援専門員１人につき最大</a:t>
            </a:r>
            <a:r>
              <a:rPr kumimoji="1" lang="en-US" altLang="ja-JP" sz="1200" kern="1200" dirty="0">
                <a:solidFill>
                  <a:schemeClr val="tx1"/>
                </a:solidFill>
                <a:effectLst/>
                <a:latin typeface="+mn-lt"/>
                <a:ea typeface="+mn-ea"/>
                <a:cs typeface="+mn-cs"/>
              </a:rPr>
              <a:t>25</a:t>
            </a:r>
            <a:r>
              <a:rPr kumimoji="1" lang="ja-JP" altLang="ja-JP" sz="1200" kern="1200" dirty="0">
                <a:solidFill>
                  <a:schemeClr val="tx1"/>
                </a:solidFill>
                <a:effectLst/>
                <a:latin typeface="+mn-lt"/>
                <a:ea typeface="+mn-ea"/>
                <a:cs typeface="+mn-cs"/>
              </a:rPr>
              <a:t>万円です。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次に、定着支援費補助金についてです。</a:t>
            </a:r>
          </a:p>
          <a:p>
            <a:r>
              <a:rPr kumimoji="1" lang="ja-JP" altLang="ja-JP" sz="1200" kern="1200" dirty="0">
                <a:solidFill>
                  <a:schemeClr val="tx1"/>
                </a:solidFill>
                <a:effectLst/>
                <a:latin typeface="+mn-lt"/>
                <a:ea typeface="+mn-ea"/>
                <a:cs typeface="+mn-cs"/>
              </a:rPr>
              <a:t>定着支援費補助金は、新たに配置した相談支援専門員が、相談支援専門員として継続して配置されることを支援するとともに、研修等への参加を通じて支援力を確保し、事業所としての体制強化につなげることを目的としています。</a:t>
            </a:r>
          </a:p>
          <a:p>
            <a:r>
              <a:rPr kumimoji="1" lang="ja-JP" altLang="ja-JP" sz="1200" kern="1200" dirty="0">
                <a:solidFill>
                  <a:schemeClr val="tx1"/>
                </a:solidFill>
                <a:effectLst/>
                <a:latin typeface="+mn-lt"/>
                <a:ea typeface="+mn-ea"/>
                <a:cs typeface="+mn-cs"/>
              </a:rPr>
              <a:t>補助の内容としては、継続して配置される職員の人件費のほか、当該職員の研修参加や、既存職員による指導・助言などに伴い通常要すると認められる経費を補助するものです。</a:t>
            </a:r>
          </a:p>
          <a:p>
            <a:r>
              <a:rPr kumimoji="1" lang="ja-JP" altLang="ja-JP" sz="1200" kern="1200" dirty="0">
                <a:solidFill>
                  <a:schemeClr val="tx1"/>
                </a:solidFill>
                <a:effectLst/>
                <a:latin typeface="+mn-lt"/>
                <a:ea typeface="+mn-ea"/>
                <a:cs typeface="+mn-cs"/>
              </a:rPr>
              <a:t>例えば、研修に参加することで通常業務に従事できない時間が生じることや、既存職員が</a:t>
            </a:r>
            <a:r>
              <a:rPr kumimoji="1" lang="en-US" altLang="ja-JP" sz="1200" kern="1200" dirty="0">
                <a:solidFill>
                  <a:schemeClr val="tx1"/>
                </a:solidFill>
                <a:effectLst/>
                <a:latin typeface="+mn-lt"/>
                <a:ea typeface="+mn-ea"/>
                <a:cs typeface="+mn-cs"/>
              </a:rPr>
              <a:t>OJT</a:t>
            </a:r>
            <a:r>
              <a:rPr kumimoji="1" lang="ja-JP" altLang="ja-JP" sz="1200" kern="1200" dirty="0">
                <a:solidFill>
                  <a:schemeClr val="tx1"/>
                </a:solidFill>
                <a:effectLst/>
                <a:latin typeface="+mn-lt"/>
                <a:ea typeface="+mn-ea"/>
                <a:cs typeface="+mn-cs"/>
              </a:rPr>
              <a:t>などにより育成・指導を行うことで通常業務に割ける時間が減ることなども想定されます。</a:t>
            </a:r>
          </a:p>
          <a:p>
            <a:r>
              <a:rPr kumimoji="1" lang="ja-JP" altLang="ja-JP" sz="1200" kern="1200" dirty="0">
                <a:solidFill>
                  <a:schemeClr val="tx1"/>
                </a:solidFill>
                <a:effectLst/>
                <a:latin typeface="+mn-lt"/>
                <a:ea typeface="+mn-ea"/>
                <a:cs typeface="+mn-cs"/>
              </a:rPr>
              <a:t>定着支援費補助金についても、補助額は相談支援専門員１人につき最大</a:t>
            </a:r>
            <a:r>
              <a:rPr kumimoji="1" lang="en-US" altLang="ja-JP" sz="1200" kern="1200" dirty="0">
                <a:solidFill>
                  <a:schemeClr val="tx1"/>
                </a:solidFill>
                <a:effectLst/>
                <a:latin typeface="+mn-lt"/>
                <a:ea typeface="+mn-ea"/>
                <a:cs typeface="+mn-cs"/>
              </a:rPr>
              <a:t>25</a:t>
            </a:r>
            <a:r>
              <a:rPr kumimoji="1" lang="ja-JP" altLang="ja-JP" sz="1200" kern="1200" dirty="0">
                <a:solidFill>
                  <a:schemeClr val="tx1"/>
                </a:solidFill>
                <a:effectLst/>
                <a:latin typeface="+mn-lt"/>
                <a:ea typeface="+mn-ea"/>
                <a:cs typeface="+mn-cs"/>
              </a:rPr>
              <a:t>万円です。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なお、確保支援費補助金と定着支援費補助金を合わせると、１人につき最大</a:t>
            </a:r>
            <a:r>
              <a:rPr kumimoji="1" lang="en-US" altLang="ja-JP" sz="1200" kern="1200" dirty="0">
                <a:solidFill>
                  <a:schemeClr val="tx1"/>
                </a:solidFill>
                <a:effectLst/>
                <a:latin typeface="+mn-lt"/>
                <a:ea typeface="+mn-ea"/>
                <a:cs typeface="+mn-cs"/>
              </a:rPr>
              <a:t>50</a:t>
            </a:r>
            <a:r>
              <a:rPr kumimoji="1" lang="ja-JP" altLang="ja-JP" sz="1200" kern="1200" dirty="0">
                <a:solidFill>
                  <a:schemeClr val="tx1"/>
                </a:solidFill>
                <a:effectLst/>
                <a:latin typeface="+mn-lt"/>
                <a:ea typeface="+mn-ea"/>
                <a:cs typeface="+mn-cs"/>
              </a:rPr>
              <a:t>万円の補助となりますが、予算には限りがありますので、申請件数が多数となった場合は、予算の範囲内で交付することとなり、交付額が変更となる場合があります。あらかじめご了承ください。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9DE9CA6D-D865-450D-9415-7A83A9633C85}" type="slidenum">
              <a:rPr kumimoji="1" lang="ja-JP" altLang="en-US" smtClean="0"/>
              <a:t>7</a:t>
            </a:fld>
            <a:endParaRPr kumimoji="1" lang="ja-JP" altLang="en-US"/>
          </a:p>
        </p:txBody>
      </p:sp>
    </p:spTree>
    <p:extLst>
      <p:ext uri="{BB962C8B-B14F-4D97-AF65-F5344CB8AC3E}">
        <p14:creationId xmlns:p14="http://schemas.microsoft.com/office/powerpoint/2010/main" val="2745521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ここからは、まず確保支援費補助金について、要件等を詳しくご説明します。</a:t>
            </a:r>
          </a:p>
          <a:p>
            <a:r>
              <a:rPr kumimoji="1" lang="ja-JP" altLang="ja-JP" sz="1200" kern="1200" dirty="0">
                <a:solidFill>
                  <a:schemeClr val="tx1"/>
                </a:solidFill>
                <a:effectLst/>
                <a:latin typeface="+mn-lt"/>
                <a:ea typeface="+mn-ea"/>
                <a:cs typeface="+mn-cs"/>
              </a:rPr>
              <a:t>初めに、申請期間ですが、</a:t>
            </a:r>
          </a:p>
          <a:p>
            <a:r>
              <a:rPr kumimoji="1" lang="ja-JP" altLang="ja-JP" sz="1200" kern="1200" dirty="0">
                <a:solidFill>
                  <a:schemeClr val="tx1"/>
                </a:solidFill>
                <a:effectLst/>
                <a:latin typeface="+mn-lt"/>
                <a:ea typeface="+mn-ea"/>
                <a:cs typeface="+mn-cs"/>
              </a:rPr>
              <a:t>第１回申請は、令和８年８月３日から９月</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日までです。</a:t>
            </a:r>
          </a:p>
          <a:p>
            <a:r>
              <a:rPr kumimoji="1" lang="ja-JP" altLang="ja-JP" sz="1200" kern="1200" dirty="0">
                <a:solidFill>
                  <a:schemeClr val="tx1"/>
                </a:solidFill>
                <a:effectLst/>
                <a:latin typeface="+mn-lt"/>
                <a:ea typeface="+mn-ea"/>
                <a:cs typeface="+mn-cs"/>
              </a:rPr>
              <a:t>この期間に申請できるのは、令和８年４月１日から７月１日までに職員を配置</a:t>
            </a:r>
            <a:r>
              <a:rPr kumimoji="1" lang="ja-JP" altLang="en-US" sz="1200" kern="1200" dirty="0">
                <a:solidFill>
                  <a:schemeClr val="tx1"/>
                </a:solidFill>
                <a:effectLst/>
                <a:latin typeface="+mn-lt"/>
                <a:ea typeface="+mn-ea"/>
                <a:cs typeface="+mn-cs"/>
              </a:rPr>
              <a:t>した場合になります</a:t>
            </a:r>
            <a:r>
              <a:rPr kumimoji="1" lang="ja-JP" altLang="ja-JP" sz="1200" kern="1200" dirty="0">
                <a:solidFill>
                  <a:schemeClr val="tx1"/>
                </a:solidFill>
                <a:effectLst/>
                <a:latin typeface="+mn-lt"/>
                <a:ea typeface="+mn-ea"/>
                <a:cs typeface="+mn-cs"/>
              </a:rPr>
              <a:t>。</a:t>
            </a:r>
          </a:p>
          <a:p>
            <a:r>
              <a:rPr kumimoji="1" lang="ja-JP" altLang="ja-JP" sz="1200" kern="1200" dirty="0">
                <a:solidFill>
                  <a:schemeClr val="tx1"/>
                </a:solidFill>
                <a:effectLst/>
                <a:latin typeface="+mn-lt"/>
                <a:ea typeface="+mn-ea"/>
                <a:cs typeface="+mn-cs"/>
              </a:rPr>
              <a:t>第２回申請は、令和９年２月１日から３月</a:t>
            </a:r>
            <a:r>
              <a:rPr kumimoji="1" lang="en-US" altLang="ja-JP" sz="1200" kern="1200" dirty="0">
                <a:solidFill>
                  <a:schemeClr val="tx1"/>
                </a:solidFill>
                <a:effectLst/>
                <a:latin typeface="+mn-lt"/>
                <a:ea typeface="+mn-ea"/>
                <a:cs typeface="+mn-cs"/>
              </a:rPr>
              <a:t>19</a:t>
            </a:r>
            <a:r>
              <a:rPr kumimoji="1" lang="ja-JP" altLang="ja-JP" sz="1200" kern="1200" dirty="0">
                <a:solidFill>
                  <a:schemeClr val="tx1"/>
                </a:solidFill>
                <a:effectLst/>
                <a:latin typeface="+mn-lt"/>
                <a:ea typeface="+mn-ea"/>
                <a:cs typeface="+mn-cs"/>
              </a:rPr>
              <a:t>日までです。</a:t>
            </a:r>
          </a:p>
          <a:p>
            <a:r>
              <a:rPr kumimoji="1" lang="ja-JP" altLang="ja-JP" sz="1200" kern="1200" dirty="0">
                <a:solidFill>
                  <a:schemeClr val="tx1"/>
                </a:solidFill>
                <a:effectLst/>
                <a:latin typeface="+mn-lt"/>
                <a:ea typeface="+mn-ea"/>
                <a:cs typeface="+mn-cs"/>
              </a:rPr>
              <a:t>この期間に申請できるのは、令和８年４月１日から令和９年１月１日までに職員を配置した場合です。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続いて交付要件の①です。</a:t>
            </a:r>
          </a:p>
          <a:p>
            <a:r>
              <a:rPr kumimoji="1" lang="ja-JP" altLang="ja-JP" sz="1200" kern="1200" dirty="0">
                <a:solidFill>
                  <a:schemeClr val="tx1"/>
                </a:solidFill>
                <a:effectLst/>
                <a:latin typeface="+mn-lt"/>
                <a:ea typeface="+mn-ea"/>
                <a:cs typeface="+mn-cs"/>
              </a:rPr>
              <a:t>まず、令和８年４月１日以降に、新たに常勤かつ専従の相談支援専門員を配置していることが必要です。</a:t>
            </a:r>
          </a:p>
          <a:p>
            <a:r>
              <a:rPr kumimoji="1" lang="ja-JP" altLang="ja-JP" sz="1200" kern="1200" dirty="0">
                <a:solidFill>
                  <a:schemeClr val="tx1"/>
                </a:solidFill>
                <a:effectLst/>
                <a:latin typeface="+mn-lt"/>
                <a:ea typeface="+mn-ea"/>
                <a:cs typeface="+mn-cs"/>
              </a:rPr>
              <a:t>この補助金は、相談支援専門員の増員による体制強化を目的としていますので、事業所として２人目以降の配置を対象とします。</a:t>
            </a:r>
          </a:p>
          <a:p>
            <a:r>
              <a:rPr kumimoji="1" lang="ja-JP" altLang="ja-JP" sz="1200" kern="1200" dirty="0">
                <a:solidFill>
                  <a:schemeClr val="tx1"/>
                </a:solidFill>
                <a:effectLst/>
                <a:latin typeface="+mn-lt"/>
                <a:ea typeface="+mn-ea"/>
                <a:cs typeface="+mn-cs"/>
              </a:rPr>
              <a:t>なお，対象となる相談支援専門員は、配置の日前</a:t>
            </a:r>
            <a:r>
              <a:rPr kumimoji="1" lang="en-US" altLang="ja-JP" sz="1200" kern="1200" dirty="0">
                <a:solidFill>
                  <a:schemeClr val="tx1"/>
                </a:solidFill>
                <a:effectLst/>
                <a:latin typeface="+mn-lt"/>
                <a:ea typeface="+mn-ea"/>
                <a:cs typeface="+mn-cs"/>
              </a:rPr>
              <a:t>6</a:t>
            </a:r>
            <a:r>
              <a:rPr kumimoji="1" lang="ja-JP" altLang="ja-JP" sz="1200" kern="1200" dirty="0">
                <a:solidFill>
                  <a:schemeClr val="tx1"/>
                </a:solidFill>
                <a:effectLst/>
                <a:latin typeface="+mn-lt"/>
                <a:ea typeface="+mn-ea"/>
                <a:cs typeface="+mn-cs"/>
              </a:rPr>
              <a:t>カ月間で，市内の他の相談支援事業所において，相談支援専門員として従事していないことが必要です。</a:t>
            </a:r>
          </a:p>
          <a:p>
            <a:r>
              <a:rPr kumimoji="1" lang="ja-JP" altLang="ja-JP" sz="1200" kern="1200" dirty="0">
                <a:solidFill>
                  <a:schemeClr val="tx1"/>
                </a:solidFill>
                <a:effectLst/>
                <a:latin typeface="+mn-lt"/>
                <a:ea typeface="+mn-ea"/>
                <a:cs typeface="+mn-cs"/>
              </a:rPr>
              <a:t>これは、市内の事業所間での異動や引抜きによる配置を補助対象とするものではなく、市内全体として相談支援専門員の増員につながる配置を対象とするための要件です。</a:t>
            </a:r>
          </a:p>
          <a:p>
            <a:r>
              <a:rPr kumimoji="1" lang="ja-JP" altLang="ja-JP" sz="1200" kern="1200" dirty="0">
                <a:solidFill>
                  <a:schemeClr val="tx1"/>
                </a:solidFill>
                <a:effectLst/>
                <a:latin typeface="+mn-lt"/>
                <a:ea typeface="+mn-ea"/>
                <a:cs typeface="+mn-cs"/>
              </a:rPr>
              <a:t>また、配置した職員の定着性の観点から、対象となる相談支援専門員との間で、期間の定めのない労働契約、又は３年以上の期間の労働契約を締結していることが必要です。</a:t>
            </a:r>
          </a:p>
          <a:p>
            <a:r>
              <a:rPr kumimoji="1" lang="ja-JP" altLang="ja-JP" sz="1200" kern="1200" dirty="0">
                <a:solidFill>
                  <a:schemeClr val="tx1"/>
                </a:solidFill>
                <a:effectLst/>
                <a:latin typeface="+mn-lt"/>
                <a:ea typeface="+mn-ea"/>
                <a:cs typeface="+mn-cs"/>
              </a:rPr>
              <a:t>さらに、申請日時点において、常勤かつ専従の相談支援専門員として、対象事業所に２か月以上継続して配置されていて、今後も当該職員の配置を継続することが見込まれることも要件となります。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スライド下段のスケジュール例をご覧ください。</a:t>
            </a:r>
          </a:p>
          <a:p>
            <a:r>
              <a:rPr kumimoji="1" lang="ja-JP" altLang="ja-JP" sz="1200" kern="1200" dirty="0">
                <a:solidFill>
                  <a:schemeClr val="tx1"/>
                </a:solidFill>
                <a:effectLst/>
                <a:latin typeface="+mn-lt"/>
                <a:ea typeface="+mn-ea"/>
                <a:cs typeface="+mn-cs"/>
              </a:rPr>
              <a:t>例えば、７月１日付けで相談支援専門員を配置した場合、８月</a:t>
            </a:r>
            <a:r>
              <a:rPr kumimoji="1" lang="en-US" altLang="ja-JP" sz="1200" kern="1200" dirty="0">
                <a:solidFill>
                  <a:schemeClr val="tx1"/>
                </a:solidFill>
                <a:effectLst/>
                <a:latin typeface="+mn-lt"/>
                <a:ea typeface="+mn-ea"/>
                <a:cs typeface="+mn-cs"/>
              </a:rPr>
              <a:t>31</a:t>
            </a:r>
            <a:r>
              <a:rPr kumimoji="1" lang="ja-JP" altLang="ja-JP" sz="1200" kern="1200" dirty="0">
                <a:solidFill>
                  <a:schemeClr val="tx1"/>
                </a:solidFill>
                <a:effectLst/>
                <a:latin typeface="+mn-lt"/>
                <a:ea typeface="+mn-ea"/>
                <a:cs typeface="+mn-cs"/>
              </a:rPr>
              <a:t>日時点で２か月以上継続して配置されていることになります。</a:t>
            </a:r>
          </a:p>
          <a:p>
            <a:r>
              <a:rPr kumimoji="1" lang="ja-JP" altLang="ja-JP" sz="1200" kern="1200" dirty="0">
                <a:solidFill>
                  <a:schemeClr val="tx1"/>
                </a:solidFill>
                <a:effectLst/>
                <a:latin typeface="+mn-lt"/>
                <a:ea typeface="+mn-ea"/>
                <a:cs typeface="+mn-cs"/>
              </a:rPr>
              <a:t>そのため、ほかの要件も満たしていれば、８月</a:t>
            </a:r>
            <a:r>
              <a:rPr kumimoji="1" lang="en-US" altLang="ja-JP" sz="1200" kern="1200" dirty="0">
                <a:solidFill>
                  <a:schemeClr val="tx1"/>
                </a:solidFill>
                <a:effectLst/>
                <a:latin typeface="+mn-lt"/>
                <a:ea typeface="+mn-ea"/>
                <a:cs typeface="+mn-cs"/>
              </a:rPr>
              <a:t>31</a:t>
            </a:r>
            <a:r>
              <a:rPr kumimoji="1" lang="ja-JP" altLang="ja-JP" sz="1200" kern="1200" dirty="0">
                <a:solidFill>
                  <a:schemeClr val="tx1"/>
                </a:solidFill>
                <a:effectLst/>
                <a:latin typeface="+mn-lt"/>
                <a:ea typeface="+mn-ea"/>
                <a:cs typeface="+mn-cs"/>
              </a:rPr>
              <a:t>日以降に申請することが可能です。</a:t>
            </a:r>
          </a:p>
          <a:p>
            <a:r>
              <a:rPr kumimoji="1" lang="ja-JP" altLang="ja-JP" sz="1200" kern="1200" dirty="0">
                <a:solidFill>
                  <a:schemeClr val="tx1"/>
                </a:solidFill>
                <a:effectLst/>
                <a:latin typeface="+mn-lt"/>
                <a:ea typeface="+mn-ea"/>
                <a:cs typeface="+mn-cs"/>
              </a:rPr>
              <a:t>申請後は、本市において申請内容や提出書類を確認し、原則として申請のあった日から</a:t>
            </a:r>
            <a:r>
              <a:rPr kumimoji="1" lang="en-US" altLang="ja-JP" sz="1200" kern="1200" dirty="0">
                <a:solidFill>
                  <a:schemeClr val="tx1"/>
                </a:solidFill>
                <a:effectLst/>
                <a:latin typeface="+mn-lt"/>
                <a:ea typeface="+mn-ea"/>
                <a:cs typeface="+mn-cs"/>
              </a:rPr>
              <a:t>60</a:t>
            </a:r>
            <a:r>
              <a:rPr kumimoji="1" lang="ja-JP" altLang="ja-JP" sz="1200" kern="1200" dirty="0">
                <a:solidFill>
                  <a:schemeClr val="tx1"/>
                </a:solidFill>
                <a:effectLst/>
                <a:latin typeface="+mn-lt"/>
                <a:ea typeface="+mn-ea"/>
                <a:cs typeface="+mn-cs"/>
              </a:rPr>
              <a:t>日以内に審査を行います。</a:t>
            </a:r>
          </a:p>
          <a:p>
            <a:r>
              <a:rPr kumimoji="1" lang="ja-JP" altLang="ja-JP" sz="1200" kern="1200" dirty="0">
                <a:solidFill>
                  <a:schemeClr val="tx1"/>
                </a:solidFill>
                <a:effectLst/>
                <a:latin typeface="+mn-lt"/>
                <a:ea typeface="+mn-ea"/>
                <a:cs typeface="+mn-cs"/>
              </a:rPr>
              <a:t>要件を満たしていることが確認できた場合は、交付決定通知書兼交付額確定通知書を送付し、その後、請求書をご提出いただいたうえで、補助金をお支払いする流れとなります。</a:t>
            </a:r>
          </a:p>
          <a:p>
            <a:r>
              <a:rPr kumimoji="1" lang="ja-JP" altLang="ja-JP" sz="1200" kern="1200" dirty="0">
                <a:solidFill>
                  <a:schemeClr val="tx1"/>
                </a:solidFill>
                <a:effectLst/>
                <a:latin typeface="+mn-lt"/>
                <a:ea typeface="+mn-ea"/>
                <a:cs typeface="+mn-cs"/>
              </a:rPr>
              <a:t>また、</a:t>
            </a:r>
            <a:r>
              <a:rPr kumimoji="1" lang="en-US" altLang="ja-JP" sz="1200" kern="1200" dirty="0">
                <a:solidFill>
                  <a:schemeClr val="tx1"/>
                </a:solidFill>
                <a:effectLst/>
                <a:latin typeface="+mn-lt"/>
                <a:ea typeface="+mn-ea"/>
                <a:cs typeface="+mn-cs"/>
              </a:rPr>
              <a:t>12</a:t>
            </a:r>
            <a:r>
              <a:rPr kumimoji="1" lang="ja-JP" altLang="ja-JP" sz="1200" kern="1200" dirty="0">
                <a:solidFill>
                  <a:schemeClr val="tx1"/>
                </a:solidFill>
                <a:effectLst/>
                <a:latin typeface="+mn-lt"/>
                <a:ea typeface="+mn-ea"/>
                <a:cs typeface="+mn-cs"/>
              </a:rPr>
              <a:t>月１日付けで配置した場合の例では、２月</a:t>
            </a:r>
            <a:r>
              <a:rPr kumimoji="1" lang="en-US" altLang="ja-JP" sz="1200" kern="1200" dirty="0">
                <a:solidFill>
                  <a:schemeClr val="tx1"/>
                </a:solidFill>
                <a:effectLst/>
                <a:latin typeface="+mn-lt"/>
                <a:ea typeface="+mn-ea"/>
                <a:cs typeface="+mn-cs"/>
              </a:rPr>
              <a:t>28</a:t>
            </a:r>
            <a:r>
              <a:rPr kumimoji="1" lang="ja-JP" altLang="ja-JP" sz="1200" kern="1200" dirty="0">
                <a:solidFill>
                  <a:schemeClr val="tx1"/>
                </a:solidFill>
                <a:effectLst/>
                <a:latin typeface="+mn-lt"/>
                <a:ea typeface="+mn-ea"/>
                <a:cs typeface="+mn-cs"/>
              </a:rPr>
              <a:t>日に申請すると、申請日時点で３か月程度配置されていることになりますので、２か月以上の配置要件を満たすことになります。</a:t>
            </a:r>
          </a:p>
          <a:p>
            <a:r>
              <a:rPr kumimoji="1" lang="ja-JP" altLang="ja-JP" sz="1200" kern="1200" dirty="0">
                <a:solidFill>
                  <a:schemeClr val="tx1"/>
                </a:solidFill>
                <a:effectLst/>
                <a:latin typeface="+mn-lt"/>
                <a:ea typeface="+mn-ea"/>
                <a:cs typeface="+mn-cs"/>
              </a:rPr>
              <a:t>この場合も、申請後に本市で審査を行い、交付決定後、請求手続を経てお支払いする流れとなります。</a:t>
            </a:r>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申請から交付までの具体的な流れや提出書類については、後ほど改めてご説明します。</a:t>
            </a:r>
            <a:endParaRPr kumimoji="1" lang="ja-JP" altLang="en-US" dirty="0"/>
          </a:p>
        </p:txBody>
      </p:sp>
      <p:sp>
        <p:nvSpPr>
          <p:cNvPr id="4" name="スライド番号プレースホルダー 3"/>
          <p:cNvSpPr>
            <a:spLocks noGrp="1"/>
          </p:cNvSpPr>
          <p:nvPr>
            <p:ph type="sldNum" sz="quarter" idx="5"/>
          </p:nvPr>
        </p:nvSpPr>
        <p:spPr/>
        <p:txBody>
          <a:bodyPr/>
          <a:lstStyle/>
          <a:p>
            <a:fld id="{9DE9CA6D-D865-450D-9415-7A83A9633C85}" type="slidenum">
              <a:rPr kumimoji="1" lang="ja-JP" altLang="en-US" smtClean="0"/>
              <a:t>8</a:t>
            </a:fld>
            <a:endParaRPr kumimoji="1" lang="ja-JP" altLang="en-US"/>
          </a:p>
        </p:txBody>
      </p:sp>
    </p:spTree>
    <p:extLst>
      <p:ext uri="{BB962C8B-B14F-4D97-AF65-F5344CB8AC3E}">
        <p14:creationId xmlns:p14="http://schemas.microsoft.com/office/powerpoint/2010/main" val="432894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続いて、どのような配置が補助の対象となるのかについて、具体例を用いてご説明します。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まず、既存事業所の場合です。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既に相談支援専門員が配置されている事業所に、新たに常勤かつ専従の相談支援専門員を配置し、事業所として専門員が増員された場合は、補助対象となります。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ただし、この場合、後ほど詳しくご説明しますが、対象となる職員を含めて、常勤換算方法により算定した員数が</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以上となっていることが必要です。</a:t>
            </a: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また、常勤かつ専従の相談支援専門員を２名以上新たに配置した場合は、その他の要件を満たしていれば、その人数分が補助対象となります。</a:t>
            </a:r>
          </a:p>
          <a:p>
            <a:r>
              <a:rPr kumimoji="1" lang="ja-JP" altLang="ja-JP" sz="1200" kern="1200" dirty="0">
                <a:solidFill>
                  <a:schemeClr val="tx1"/>
                </a:solidFill>
                <a:effectLst/>
                <a:latin typeface="+mn-lt"/>
                <a:ea typeface="+mn-ea"/>
                <a:cs typeface="+mn-cs"/>
              </a:rPr>
              <a:t>一方で、市内の他の相談支援事業所からの独立や引抜きにより配置した場合は、市内全体として見たときに相談支援の受け皿が増えていないことになりますので、補助対象とはなりません。</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次に、新規事業所を立ち上げる場合です。</a:t>
            </a:r>
          </a:p>
          <a:p>
            <a:r>
              <a:rPr kumimoji="1" lang="ja-JP" altLang="ja-JP" sz="1200" kern="1200" dirty="0">
                <a:solidFill>
                  <a:schemeClr val="tx1"/>
                </a:solidFill>
                <a:effectLst/>
                <a:latin typeface="+mn-lt"/>
                <a:ea typeface="+mn-ea"/>
                <a:cs typeface="+mn-cs"/>
              </a:rPr>
              <a:t>例えば、常勤かつ専従の相談支援専門員２名で新規事業所を立ち上げる場合は、１名分を除いた残り１名が補助対象となります。</a:t>
            </a:r>
          </a:p>
          <a:p>
            <a:r>
              <a:rPr kumimoji="1" lang="ja-JP" altLang="ja-JP" sz="1200" kern="1200" dirty="0">
                <a:solidFill>
                  <a:schemeClr val="tx1"/>
                </a:solidFill>
                <a:effectLst/>
                <a:latin typeface="+mn-lt"/>
                <a:ea typeface="+mn-ea"/>
                <a:cs typeface="+mn-cs"/>
              </a:rPr>
              <a:t>また、常勤専従の相談支援専門員１名と、非常勤又は兼務の職員で新規事業所を立ち上げる場合は、常勤専従の専門員について補助対象となり得ます。</a:t>
            </a:r>
          </a:p>
          <a:p>
            <a:r>
              <a:rPr kumimoji="1" lang="ja-JP" altLang="ja-JP" sz="1200" kern="1200" dirty="0">
                <a:solidFill>
                  <a:schemeClr val="tx1"/>
                </a:solidFill>
                <a:effectLst/>
                <a:latin typeface="+mn-lt"/>
                <a:ea typeface="+mn-ea"/>
                <a:cs typeface="+mn-cs"/>
              </a:rPr>
              <a:t>ただし、この場合</a:t>
            </a:r>
            <a:r>
              <a:rPr kumimoji="1" lang="ja-JP" altLang="en-US" sz="1200" kern="1200" dirty="0">
                <a:solidFill>
                  <a:schemeClr val="tx1"/>
                </a:solidFill>
                <a:effectLst/>
                <a:latin typeface="+mn-lt"/>
                <a:ea typeface="+mn-ea"/>
                <a:cs typeface="+mn-cs"/>
              </a:rPr>
              <a:t>も</a:t>
            </a:r>
            <a:r>
              <a:rPr kumimoji="1" lang="ja-JP" altLang="ja-JP" sz="1200" kern="1200" dirty="0">
                <a:solidFill>
                  <a:schemeClr val="tx1"/>
                </a:solidFill>
                <a:effectLst/>
                <a:latin typeface="+mn-lt"/>
                <a:ea typeface="+mn-ea"/>
                <a:cs typeface="+mn-cs"/>
              </a:rPr>
              <a:t>対象となる職員を含めて、常勤換算方法により算定した員数が</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以上となっていることが必要です。</a:t>
            </a:r>
          </a:p>
          <a:p>
            <a:r>
              <a:rPr kumimoji="1" lang="ja-JP" altLang="ja-JP" sz="1200" kern="1200" dirty="0">
                <a:solidFill>
                  <a:schemeClr val="tx1"/>
                </a:solidFill>
                <a:effectLst/>
                <a:latin typeface="+mn-lt"/>
                <a:ea typeface="+mn-ea"/>
                <a:cs typeface="+mn-cs"/>
              </a:rPr>
              <a:t>一方で、相談支援専門員１名のみで新規事業所を立ち上げる場合は、２人目以降の配置という要件に合致しないため、補助対象とはなりません。</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一番下の段の例ですが、市外の相談支援事業所で従事していた職員を配置する場合です。</a:t>
            </a:r>
          </a:p>
          <a:p>
            <a:r>
              <a:rPr kumimoji="1" lang="ja-JP" altLang="ja-JP" sz="1200" kern="1200" dirty="0">
                <a:solidFill>
                  <a:schemeClr val="tx1"/>
                </a:solidFill>
                <a:effectLst/>
                <a:latin typeface="+mn-lt"/>
                <a:ea typeface="+mn-ea"/>
                <a:cs typeface="+mn-cs"/>
              </a:rPr>
              <a:t>この場合は、市内の他の相談支援事業所からの異動や引抜きには当たりませんので、その他の要件を満たせば補助対象となります。</a:t>
            </a:r>
          </a:p>
          <a:p>
            <a:r>
              <a:rPr kumimoji="1" lang="ja-JP" altLang="ja-JP" sz="1200" kern="1200" dirty="0">
                <a:solidFill>
                  <a:schemeClr val="tx1"/>
                </a:solidFill>
                <a:effectLst/>
                <a:latin typeface="+mn-lt"/>
                <a:ea typeface="+mn-ea"/>
                <a:cs typeface="+mn-cs"/>
              </a:rPr>
              <a:t>ただし、市内の別の相談支援事業所で相談支援専門員として従事していた職員を配置する場合は、その職員が前の事業所を退職してから６か月を経過していない場合、補助対象外となります。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9DE9CA6D-D865-450D-9415-7A83A9633C85}" type="slidenum">
              <a:rPr kumimoji="1" lang="ja-JP" altLang="en-US" smtClean="0"/>
              <a:t>9</a:t>
            </a:fld>
            <a:endParaRPr kumimoji="1" lang="ja-JP" altLang="en-US"/>
          </a:p>
        </p:txBody>
      </p:sp>
    </p:spTree>
    <p:extLst>
      <p:ext uri="{BB962C8B-B14F-4D97-AF65-F5344CB8AC3E}">
        <p14:creationId xmlns:p14="http://schemas.microsoft.com/office/powerpoint/2010/main" val="372896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3401A-4E2F-7EFE-B6E4-F7F9C13D3DD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0DA473A-423B-E3FD-EA02-6F980819860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436564-FA12-F939-7F49-31318E3D92F3}"/>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続いて、確保支援費補助金の交付要件の続きです。</a:t>
            </a:r>
          </a:p>
          <a:p>
            <a:r>
              <a:rPr kumimoji="1" lang="ja-JP" altLang="ja-JP" sz="1200" kern="1200" dirty="0">
                <a:solidFill>
                  <a:schemeClr val="tx1"/>
                </a:solidFill>
                <a:effectLst/>
                <a:latin typeface="+mn-lt"/>
                <a:ea typeface="+mn-ea"/>
                <a:cs typeface="+mn-cs"/>
              </a:rPr>
              <a:t>このスライドでは、常勤換算員数に関する要件についてご説明します。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まず１つ目の要件として、新規配置日から交付申請日時点までの期間中、対象となる職員を含めて、常勤換算方法により算定した員数が</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以上であることが必要です。</a:t>
            </a:r>
          </a:p>
          <a:p>
            <a:r>
              <a:rPr kumimoji="1" lang="ja-JP" altLang="ja-JP" sz="1200" kern="1200" dirty="0">
                <a:solidFill>
                  <a:schemeClr val="tx1"/>
                </a:solidFill>
                <a:effectLst/>
                <a:latin typeface="+mn-lt"/>
                <a:ea typeface="+mn-ea"/>
                <a:cs typeface="+mn-cs"/>
              </a:rPr>
              <a:t>つまり、対象職員を配置した時点だけでなく、申請日までの間、対象事業所において常勤換算員数</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以上の体制が維持されている必要があります。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また、２つ目の要件として、申請日における常勤換算員数が、対象職員の配置日における常勤換算員数を下回っていないことが必要です。</a:t>
            </a:r>
          </a:p>
          <a:p>
            <a:r>
              <a:rPr kumimoji="1" lang="ja-JP" altLang="ja-JP" sz="1200" kern="1200" dirty="0">
                <a:solidFill>
                  <a:schemeClr val="tx1"/>
                </a:solidFill>
                <a:effectLst/>
                <a:latin typeface="+mn-lt"/>
                <a:ea typeface="+mn-ea"/>
                <a:cs typeface="+mn-cs"/>
              </a:rPr>
              <a:t>例えば、対象職員を新規配置した時点で常勤換算員数が</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であった場合に、申請日までの間に退職者が出て、申請日時点では常勤換算員数が</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となった場合、申請日時点で</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以上という要件は満たしていますが、配置日時点の</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から申請日時点の</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へ減少しているため、補助対象外となります。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次に、新規配置日前６か月間における常勤換算員数の最大値を、対象職員の配置日時点の常勤換算員数が上回っていることが必要です。</a:t>
            </a:r>
          </a:p>
          <a:p>
            <a:r>
              <a:rPr kumimoji="1" lang="ja-JP" altLang="ja-JP" sz="1200" kern="1200" dirty="0">
                <a:solidFill>
                  <a:schemeClr val="tx1"/>
                </a:solidFill>
                <a:effectLst/>
                <a:latin typeface="+mn-lt"/>
                <a:ea typeface="+mn-ea"/>
                <a:cs typeface="+mn-cs"/>
              </a:rPr>
              <a:t>これは、本補助金が欠員補充を対象とするものではなく、あくまで相談支援専門員の増員による体制強化を支援するものであるためです。</a:t>
            </a:r>
          </a:p>
          <a:p>
            <a:r>
              <a:rPr kumimoji="1" lang="ja-JP" altLang="ja-JP" sz="1200" kern="1200" dirty="0">
                <a:solidFill>
                  <a:schemeClr val="tx1"/>
                </a:solidFill>
                <a:effectLst/>
                <a:latin typeface="+mn-lt"/>
                <a:ea typeface="+mn-ea"/>
                <a:cs typeface="+mn-cs"/>
              </a:rPr>
              <a:t>スライドの例をご覧ください。</a:t>
            </a:r>
          </a:p>
          <a:p>
            <a:r>
              <a:rPr kumimoji="1" lang="ja-JP" altLang="ja-JP" sz="1200" kern="1200" dirty="0">
                <a:solidFill>
                  <a:schemeClr val="tx1"/>
                </a:solidFill>
                <a:effectLst/>
                <a:latin typeface="+mn-lt"/>
                <a:ea typeface="+mn-ea"/>
                <a:cs typeface="+mn-cs"/>
              </a:rPr>
              <a:t>まず、増員と認められる例です。</a:t>
            </a:r>
          </a:p>
          <a:p>
            <a:r>
              <a:rPr kumimoji="1" lang="ja-JP" altLang="ja-JP" sz="1200" kern="1200" dirty="0">
                <a:solidFill>
                  <a:schemeClr val="tx1"/>
                </a:solidFill>
                <a:effectLst/>
                <a:latin typeface="+mn-lt"/>
                <a:ea typeface="+mn-ea"/>
                <a:cs typeface="+mn-cs"/>
              </a:rPr>
              <a:t>例えば、Ｃの新規配置日の６か月前の時点では、常勤換算員数がＡとＢで</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であったとします</a:t>
            </a:r>
          </a:p>
          <a:p>
            <a:r>
              <a:rPr kumimoji="1" lang="ja-JP" altLang="ja-JP" sz="1200" kern="1200" dirty="0">
                <a:solidFill>
                  <a:schemeClr val="tx1"/>
                </a:solidFill>
                <a:effectLst/>
                <a:latin typeface="+mn-lt"/>
                <a:ea typeface="+mn-ea"/>
                <a:cs typeface="+mn-cs"/>
              </a:rPr>
              <a:t>新たに常勤専従の相談支援専門員Ｃを１名配置し、配置日時点で常勤換算員数が</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となった場合は、配置日前６か月間の最大値である</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を上回るため、その体制を申請日まで維持していれば、増員による体制強化と認められ、補助対象となり得ます。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次は、増員になっていない例の１つ目です。</a:t>
            </a:r>
          </a:p>
          <a:p>
            <a:r>
              <a:rPr kumimoji="1" lang="ja-JP" altLang="ja-JP" sz="1200" kern="1200" dirty="0">
                <a:solidFill>
                  <a:schemeClr val="tx1"/>
                </a:solidFill>
                <a:effectLst/>
                <a:latin typeface="+mn-lt"/>
                <a:ea typeface="+mn-ea"/>
                <a:cs typeface="+mn-cs"/>
              </a:rPr>
              <a:t>例えば、４月１日に対象職員Ｃを配置する場合に、その６か月前である</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月１日時点では、ＡとＢの２名が配置され、常勤換算員数が</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であったとします。</a:t>
            </a:r>
          </a:p>
          <a:p>
            <a:r>
              <a:rPr kumimoji="1" lang="ja-JP" altLang="ja-JP" sz="1200" kern="1200" dirty="0">
                <a:solidFill>
                  <a:schemeClr val="tx1"/>
                </a:solidFill>
                <a:effectLst/>
                <a:latin typeface="+mn-lt"/>
                <a:ea typeface="+mn-ea"/>
                <a:cs typeface="+mn-cs"/>
              </a:rPr>
              <a:t>その後、２月にＢが退職し、その時点で</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となりましたが、４月にＣを新たに配置し、</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に戻った場合、これは</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月１日時点の</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から±ゼロとなっています。</a:t>
            </a:r>
          </a:p>
          <a:p>
            <a:r>
              <a:rPr kumimoji="1" lang="ja-JP" altLang="ja-JP" sz="1200" kern="1200" dirty="0">
                <a:solidFill>
                  <a:schemeClr val="tx1"/>
                </a:solidFill>
                <a:effectLst/>
                <a:latin typeface="+mn-lt"/>
                <a:ea typeface="+mn-ea"/>
                <a:cs typeface="+mn-cs"/>
              </a:rPr>
              <a:t>この場合、Ｃの配置は、Ｂの退職に伴う欠員補充と判断されるため、補助対象とはなりません。</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次に、増員になっていない例の２つ目です。</a:t>
            </a:r>
          </a:p>
          <a:p>
            <a:r>
              <a:rPr kumimoji="1" lang="ja-JP" altLang="ja-JP" sz="1200" kern="1200" dirty="0">
                <a:solidFill>
                  <a:schemeClr val="tx1"/>
                </a:solidFill>
                <a:effectLst/>
                <a:latin typeface="+mn-lt"/>
                <a:ea typeface="+mn-ea"/>
                <a:cs typeface="+mn-cs"/>
              </a:rPr>
              <a:t>こちらは少し複雑ですが、配置日前６か月間の中で、常勤換算員数が一時的に増えていた場合の例です。</a:t>
            </a:r>
          </a:p>
          <a:p>
            <a:r>
              <a:rPr kumimoji="1" lang="ja-JP" altLang="ja-JP" sz="1200" kern="1200" dirty="0">
                <a:solidFill>
                  <a:schemeClr val="tx1"/>
                </a:solidFill>
                <a:effectLst/>
                <a:latin typeface="+mn-lt"/>
                <a:ea typeface="+mn-ea"/>
                <a:cs typeface="+mn-cs"/>
              </a:rPr>
              <a:t>例えば、４月１日にＥを新規配置する場合に、その６か月前である</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月時点では、ＡとＢの２名が配置され、常勤換算員数が</a:t>
            </a:r>
            <a:r>
              <a:rPr kumimoji="1" lang="en-US" altLang="ja-JP" sz="1200" kern="1200" dirty="0">
                <a:solidFill>
                  <a:schemeClr val="tx1"/>
                </a:solidFill>
                <a:effectLst/>
                <a:latin typeface="+mn-lt"/>
                <a:ea typeface="+mn-ea"/>
                <a:cs typeface="+mn-cs"/>
              </a:rPr>
              <a:t>2.0</a:t>
            </a:r>
            <a:r>
              <a:rPr kumimoji="1" lang="ja-JP" altLang="ja-JP" sz="1200" kern="1200" dirty="0">
                <a:solidFill>
                  <a:schemeClr val="tx1"/>
                </a:solidFill>
                <a:effectLst/>
                <a:latin typeface="+mn-lt"/>
                <a:ea typeface="+mn-ea"/>
                <a:cs typeface="+mn-cs"/>
              </a:rPr>
              <a:t>であったとします。</a:t>
            </a:r>
          </a:p>
          <a:p>
            <a:r>
              <a:rPr kumimoji="1" lang="ja-JP" altLang="ja-JP" sz="1200" kern="1200" dirty="0">
                <a:solidFill>
                  <a:schemeClr val="tx1"/>
                </a:solidFill>
                <a:effectLst/>
                <a:latin typeface="+mn-lt"/>
                <a:ea typeface="+mn-ea"/>
                <a:cs typeface="+mn-cs"/>
              </a:rPr>
              <a:t>その後、</a:t>
            </a:r>
            <a:r>
              <a:rPr kumimoji="1" lang="en-US" altLang="ja-JP" sz="1200" kern="1200" dirty="0">
                <a:solidFill>
                  <a:schemeClr val="tx1"/>
                </a:solidFill>
                <a:effectLst/>
                <a:latin typeface="+mn-lt"/>
                <a:ea typeface="+mn-ea"/>
                <a:cs typeface="+mn-cs"/>
              </a:rPr>
              <a:t>11</a:t>
            </a:r>
            <a:r>
              <a:rPr kumimoji="1" lang="ja-JP" altLang="ja-JP" sz="1200" kern="1200" dirty="0">
                <a:solidFill>
                  <a:schemeClr val="tx1"/>
                </a:solidFill>
                <a:effectLst/>
                <a:latin typeface="+mn-lt"/>
                <a:ea typeface="+mn-ea"/>
                <a:cs typeface="+mn-cs"/>
              </a:rPr>
              <a:t>月にＢが退職しましたが、</a:t>
            </a:r>
            <a:r>
              <a:rPr kumimoji="1" lang="en-US" altLang="ja-JP" sz="1200" kern="1200" dirty="0">
                <a:solidFill>
                  <a:schemeClr val="tx1"/>
                </a:solidFill>
                <a:effectLst/>
                <a:latin typeface="+mn-lt"/>
                <a:ea typeface="+mn-ea"/>
                <a:cs typeface="+mn-cs"/>
              </a:rPr>
              <a:t>12</a:t>
            </a:r>
            <a:r>
              <a:rPr kumimoji="1" lang="ja-JP" altLang="ja-JP" sz="1200" kern="1200" dirty="0">
                <a:solidFill>
                  <a:schemeClr val="tx1"/>
                </a:solidFill>
                <a:effectLst/>
                <a:latin typeface="+mn-lt"/>
                <a:ea typeface="+mn-ea"/>
                <a:cs typeface="+mn-cs"/>
              </a:rPr>
              <a:t>月にＣとＤを新規配置し、常勤換算員数が</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となりました。</a:t>
            </a:r>
          </a:p>
          <a:p>
            <a:r>
              <a:rPr kumimoji="1" lang="ja-JP" altLang="ja-JP" sz="1200" kern="1200" dirty="0">
                <a:solidFill>
                  <a:schemeClr val="tx1"/>
                </a:solidFill>
                <a:effectLst/>
                <a:latin typeface="+mn-lt"/>
                <a:ea typeface="+mn-ea"/>
                <a:cs typeface="+mn-cs"/>
              </a:rPr>
              <a:t>その後、２月にＤが退職しましたが、４月にＥを新規配置し、常勤換算員数が再び</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となった場合、配置日時点では</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となっていますが、配置日前６か月間において最も常勤換算員数の大きかった</a:t>
            </a:r>
            <a:r>
              <a:rPr kumimoji="1" lang="en-US" altLang="ja-JP" sz="1200" kern="1200" dirty="0">
                <a:solidFill>
                  <a:schemeClr val="tx1"/>
                </a:solidFill>
                <a:effectLst/>
                <a:latin typeface="+mn-lt"/>
                <a:ea typeface="+mn-ea"/>
                <a:cs typeface="+mn-cs"/>
              </a:rPr>
              <a:t>12</a:t>
            </a:r>
            <a:r>
              <a:rPr kumimoji="1" lang="ja-JP" altLang="ja-JP" sz="1200" kern="1200" dirty="0">
                <a:solidFill>
                  <a:schemeClr val="tx1"/>
                </a:solidFill>
                <a:effectLst/>
                <a:latin typeface="+mn-lt"/>
                <a:ea typeface="+mn-ea"/>
                <a:cs typeface="+mn-cs"/>
              </a:rPr>
              <a:t>月１日時点の</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と変化していません。</a:t>
            </a:r>
          </a:p>
          <a:p>
            <a:r>
              <a:rPr kumimoji="1" lang="ja-JP" altLang="ja-JP" sz="1200" kern="1200" dirty="0">
                <a:solidFill>
                  <a:schemeClr val="tx1"/>
                </a:solidFill>
                <a:effectLst/>
                <a:latin typeface="+mn-lt"/>
                <a:ea typeface="+mn-ea"/>
                <a:cs typeface="+mn-cs"/>
              </a:rPr>
              <a:t>そのため、４月１日時点の</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は、配置日前６か月間の最大値を上回っておらず、増員とは認められません。</a:t>
            </a:r>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この例では、Ｅの配置は、Ｄの退職に伴う補充と見ることができるため、補助対象外となります。</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このように、確保支援費補助金では、対象職員を配置したことにより、事業所として実際に相談支援専門員の体制が強化されているかを確認します。</a:t>
            </a:r>
          </a:p>
          <a:p>
            <a:r>
              <a:rPr kumimoji="1" lang="ja-JP" altLang="ja-JP" sz="1200" kern="1200" dirty="0">
                <a:solidFill>
                  <a:schemeClr val="tx1"/>
                </a:solidFill>
                <a:effectLst/>
                <a:latin typeface="+mn-lt"/>
                <a:ea typeface="+mn-ea"/>
                <a:cs typeface="+mn-cs"/>
              </a:rPr>
              <a:t>単なる欠員補充ではなく、市内の計画相談支援等の受け皿拡充につながる増員であることが必要となりますので、この点にご留意ください。</a:t>
            </a:r>
            <a:endParaRPr kumimoji="1" lang="ja-JP" altLang="en-US" dirty="0"/>
          </a:p>
        </p:txBody>
      </p:sp>
      <p:sp>
        <p:nvSpPr>
          <p:cNvPr id="4" name="スライド番号プレースホルダー 3">
            <a:extLst>
              <a:ext uri="{FF2B5EF4-FFF2-40B4-BE49-F238E27FC236}">
                <a16:creationId xmlns:a16="http://schemas.microsoft.com/office/drawing/2014/main" id="{352AD617-5CA6-7D84-8AA1-6C0019C3003A}"/>
              </a:ext>
            </a:extLst>
          </p:cNvPr>
          <p:cNvSpPr>
            <a:spLocks noGrp="1"/>
          </p:cNvSpPr>
          <p:nvPr>
            <p:ph type="sldNum" sz="quarter" idx="5"/>
          </p:nvPr>
        </p:nvSpPr>
        <p:spPr/>
        <p:txBody>
          <a:bodyPr/>
          <a:lstStyle/>
          <a:p>
            <a:fld id="{9DE9CA6D-D865-450D-9415-7A83A9633C85}" type="slidenum">
              <a:rPr kumimoji="1" lang="ja-JP" altLang="en-US" smtClean="0"/>
              <a:t>10</a:t>
            </a:fld>
            <a:endParaRPr kumimoji="1" lang="ja-JP" altLang="en-US"/>
          </a:p>
        </p:txBody>
      </p:sp>
    </p:spTree>
    <p:extLst>
      <p:ext uri="{BB962C8B-B14F-4D97-AF65-F5344CB8AC3E}">
        <p14:creationId xmlns:p14="http://schemas.microsoft.com/office/powerpoint/2010/main" val="1223008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3F062-AF7B-B3A1-5B03-F2D8AB72576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EEFFC82-56C2-F3A0-FAB4-443C7433FCF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74396F4-6A71-4ADE-F4CB-D7AEE370762C}"/>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続いて、定着支援費補助金についてご説明します。</a:t>
            </a:r>
          </a:p>
          <a:p>
            <a:r>
              <a:rPr kumimoji="1" lang="ja-JP" altLang="ja-JP" sz="1200" kern="1200" dirty="0">
                <a:solidFill>
                  <a:schemeClr val="tx1"/>
                </a:solidFill>
                <a:effectLst/>
                <a:latin typeface="+mn-lt"/>
                <a:ea typeface="+mn-ea"/>
                <a:cs typeface="+mn-cs"/>
              </a:rPr>
              <a:t>まず、申請期間は、令和９年２月１日から３月</a:t>
            </a:r>
            <a:r>
              <a:rPr kumimoji="1" lang="en-US" altLang="ja-JP" sz="1200" kern="1200" dirty="0">
                <a:solidFill>
                  <a:schemeClr val="tx1"/>
                </a:solidFill>
                <a:effectLst/>
                <a:latin typeface="+mn-lt"/>
                <a:ea typeface="+mn-ea"/>
                <a:cs typeface="+mn-cs"/>
              </a:rPr>
              <a:t>19</a:t>
            </a:r>
            <a:r>
              <a:rPr kumimoji="1" lang="ja-JP" altLang="ja-JP" sz="1200" kern="1200" dirty="0">
                <a:solidFill>
                  <a:schemeClr val="tx1"/>
                </a:solidFill>
                <a:effectLst/>
                <a:latin typeface="+mn-lt"/>
                <a:ea typeface="+mn-ea"/>
                <a:cs typeface="+mn-cs"/>
              </a:rPr>
              <a:t>日までです。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次に交付要件①についてご説明します。</a:t>
            </a:r>
          </a:p>
          <a:p>
            <a:r>
              <a:rPr kumimoji="1" lang="ja-JP" altLang="ja-JP" sz="1200" kern="1200" dirty="0">
                <a:solidFill>
                  <a:schemeClr val="tx1"/>
                </a:solidFill>
                <a:effectLst/>
                <a:latin typeface="+mn-lt"/>
                <a:ea typeface="+mn-ea"/>
                <a:cs typeface="+mn-cs"/>
              </a:rPr>
              <a:t>１つ目は、確保支援費補助金の交付決定を受けていることです。</a:t>
            </a:r>
          </a:p>
          <a:p>
            <a:r>
              <a:rPr kumimoji="1" lang="ja-JP" altLang="ja-JP" sz="1200" kern="1200" dirty="0">
                <a:solidFill>
                  <a:schemeClr val="tx1"/>
                </a:solidFill>
                <a:effectLst/>
                <a:latin typeface="+mn-lt"/>
                <a:ea typeface="+mn-ea"/>
                <a:cs typeface="+mn-cs"/>
              </a:rPr>
              <a:t>２つ目は、申請日時点において、対象となる職員が、常勤かつ専従の相談支援専門員として８か月以上継続して配置されていることです。</a:t>
            </a:r>
          </a:p>
          <a:p>
            <a:r>
              <a:rPr kumimoji="1" lang="ja-JP" altLang="ja-JP" sz="1200" kern="1200" dirty="0">
                <a:solidFill>
                  <a:schemeClr val="tx1"/>
                </a:solidFill>
                <a:effectLst/>
                <a:latin typeface="+mn-lt"/>
                <a:ea typeface="+mn-ea"/>
                <a:cs typeface="+mn-cs"/>
              </a:rPr>
              <a:t>３つ目は、対象となる職員が、本市で実施する指定特定相談支援事業所支援力向上研修について、定着支援費補助金の申請時点における全課程を受講していることです。</a:t>
            </a:r>
          </a:p>
          <a:p>
            <a:r>
              <a:rPr kumimoji="1" lang="ja-JP" altLang="ja-JP" sz="1200" kern="1200" dirty="0">
                <a:solidFill>
                  <a:schemeClr val="tx1"/>
                </a:solidFill>
                <a:effectLst/>
                <a:latin typeface="+mn-lt"/>
                <a:ea typeface="+mn-ea"/>
                <a:cs typeface="+mn-cs"/>
              </a:rPr>
              <a:t>ちなみに、この支援力向上研修は、令和８年度からの新規事業として実施するものです。</a:t>
            </a:r>
          </a:p>
          <a:p>
            <a:r>
              <a:rPr kumimoji="1" lang="ja-JP" altLang="ja-JP" sz="1200" kern="1200" dirty="0">
                <a:solidFill>
                  <a:schemeClr val="tx1"/>
                </a:solidFill>
                <a:effectLst/>
                <a:latin typeface="+mn-lt"/>
                <a:ea typeface="+mn-ea"/>
                <a:cs typeface="+mn-cs"/>
              </a:rPr>
              <a:t>詳細なスケジュールは現在調整中ですが、</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月以降、５回を１クールとして開催する予定です。</a:t>
            </a:r>
          </a:p>
          <a:p>
            <a:r>
              <a:rPr kumimoji="1" lang="ja-JP" altLang="ja-JP" sz="1200" kern="1200" dirty="0">
                <a:solidFill>
                  <a:schemeClr val="tx1"/>
                </a:solidFill>
                <a:effectLst/>
                <a:latin typeface="+mn-lt"/>
                <a:ea typeface="+mn-ea"/>
                <a:cs typeface="+mn-cs"/>
              </a:rPr>
              <a:t>なお、対象となる職員が相談支援従事者現任研修を修了している場合や、所属する事業所が主任相談支援専門員配置加算を取得している場合は、この支援力向上研修の受講要件は不要としています。</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次に、スライド下段のスケジュール例をご覧ください。</a:t>
            </a:r>
          </a:p>
          <a:p>
            <a:r>
              <a:rPr kumimoji="1" lang="ja-JP" altLang="ja-JP" sz="1200" kern="1200" dirty="0">
                <a:solidFill>
                  <a:schemeClr val="tx1"/>
                </a:solidFill>
                <a:effectLst/>
                <a:latin typeface="+mn-lt"/>
                <a:ea typeface="+mn-ea"/>
                <a:cs typeface="+mn-cs"/>
              </a:rPr>
              <a:t>例えば、７月１日に相談支援専門員を配置した場合、まず、２か月以上の配置要件を満たした後、８月</a:t>
            </a:r>
            <a:r>
              <a:rPr kumimoji="1" lang="en-US" altLang="ja-JP" sz="1200" kern="1200" dirty="0">
                <a:solidFill>
                  <a:schemeClr val="tx1"/>
                </a:solidFill>
                <a:effectLst/>
                <a:latin typeface="+mn-lt"/>
                <a:ea typeface="+mn-ea"/>
                <a:cs typeface="+mn-cs"/>
              </a:rPr>
              <a:t>31</a:t>
            </a:r>
            <a:r>
              <a:rPr kumimoji="1" lang="ja-JP" altLang="ja-JP" sz="1200" kern="1200" dirty="0">
                <a:solidFill>
                  <a:schemeClr val="tx1"/>
                </a:solidFill>
                <a:effectLst/>
                <a:latin typeface="+mn-lt"/>
                <a:ea typeface="+mn-ea"/>
                <a:cs typeface="+mn-cs"/>
              </a:rPr>
              <a:t>日以降に確保支援費補助金の申請が可能となります。</a:t>
            </a:r>
          </a:p>
          <a:p>
            <a:r>
              <a:rPr kumimoji="1" lang="ja-JP" altLang="ja-JP" sz="1200" kern="1200" dirty="0">
                <a:solidFill>
                  <a:schemeClr val="tx1"/>
                </a:solidFill>
                <a:effectLst/>
                <a:latin typeface="+mn-lt"/>
                <a:ea typeface="+mn-ea"/>
                <a:cs typeface="+mn-cs"/>
              </a:rPr>
              <a:t>その後、本市で審査を行い、確保支援費補助金の交付決定を受けていただきます。</a:t>
            </a:r>
          </a:p>
          <a:p>
            <a:r>
              <a:rPr kumimoji="1" lang="ja-JP" altLang="ja-JP" sz="1200" kern="1200" dirty="0">
                <a:solidFill>
                  <a:schemeClr val="tx1"/>
                </a:solidFill>
                <a:effectLst/>
                <a:latin typeface="+mn-lt"/>
                <a:ea typeface="+mn-ea"/>
                <a:cs typeface="+mn-cs"/>
              </a:rPr>
              <a:t>あわせて、時期は前後する可能性がありますが、</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月以降に実施を予定している支援力向上研修を受講していただきます。</a:t>
            </a:r>
          </a:p>
          <a:p>
            <a:r>
              <a:rPr kumimoji="1" lang="ja-JP" altLang="ja-JP" sz="1200" kern="1200" dirty="0">
                <a:solidFill>
                  <a:schemeClr val="tx1"/>
                </a:solidFill>
                <a:effectLst/>
                <a:latin typeface="+mn-lt"/>
                <a:ea typeface="+mn-ea"/>
                <a:cs typeface="+mn-cs"/>
              </a:rPr>
              <a:t>この例では、２月</a:t>
            </a:r>
            <a:r>
              <a:rPr kumimoji="1" lang="en-US" altLang="ja-JP" sz="1200" kern="1200" dirty="0">
                <a:solidFill>
                  <a:schemeClr val="tx1"/>
                </a:solidFill>
                <a:effectLst/>
                <a:latin typeface="+mn-lt"/>
                <a:ea typeface="+mn-ea"/>
                <a:cs typeface="+mn-cs"/>
              </a:rPr>
              <a:t>28</a:t>
            </a:r>
            <a:r>
              <a:rPr kumimoji="1" lang="ja-JP" altLang="ja-JP" sz="1200" kern="1200" dirty="0">
                <a:solidFill>
                  <a:schemeClr val="tx1"/>
                </a:solidFill>
                <a:effectLst/>
                <a:latin typeface="+mn-lt"/>
                <a:ea typeface="+mn-ea"/>
                <a:cs typeface="+mn-cs"/>
              </a:rPr>
              <a:t>日時点で、７月１日の配置から８か月が経過しているため、継続配置期間の要件を満たすことになります。</a:t>
            </a:r>
          </a:p>
          <a:p>
            <a:r>
              <a:rPr kumimoji="1" lang="ja-JP" altLang="ja-JP" sz="1200" kern="1200" dirty="0">
                <a:solidFill>
                  <a:schemeClr val="tx1"/>
                </a:solidFill>
                <a:effectLst/>
                <a:latin typeface="+mn-lt"/>
                <a:ea typeface="+mn-ea"/>
                <a:cs typeface="+mn-cs"/>
              </a:rPr>
              <a:t>そのうえで、確保支援費補助金の交付決定を受けていること、支援力向上研修を受講していることなど、その他の要件も満たしていれば、定着支援費補助金の申請が可能となります。</a:t>
            </a:r>
          </a:p>
          <a:p>
            <a:r>
              <a:rPr kumimoji="1" lang="ja-JP" altLang="ja-JP" sz="1200" kern="1200" dirty="0">
                <a:solidFill>
                  <a:schemeClr val="tx1"/>
                </a:solidFill>
                <a:effectLst/>
                <a:latin typeface="+mn-lt"/>
                <a:ea typeface="+mn-ea"/>
                <a:cs typeface="+mn-cs"/>
              </a:rPr>
              <a:t>なお、７月１日より後に配置された職員に係る定着支援費補助金については、現時点では実施未定ですので、あらかじめご了承ください</a:t>
            </a:r>
            <a:r>
              <a:rPr kumimoji="1" lang="ja-JP" altLang="en-US" sz="1200" kern="1200" dirty="0">
                <a:solidFill>
                  <a:schemeClr val="tx1"/>
                </a:solidFill>
                <a:effectLst/>
                <a:latin typeface="+mn-lt"/>
                <a:ea typeface="+mn-ea"/>
                <a:cs typeface="+mn-cs"/>
              </a:rPr>
              <a:t>。</a:t>
            </a:r>
            <a:endParaRPr kumimoji="1" lang="ja-JP" altLang="en-US" dirty="0"/>
          </a:p>
        </p:txBody>
      </p:sp>
      <p:sp>
        <p:nvSpPr>
          <p:cNvPr id="4" name="スライド番号プレースホルダー 3">
            <a:extLst>
              <a:ext uri="{FF2B5EF4-FFF2-40B4-BE49-F238E27FC236}">
                <a16:creationId xmlns:a16="http://schemas.microsoft.com/office/drawing/2014/main" id="{DE3D7F8C-3440-586E-FBB0-45C0DA443F25}"/>
              </a:ext>
            </a:extLst>
          </p:cNvPr>
          <p:cNvSpPr>
            <a:spLocks noGrp="1"/>
          </p:cNvSpPr>
          <p:nvPr>
            <p:ph type="sldNum" sz="quarter" idx="5"/>
          </p:nvPr>
        </p:nvSpPr>
        <p:spPr/>
        <p:txBody>
          <a:bodyPr/>
          <a:lstStyle/>
          <a:p>
            <a:fld id="{9DE9CA6D-D865-450D-9415-7A83A9633C85}" type="slidenum">
              <a:rPr kumimoji="1" lang="ja-JP" altLang="en-US" smtClean="0"/>
              <a:t>11</a:t>
            </a:fld>
            <a:endParaRPr kumimoji="1" lang="ja-JP" altLang="en-US"/>
          </a:p>
        </p:txBody>
      </p:sp>
    </p:spTree>
    <p:extLst>
      <p:ext uri="{BB962C8B-B14F-4D97-AF65-F5344CB8AC3E}">
        <p14:creationId xmlns:p14="http://schemas.microsoft.com/office/powerpoint/2010/main" val="168916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64003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4262424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1593345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3588169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1172033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3667635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425173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2993243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44603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4121267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7BA9CDB-F02B-4454-AAB3-04E92E882506}"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4028683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BA9CDB-F02B-4454-AAB3-04E92E882506}" type="datetimeFigureOut">
              <a:rPr kumimoji="1" lang="ja-JP" altLang="en-US" smtClean="0"/>
              <a:t>2026/7/28</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5A8364-1BED-403D-93B3-86FE8F642C0E}" type="slidenum">
              <a:rPr kumimoji="1" lang="ja-JP" altLang="en-US" smtClean="0"/>
              <a:t>‹#›</a:t>
            </a:fld>
            <a:endParaRPr kumimoji="1" lang="ja-JP" altLang="en-US"/>
          </a:p>
        </p:txBody>
      </p:sp>
    </p:spTree>
    <p:extLst>
      <p:ext uri="{BB962C8B-B14F-4D97-AF65-F5344CB8AC3E}">
        <p14:creationId xmlns:p14="http://schemas.microsoft.com/office/powerpoint/2010/main" val="36828348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38.svg"/><Relationship Id="rId3" Type="http://schemas.openxmlformats.org/officeDocument/2006/relationships/image" Target="../media/image27.png"/><Relationship Id="rId7" Type="http://schemas.openxmlformats.org/officeDocument/2006/relationships/image" Target="../media/image40.png"/><Relationship Id="rId12"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44.svg"/><Relationship Id="rId5" Type="http://schemas.openxmlformats.org/officeDocument/2006/relationships/image" Target="../media/image9.png"/><Relationship Id="rId15" Type="http://schemas.openxmlformats.org/officeDocument/2006/relationships/image" Target="../media/image30.svg"/><Relationship Id="rId10" Type="http://schemas.openxmlformats.org/officeDocument/2006/relationships/image" Target="../media/image43.svg"/><Relationship Id="rId4" Type="http://schemas.openxmlformats.org/officeDocument/2006/relationships/image" Target="../media/image28.svg"/><Relationship Id="rId9" Type="http://schemas.openxmlformats.org/officeDocument/2006/relationships/image" Target="../media/image42.png"/><Relationship Id="rId1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22.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svg"/><Relationship Id="rId11" Type="http://schemas.openxmlformats.org/officeDocument/2006/relationships/image" Target="../media/image21.png"/><Relationship Id="rId5" Type="http://schemas.openxmlformats.org/officeDocument/2006/relationships/image" Target="../media/image29.png"/><Relationship Id="rId10" Type="http://schemas.openxmlformats.org/officeDocument/2006/relationships/image" Target="../media/image45.svg"/><Relationship Id="rId4" Type="http://schemas.openxmlformats.org/officeDocument/2006/relationships/image" Target="../media/image28.sv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0.png"/><Relationship Id="rId18" Type="http://schemas.openxmlformats.org/officeDocument/2006/relationships/image" Target="../media/image45.svg"/><Relationship Id="rId3" Type="http://schemas.openxmlformats.org/officeDocument/2006/relationships/image" Target="../media/image11.png"/><Relationship Id="rId7" Type="http://schemas.openxmlformats.org/officeDocument/2006/relationships/image" Target="../media/image46.png"/><Relationship Id="rId12" Type="http://schemas.openxmlformats.org/officeDocument/2006/relationships/image" Target="../media/image22.svg"/><Relationship Id="rId17" Type="http://schemas.openxmlformats.org/officeDocument/2006/relationships/image" Target="../media/image29.png"/><Relationship Id="rId2" Type="http://schemas.openxmlformats.org/officeDocument/2006/relationships/notesSlide" Target="../notesSlides/notesSlide10.xml"/><Relationship Id="rId16" Type="http://schemas.openxmlformats.org/officeDocument/2006/relationships/image" Target="../media/image53.svg"/><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21.png"/><Relationship Id="rId5" Type="http://schemas.openxmlformats.org/officeDocument/2006/relationships/image" Target="../media/image27.png"/><Relationship Id="rId15" Type="http://schemas.openxmlformats.org/officeDocument/2006/relationships/image" Target="../media/image52.png"/><Relationship Id="rId10" Type="http://schemas.openxmlformats.org/officeDocument/2006/relationships/image" Target="../media/image49.svg"/><Relationship Id="rId4" Type="http://schemas.openxmlformats.org/officeDocument/2006/relationships/image" Target="../media/image12.svg"/><Relationship Id="rId9" Type="http://schemas.openxmlformats.org/officeDocument/2006/relationships/image" Target="../media/image48.png"/><Relationship Id="rId14" Type="http://schemas.openxmlformats.org/officeDocument/2006/relationships/image" Target="../media/image51.svg"/></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30.svg"/><Relationship Id="rId3" Type="http://schemas.openxmlformats.org/officeDocument/2006/relationships/image" Target="../media/image29.png"/><Relationship Id="rId7" Type="http://schemas.openxmlformats.org/officeDocument/2006/relationships/image" Target="../media/image9.png"/><Relationship Id="rId12" Type="http://schemas.openxmlformats.org/officeDocument/2006/relationships/image" Target="../media/image44.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42.png"/><Relationship Id="rId5" Type="http://schemas.openxmlformats.org/officeDocument/2006/relationships/image" Target="../media/image27.png"/><Relationship Id="rId10" Type="http://schemas.openxmlformats.org/officeDocument/2006/relationships/image" Target="../media/image41.svg"/><Relationship Id="rId4" Type="http://schemas.openxmlformats.org/officeDocument/2006/relationships/image" Target="../media/image45.sv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4.xml"/><Relationship Id="rId16"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7.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18.sv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0.svg"/><Relationship Id="rId11" Type="http://schemas.openxmlformats.org/officeDocument/2006/relationships/image" Target="../media/image16.svg"/><Relationship Id="rId5" Type="http://schemas.openxmlformats.org/officeDocument/2006/relationships/image" Target="../media/image29.png"/><Relationship Id="rId10" Type="http://schemas.openxmlformats.org/officeDocument/2006/relationships/image" Target="../media/image15.png"/><Relationship Id="rId4" Type="http://schemas.openxmlformats.org/officeDocument/2006/relationships/image" Target="../media/image28.sv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38.svg"/><Relationship Id="rId3" Type="http://schemas.openxmlformats.org/officeDocument/2006/relationships/image" Target="../media/image9.png"/><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notesSlide" Target="../notesSlides/notesSlide7.xml"/><Relationship Id="rId16" Type="http://schemas.openxmlformats.org/officeDocument/2006/relationships/image" Target="../media/image39.svg"/><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36.svg"/><Relationship Id="rId5" Type="http://schemas.openxmlformats.org/officeDocument/2006/relationships/image" Target="../media/image11.png"/><Relationship Id="rId15" Type="http://schemas.openxmlformats.org/officeDocument/2006/relationships/image" Target="../media/image20.svg"/><Relationship Id="rId10" Type="http://schemas.openxmlformats.org/officeDocument/2006/relationships/image" Target="../media/image14.svg"/><Relationship Id="rId4" Type="http://schemas.openxmlformats.org/officeDocument/2006/relationships/image" Target="../media/image10.svg"/><Relationship Id="rId9" Type="http://schemas.openxmlformats.org/officeDocument/2006/relationships/image" Target="../media/image13.png"/><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Freeform: Shape 21">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23">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タイトル 1">
            <a:extLst>
              <a:ext uri="{FF2B5EF4-FFF2-40B4-BE49-F238E27FC236}">
                <a16:creationId xmlns:a16="http://schemas.microsoft.com/office/drawing/2014/main" id="{E0AD85F5-9875-B17D-3D87-BBE95914A8E9}"/>
              </a:ext>
            </a:extLst>
          </p:cNvPr>
          <p:cNvSpPr>
            <a:spLocks noGrp="1"/>
          </p:cNvSpPr>
          <p:nvPr>
            <p:ph type="title"/>
          </p:nvPr>
        </p:nvSpPr>
        <p:spPr>
          <a:xfrm>
            <a:off x="1024131" y="1898015"/>
            <a:ext cx="9948672" cy="2764028"/>
          </a:xfrm>
        </p:spPr>
        <p:txBody>
          <a:bodyPr vert="horz" lIns="91440" tIns="45720" rIns="91440" bIns="45720" rtlCol="0" anchor="ctr">
            <a:normAutofit/>
          </a:bodyPr>
          <a:lstStyle/>
          <a:p>
            <a:pPr algn="ctr"/>
            <a:r>
              <a:rPr lang="zh-TW" altLang="en-US" sz="4800" dirty="0">
                <a:latin typeface="BIZ UDPゴシック" panose="020B0400000000000000" pitchFamily="50" charset="-128"/>
                <a:ea typeface="BIZ UDPゴシック" panose="020B0400000000000000" pitchFamily="50" charset="-128"/>
              </a:rPr>
              <a:t>仙台市計画相談支援</a:t>
            </a:r>
            <a:br>
              <a:rPr lang="en-US" altLang="zh-TW" sz="4800" dirty="0">
                <a:latin typeface="BIZ UDPゴシック" panose="020B0400000000000000" pitchFamily="50" charset="-128"/>
                <a:ea typeface="BIZ UDPゴシック" panose="020B0400000000000000" pitchFamily="50" charset="-128"/>
              </a:rPr>
            </a:br>
            <a:r>
              <a:rPr lang="zh-TW" altLang="en-US" sz="4800" dirty="0">
                <a:latin typeface="BIZ UDPゴシック" panose="020B0400000000000000" pitchFamily="50" charset="-128"/>
                <a:ea typeface="BIZ UDPゴシック" panose="020B0400000000000000" pitchFamily="50" charset="-128"/>
              </a:rPr>
              <a:t>提供体制強化事業補助金</a:t>
            </a:r>
            <a:br>
              <a:rPr lang="en-US" altLang="zh-TW" sz="4800" dirty="0">
                <a:latin typeface="BIZ UDPゴシック" panose="020B0400000000000000" pitchFamily="50" charset="-128"/>
                <a:ea typeface="BIZ UDPゴシック" panose="020B0400000000000000" pitchFamily="50" charset="-128"/>
              </a:rPr>
            </a:br>
            <a:br>
              <a:rPr lang="en-US" altLang="zh-TW" sz="4800" dirty="0">
                <a:latin typeface="BIZ UDPゴシック" panose="020B0400000000000000" pitchFamily="50" charset="-128"/>
                <a:ea typeface="BIZ UDPゴシック" panose="020B0400000000000000" pitchFamily="50" charset="-128"/>
              </a:rPr>
            </a:br>
            <a:r>
              <a:rPr lang="ja-JP" altLang="en-US" sz="4800" dirty="0">
                <a:latin typeface="BIZ UDPゴシック" panose="020B0400000000000000" pitchFamily="50" charset="-128"/>
                <a:ea typeface="BIZ UDPゴシック" panose="020B0400000000000000" pitchFamily="50" charset="-128"/>
              </a:rPr>
              <a:t>事業所説明会</a:t>
            </a:r>
            <a:endParaRPr kumimoji="1" lang="en-US" altLang="ja-JP" sz="4800" kern="1200" dirty="0">
              <a:solidFill>
                <a:schemeClr val="tx1"/>
              </a:solidFill>
              <a:latin typeface="BIZ UDPゴシック" panose="020B0400000000000000" pitchFamily="50" charset="-128"/>
              <a:ea typeface="BIZ UDPゴシック" panose="020B0400000000000000" pitchFamily="50" charset="-128"/>
            </a:endParaRPr>
          </a:p>
        </p:txBody>
      </p:sp>
      <p:sp>
        <p:nvSpPr>
          <p:cNvPr id="26" name="Rectangle 25">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タイトル 1">
            <a:extLst>
              <a:ext uri="{FF2B5EF4-FFF2-40B4-BE49-F238E27FC236}">
                <a16:creationId xmlns:a16="http://schemas.microsoft.com/office/drawing/2014/main" id="{6EB8F969-A288-E104-8834-C7BFBF14DE05}"/>
              </a:ext>
            </a:extLst>
          </p:cNvPr>
          <p:cNvSpPr txBox="1">
            <a:spLocks/>
          </p:cNvSpPr>
          <p:nvPr/>
        </p:nvSpPr>
        <p:spPr>
          <a:xfrm>
            <a:off x="3218871" y="5659870"/>
            <a:ext cx="5754258" cy="900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00000"/>
              </a:lnSpc>
            </a:pPr>
            <a:r>
              <a:rPr lang="ja-JP" altLang="en-US" sz="2400" dirty="0">
                <a:latin typeface="BIZ UDPゴシック" panose="020B0400000000000000" pitchFamily="50" charset="-128"/>
                <a:ea typeface="BIZ UDPゴシック" panose="020B0400000000000000" pitchFamily="50" charset="-128"/>
              </a:rPr>
              <a:t>令和</a:t>
            </a:r>
            <a:r>
              <a:rPr lang="en-US" altLang="ja-JP" sz="2400" dirty="0">
                <a:latin typeface="BIZ UDPゴシック" panose="020B0400000000000000" pitchFamily="50" charset="-128"/>
                <a:ea typeface="BIZ UDPゴシック" panose="020B0400000000000000" pitchFamily="50" charset="-128"/>
              </a:rPr>
              <a:t>8</a:t>
            </a:r>
            <a:r>
              <a:rPr lang="ja-JP" altLang="en-US" sz="2400" dirty="0">
                <a:latin typeface="BIZ UDPゴシック" panose="020B0400000000000000" pitchFamily="50" charset="-128"/>
                <a:ea typeface="BIZ UDPゴシック" panose="020B0400000000000000" pitchFamily="50" charset="-128"/>
              </a:rPr>
              <a:t>年７月</a:t>
            </a:r>
            <a:r>
              <a:rPr lang="en-US" altLang="ja-JP" sz="2400" dirty="0">
                <a:latin typeface="BIZ UDPゴシック" panose="020B0400000000000000" pitchFamily="50" charset="-128"/>
                <a:ea typeface="BIZ UDPゴシック" panose="020B0400000000000000" pitchFamily="50" charset="-128"/>
              </a:rPr>
              <a:t>27</a:t>
            </a:r>
            <a:r>
              <a:rPr lang="ja-JP" altLang="en-US" sz="2400" dirty="0">
                <a:latin typeface="BIZ UDPゴシック" panose="020B0400000000000000" pitchFamily="50" charset="-128"/>
                <a:ea typeface="BIZ UDPゴシック" panose="020B0400000000000000" pitchFamily="50" charset="-128"/>
              </a:rPr>
              <a:t>日</a:t>
            </a:r>
            <a:endParaRPr lang="en-US" altLang="ja-JP" sz="2400" dirty="0">
              <a:latin typeface="BIZ UDPゴシック" panose="020B0400000000000000" pitchFamily="50" charset="-128"/>
              <a:ea typeface="BIZ UDPゴシック" panose="020B0400000000000000" pitchFamily="50" charset="-128"/>
            </a:endParaRPr>
          </a:p>
          <a:p>
            <a:pPr algn="ctr">
              <a:lnSpc>
                <a:spcPct val="100000"/>
              </a:lnSpc>
            </a:pPr>
            <a:r>
              <a:rPr lang="ja-JP" altLang="en-US" sz="2400" dirty="0">
                <a:latin typeface="BIZ UDPゴシック" panose="020B0400000000000000" pitchFamily="50" charset="-128"/>
                <a:ea typeface="BIZ UDPゴシック" panose="020B0400000000000000" pitchFamily="50" charset="-128"/>
              </a:rPr>
              <a:t>仙台市健康福祉局障害者支援課</a:t>
            </a:r>
            <a:endParaRPr lang="en-US" altLang="ja-JP" sz="2400" dirty="0">
              <a:latin typeface="BIZ UDPゴシック" panose="020B0400000000000000" pitchFamily="50" charset="-128"/>
              <a:ea typeface="BIZ UDPゴシック" panose="020B0400000000000000" pitchFamily="50" charset="-128"/>
            </a:endParaRPr>
          </a:p>
        </p:txBody>
      </p:sp>
      <p:cxnSp>
        <p:nvCxnSpPr>
          <p:cNvPr id="8" name="直線コネクタ 7">
            <a:extLst>
              <a:ext uri="{FF2B5EF4-FFF2-40B4-BE49-F238E27FC236}">
                <a16:creationId xmlns:a16="http://schemas.microsoft.com/office/drawing/2014/main" id="{B3DB78EE-BB67-CCB7-4FA1-723D7B247438}"/>
              </a:ext>
            </a:extLst>
          </p:cNvPr>
          <p:cNvCxnSpPr>
            <a:cxnSpLocks/>
          </p:cNvCxnSpPr>
          <p:nvPr/>
        </p:nvCxnSpPr>
        <p:spPr>
          <a:xfrm>
            <a:off x="3718560" y="5524786"/>
            <a:ext cx="4754880" cy="0"/>
          </a:xfrm>
          <a:prstGeom prst="line">
            <a:avLst/>
          </a:prstGeom>
          <a:ln w="7620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967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D9463-8554-4B1D-A076-8146BAB2825F}"/>
            </a:ext>
          </a:extLst>
        </p:cNvPr>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537C6F80-961D-7CD8-EB93-AEB1ABA46153}"/>
              </a:ext>
            </a:extLst>
          </p:cNvPr>
          <p:cNvSpPr/>
          <p:nvPr/>
        </p:nvSpPr>
        <p:spPr>
          <a:xfrm>
            <a:off x="161833" y="757194"/>
            <a:ext cx="11858717" cy="6077716"/>
          </a:xfrm>
          <a:prstGeom prst="roundRect">
            <a:avLst>
              <a:gd name="adj" fmla="val 1801"/>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四角形: 角を丸くする 156">
            <a:extLst>
              <a:ext uri="{FF2B5EF4-FFF2-40B4-BE49-F238E27FC236}">
                <a16:creationId xmlns:a16="http://schemas.microsoft.com/office/drawing/2014/main" id="{EC0DF305-B6DD-1931-C74B-FEFBBE2D4943}"/>
              </a:ext>
            </a:extLst>
          </p:cNvPr>
          <p:cNvSpPr/>
          <p:nvPr/>
        </p:nvSpPr>
        <p:spPr>
          <a:xfrm>
            <a:off x="283826" y="2327564"/>
            <a:ext cx="11624347" cy="4419799"/>
          </a:xfrm>
          <a:prstGeom prst="roundRect">
            <a:avLst>
              <a:gd name="adj" fmla="val 2180"/>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39" name="四角形: 角を丸くする 138">
            <a:extLst>
              <a:ext uri="{FF2B5EF4-FFF2-40B4-BE49-F238E27FC236}">
                <a16:creationId xmlns:a16="http://schemas.microsoft.com/office/drawing/2014/main" id="{45853EE7-B234-A3C2-D5A9-3F6D24C13E0D}"/>
              </a:ext>
            </a:extLst>
          </p:cNvPr>
          <p:cNvSpPr/>
          <p:nvPr/>
        </p:nvSpPr>
        <p:spPr>
          <a:xfrm>
            <a:off x="427930" y="2658652"/>
            <a:ext cx="4930826" cy="1754139"/>
          </a:xfrm>
          <a:prstGeom prst="roundRect">
            <a:avLst>
              <a:gd name="adj" fmla="val 3798"/>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38" name="正方形/長方形 137">
            <a:extLst>
              <a:ext uri="{FF2B5EF4-FFF2-40B4-BE49-F238E27FC236}">
                <a16:creationId xmlns:a16="http://schemas.microsoft.com/office/drawing/2014/main" id="{F7491303-A782-6E6E-5922-E46FC200FF1B}"/>
              </a:ext>
            </a:extLst>
          </p:cNvPr>
          <p:cNvSpPr/>
          <p:nvPr/>
        </p:nvSpPr>
        <p:spPr>
          <a:xfrm>
            <a:off x="1619744" y="3362593"/>
            <a:ext cx="497274" cy="201423"/>
          </a:xfrm>
          <a:prstGeom prst="rect">
            <a:avLst/>
          </a:prstGeom>
          <a:solidFill>
            <a:schemeClr val="accent2">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C3C6029B-1BF3-6148-31CC-520F5F1E5A19}"/>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３</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確保支援費補助金について　（３）</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114" name="テキスト ボックス 113">
            <a:extLst>
              <a:ext uri="{FF2B5EF4-FFF2-40B4-BE49-F238E27FC236}">
                <a16:creationId xmlns:a16="http://schemas.microsoft.com/office/drawing/2014/main" id="{9FA407DA-E0D0-6706-0783-220A19A3EF1E}"/>
              </a:ext>
            </a:extLst>
          </p:cNvPr>
          <p:cNvSpPr txBox="1"/>
          <p:nvPr/>
        </p:nvSpPr>
        <p:spPr>
          <a:xfrm>
            <a:off x="290067" y="2259703"/>
            <a:ext cx="9166169" cy="413896"/>
          </a:xfrm>
          <a:prstGeom prst="rect">
            <a:avLst/>
          </a:prstGeom>
          <a:noFill/>
        </p:spPr>
        <p:txBody>
          <a:bodyPr wrap="square" rtlCol="0">
            <a:spAutoFit/>
          </a:bodyPr>
          <a:lstStyle/>
          <a:p>
            <a:pPr>
              <a:lnSpc>
                <a:spcPts val="2800"/>
              </a:lnSpc>
            </a:pP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新規配置日前６カ月間における常勤換算員数の最大値を上回っていること</a:t>
            </a:r>
            <a:endParaRPr lang="en-US" altLang="ja-JP" sz="1600" dirty="0">
              <a:latin typeface="BIZ UDPゴシック" panose="020B0400000000000000" pitchFamily="50" charset="-128"/>
              <a:ea typeface="BIZ UDPゴシック" panose="020B0400000000000000" pitchFamily="50" charset="-128"/>
            </a:endParaRPr>
          </a:p>
        </p:txBody>
      </p:sp>
      <p:sp>
        <p:nvSpPr>
          <p:cNvPr id="116" name="テキスト ボックス 115">
            <a:extLst>
              <a:ext uri="{FF2B5EF4-FFF2-40B4-BE49-F238E27FC236}">
                <a16:creationId xmlns:a16="http://schemas.microsoft.com/office/drawing/2014/main" id="{F4505C67-03EC-9B0C-0870-8D87BD8CAD7D}"/>
              </a:ext>
            </a:extLst>
          </p:cNvPr>
          <p:cNvSpPr txBox="1"/>
          <p:nvPr/>
        </p:nvSpPr>
        <p:spPr>
          <a:xfrm>
            <a:off x="610607" y="3915066"/>
            <a:ext cx="798198" cy="261610"/>
          </a:xfrm>
          <a:prstGeom prst="rect">
            <a:avLst/>
          </a:prstGeom>
          <a:solidFill>
            <a:schemeClr val="accent4">
              <a:lumMod val="20000"/>
              <a:lumOff val="80000"/>
            </a:schemeClr>
          </a:solidFill>
        </p:spPr>
        <p:txBody>
          <a:bodyPr wrap="square" rtlCol="0">
            <a:spAutoFit/>
          </a:bodyPr>
          <a:lstStyle/>
          <a:p>
            <a:pPr algn="ctr"/>
            <a:r>
              <a:rPr kumimoji="1" lang="en-US" altLang="ja-JP" sz="1100">
                <a:latin typeface="BIZ UDPゴシック" panose="020B0400000000000000" pitchFamily="50" charset="-128"/>
                <a:ea typeface="BIZ UDPゴシック" panose="020B0400000000000000" pitchFamily="50" charset="-128"/>
              </a:rPr>
              <a:t>R7.10.1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20" name="テキスト ボックス 119">
            <a:extLst>
              <a:ext uri="{FF2B5EF4-FFF2-40B4-BE49-F238E27FC236}">
                <a16:creationId xmlns:a16="http://schemas.microsoft.com/office/drawing/2014/main" id="{BCCFC5B4-F87C-E7B2-6C2B-78E7FEB631B8}"/>
              </a:ext>
            </a:extLst>
          </p:cNvPr>
          <p:cNvSpPr txBox="1"/>
          <p:nvPr/>
        </p:nvSpPr>
        <p:spPr>
          <a:xfrm>
            <a:off x="2447850" y="3909900"/>
            <a:ext cx="992934" cy="261610"/>
          </a:xfrm>
          <a:prstGeom prst="rect">
            <a:avLst/>
          </a:prstGeom>
          <a:solidFill>
            <a:schemeClr val="accent3">
              <a:lumMod val="60000"/>
              <a:lumOff val="40000"/>
            </a:schemeClr>
          </a:solidFill>
        </p:spPr>
        <p:txBody>
          <a:bodyPr wrap="square" rtlCol="0">
            <a:spAutoFit/>
          </a:bodyPr>
          <a:lstStyle/>
          <a:p>
            <a:pPr algn="ctr"/>
            <a:r>
              <a:rPr kumimoji="1" lang="en-US" altLang="ja-JP" sz="1100" dirty="0">
                <a:solidFill>
                  <a:schemeClr val="bg1"/>
                </a:solidFill>
                <a:latin typeface="BIZ UDPゴシック" panose="020B0400000000000000" pitchFamily="50" charset="-128"/>
                <a:ea typeface="BIZ UDPゴシック" panose="020B0400000000000000" pitchFamily="50" charset="-128"/>
              </a:rPr>
              <a:t>R8.4.1</a:t>
            </a:r>
            <a:endParaRPr kumimoji="1" lang="ja-JP" altLang="en-US" sz="1100" dirty="0">
              <a:solidFill>
                <a:schemeClr val="bg1"/>
              </a:solidFill>
              <a:latin typeface="BIZ UDPゴシック" panose="020B0400000000000000" pitchFamily="50" charset="-128"/>
              <a:ea typeface="BIZ UDPゴシック" panose="020B0400000000000000" pitchFamily="50" charset="-128"/>
            </a:endParaRPr>
          </a:p>
        </p:txBody>
      </p:sp>
      <p:pic>
        <p:nvPicPr>
          <p:cNvPr id="123" name="グラフィックス 122" descr="男性 単色塗りつぶし">
            <a:extLst>
              <a:ext uri="{FF2B5EF4-FFF2-40B4-BE49-F238E27FC236}">
                <a16:creationId xmlns:a16="http://schemas.microsoft.com/office/drawing/2014/main" id="{50A145CA-8A9E-AC28-7437-D488546E02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0514" y="3241401"/>
            <a:ext cx="662889" cy="662889"/>
          </a:xfrm>
          <a:prstGeom prst="rect">
            <a:avLst/>
          </a:prstGeom>
        </p:spPr>
      </p:pic>
      <p:pic>
        <p:nvPicPr>
          <p:cNvPr id="124" name="グラフィックス 123" descr="男性 単色塗りつぶし">
            <a:extLst>
              <a:ext uri="{FF2B5EF4-FFF2-40B4-BE49-F238E27FC236}">
                <a16:creationId xmlns:a16="http://schemas.microsoft.com/office/drawing/2014/main" id="{67F6E1C2-5965-EE9F-AA89-B2C5F88355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6091" y="3238727"/>
            <a:ext cx="662889" cy="662889"/>
          </a:xfrm>
          <a:prstGeom prst="rect">
            <a:avLst/>
          </a:prstGeom>
        </p:spPr>
      </p:pic>
      <p:pic>
        <p:nvPicPr>
          <p:cNvPr id="125" name="グラフィックス 124" descr="男性 単色塗りつぶし">
            <a:extLst>
              <a:ext uri="{FF2B5EF4-FFF2-40B4-BE49-F238E27FC236}">
                <a16:creationId xmlns:a16="http://schemas.microsoft.com/office/drawing/2014/main" id="{D7AE5AE7-F757-6853-F0CB-175318282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4331" y="3242438"/>
            <a:ext cx="662889" cy="662889"/>
          </a:xfrm>
          <a:prstGeom prst="rect">
            <a:avLst/>
          </a:prstGeom>
        </p:spPr>
      </p:pic>
      <p:sp>
        <p:nvSpPr>
          <p:cNvPr id="126" name="吹き出し: 角を丸めた四角形 125">
            <a:extLst>
              <a:ext uri="{FF2B5EF4-FFF2-40B4-BE49-F238E27FC236}">
                <a16:creationId xmlns:a16="http://schemas.microsoft.com/office/drawing/2014/main" id="{A4919F7F-F0DC-1B88-FFD2-34F4B2563A31}"/>
              </a:ext>
            </a:extLst>
          </p:cNvPr>
          <p:cNvSpPr/>
          <p:nvPr/>
        </p:nvSpPr>
        <p:spPr>
          <a:xfrm>
            <a:off x="2800914" y="2713427"/>
            <a:ext cx="830084" cy="253135"/>
          </a:xfrm>
          <a:prstGeom prst="wedgeRoundRectCallout">
            <a:avLst>
              <a:gd name="adj1" fmla="val 20095"/>
              <a:gd name="adj2" fmla="val 144592"/>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新規配置</a:t>
            </a:r>
          </a:p>
        </p:txBody>
      </p:sp>
      <p:cxnSp>
        <p:nvCxnSpPr>
          <p:cNvPr id="128" name="直線矢印コネクタ 127">
            <a:extLst>
              <a:ext uri="{FF2B5EF4-FFF2-40B4-BE49-F238E27FC236}">
                <a16:creationId xmlns:a16="http://schemas.microsoft.com/office/drawing/2014/main" id="{CAF26952-8F00-62BD-1153-A6BD28508EDC}"/>
              </a:ext>
            </a:extLst>
          </p:cNvPr>
          <p:cNvCxnSpPr>
            <a:cxnSpLocks/>
          </p:cNvCxnSpPr>
          <p:nvPr/>
        </p:nvCxnSpPr>
        <p:spPr>
          <a:xfrm>
            <a:off x="1418684" y="3605027"/>
            <a:ext cx="95359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直線矢印コネクタ 132">
            <a:extLst>
              <a:ext uri="{FF2B5EF4-FFF2-40B4-BE49-F238E27FC236}">
                <a16:creationId xmlns:a16="http://schemas.microsoft.com/office/drawing/2014/main" id="{3248E9B7-A48C-2F85-92C1-E3CAD2127646}"/>
              </a:ext>
            </a:extLst>
          </p:cNvPr>
          <p:cNvCxnSpPr>
            <a:cxnSpLocks/>
          </p:cNvCxnSpPr>
          <p:nvPr/>
        </p:nvCxnSpPr>
        <p:spPr>
          <a:xfrm flipH="1" flipV="1">
            <a:off x="1418684" y="4116054"/>
            <a:ext cx="1012451" cy="5758"/>
          </a:xfrm>
          <a:prstGeom prst="straightConnector1">
            <a:avLst/>
          </a:prstGeom>
          <a:ln>
            <a:solidFill>
              <a:srgbClr val="00206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36" name="テキスト ボックス 135">
            <a:extLst>
              <a:ext uri="{FF2B5EF4-FFF2-40B4-BE49-F238E27FC236}">
                <a16:creationId xmlns:a16="http://schemas.microsoft.com/office/drawing/2014/main" id="{1B97BF66-F7F1-8D41-4BB0-1593A5347B71}"/>
              </a:ext>
            </a:extLst>
          </p:cNvPr>
          <p:cNvSpPr txBox="1"/>
          <p:nvPr/>
        </p:nvSpPr>
        <p:spPr>
          <a:xfrm>
            <a:off x="1415148" y="3888985"/>
            <a:ext cx="758653" cy="253916"/>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６カ月前</a:t>
            </a:r>
          </a:p>
        </p:txBody>
      </p:sp>
      <p:sp>
        <p:nvSpPr>
          <p:cNvPr id="132" name="テキスト ボックス 131">
            <a:extLst>
              <a:ext uri="{FF2B5EF4-FFF2-40B4-BE49-F238E27FC236}">
                <a16:creationId xmlns:a16="http://schemas.microsoft.com/office/drawing/2014/main" id="{E3B2C8FA-2ABA-030B-69A6-304AD00686C9}"/>
              </a:ext>
            </a:extLst>
          </p:cNvPr>
          <p:cNvSpPr txBox="1"/>
          <p:nvPr/>
        </p:nvSpPr>
        <p:spPr>
          <a:xfrm>
            <a:off x="1581354" y="3381845"/>
            <a:ext cx="549673" cy="194925"/>
          </a:xfrm>
          <a:prstGeom prst="rect">
            <a:avLst/>
          </a:prstGeom>
          <a:noFill/>
        </p:spPr>
        <p:txBody>
          <a:bodyPr wrap="square" rtlCol="0">
            <a:spAutoFit/>
          </a:bodyPr>
          <a:lstStyle/>
          <a:p>
            <a:pPr algn="ctr">
              <a:lnSpc>
                <a:spcPts val="800"/>
              </a:lnSpc>
            </a:pPr>
            <a:r>
              <a:rPr kumimoji="1" lang="ja-JP" altLang="en-US" sz="1050" dirty="0">
                <a:latin typeface="BIZ UDPゴシック" panose="020B0400000000000000" pitchFamily="50" charset="-128"/>
                <a:ea typeface="BIZ UDPゴシック" panose="020B0400000000000000" pitchFamily="50" charset="-128"/>
              </a:rPr>
              <a:t>＋１</a:t>
            </a:r>
            <a:r>
              <a:rPr kumimoji="1" lang="en-US" altLang="ja-JP" sz="1050" dirty="0">
                <a:latin typeface="BIZ UDPゴシック" panose="020B0400000000000000" pitchFamily="50" charset="-128"/>
                <a:ea typeface="BIZ UDPゴシック" panose="020B0400000000000000" pitchFamily="50" charset="-128"/>
              </a:rPr>
              <a:t>.0</a:t>
            </a:r>
          </a:p>
        </p:txBody>
      </p:sp>
      <p:sp>
        <p:nvSpPr>
          <p:cNvPr id="140" name="テキスト ボックス 139">
            <a:extLst>
              <a:ext uri="{FF2B5EF4-FFF2-40B4-BE49-F238E27FC236}">
                <a16:creationId xmlns:a16="http://schemas.microsoft.com/office/drawing/2014/main" id="{AD665F2D-F5FD-B6CF-BDAD-2CFA16858FAD}"/>
              </a:ext>
            </a:extLst>
          </p:cNvPr>
          <p:cNvSpPr txBox="1"/>
          <p:nvPr/>
        </p:nvSpPr>
        <p:spPr>
          <a:xfrm>
            <a:off x="699251" y="2706359"/>
            <a:ext cx="1764517" cy="276999"/>
          </a:xfrm>
          <a:prstGeom prst="rect">
            <a:avLst/>
          </a:prstGeom>
          <a:noFill/>
        </p:spPr>
        <p:txBody>
          <a:bodyPr wrap="square" rtlCol="0">
            <a:spAutoFit/>
          </a:bodyPr>
          <a:lstStyle/>
          <a:p>
            <a:r>
              <a:rPr kumimoji="1" lang="ja-JP" altLang="en-US" sz="1200" u="sng" dirty="0">
                <a:latin typeface="BIZ UDPゴシック" panose="020B0400000000000000" pitchFamily="50" charset="-128"/>
                <a:ea typeface="BIZ UDPゴシック" panose="020B0400000000000000" pitchFamily="50" charset="-128"/>
              </a:rPr>
              <a:t>増員になっている例</a:t>
            </a:r>
          </a:p>
        </p:txBody>
      </p:sp>
      <p:sp>
        <p:nvSpPr>
          <p:cNvPr id="141" name="四角形: 角を丸くする 140">
            <a:extLst>
              <a:ext uri="{FF2B5EF4-FFF2-40B4-BE49-F238E27FC236}">
                <a16:creationId xmlns:a16="http://schemas.microsoft.com/office/drawing/2014/main" id="{D2627AFA-B301-DECD-6D66-C0FECFCFE41F}"/>
              </a:ext>
            </a:extLst>
          </p:cNvPr>
          <p:cNvSpPr/>
          <p:nvPr/>
        </p:nvSpPr>
        <p:spPr>
          <a:xfrm>
            <a:off x="5537373" y="2657434"/>
            <a:ext cx="6192809" cy="1755357"/>
          </a:xfrm>
          <a:prstGeom prst="roundRect">
            <a:avLst>
              <a:gd name="adj" fmla="val 3798"/>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42" name="正方形/長方形 141">
            <a:extLst>
              <a:ext uri="{FF2B5EF4-FFF2-40B4-BE49-F238E27FC236}">
                <a16:creationId xmlns:a16="http://schemas.microsoft.com/office/drawing/2014/main" id="{6A12BD54-C852-1254-33E6-81B9855BC768}"/>
              </a:ext>
            </a:extLst>
          </p:cNvPr>
          <p:cNvSpPr/>
          <p:nvPr/>
        </p:nvSpPr>
        <p:spPr>
          <a:xfrm>
            <a:off x="6961678" y="3463436"/>
            <a:ext cx="458941" cy="170222"/>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正方形/長方形 146">
            <a:extLst>
              <a:ext uri="{FF2B5EF4-FFF2-40B4-BE49-F238E27FC236}">
                <a16:creationId xmlns:a16="http://schemas.microsoft.com/office/drawing/2014/main" id="{35913BBF-0F63-2EB2-1907-6FAE22019208}"/>
              </a:ext>
            </a:extLst>
          </p:cNvPr>
          <p:cNvSpPr/>
          <p:nvPr/>
        </p:nvSpPr>
        <p:spPr>
          <a:xfrm>
            <a:off x="6996879" y="3979534"/>
            <a:ext cx="973013" cy="222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BIZ UDPゴシック" panose="020B0400000000000000" pitchFamily="50" charset="-128"/>
                <a:ea typeface="BIZ UDPゴシック" panose="020B0400000000000000" pitchFamily="50" charset="-128"/>
              </a:rPr>
              <a:t>６カ月前</a:t>
            </a:r>
          </a:p>
        </p:txBody>
      </p:sp>
      <p:cxnSp>
        <p:nvCxnSpPr>
          <p:cNvPr id="152" name="直線矢印コネクタ 151">
            <a:extLst>
              <a:ext uri="{FF2B5EF4-FFF2-40B4-BE49-F238E27FC236}">
                <a16:creationId xmlns:a16="http://schemas.microsoft.com/office/drawing/2014/main" id="{FE6281F2-807C-97F4-A6BD-912D87EC9E70}"/>
              </a:ext>
            </a:extLst>
          </p:cNvPr>
          <p:cNvCxnSpPr>
            <a:cxnSpLocks/>
          </p:cNvCxnSpPr>
          <p:nvPr/>
        </p:nvCxnSpPr>
        <p:spPr>
          <a:xfrm>
            <a:off x="6815090" y="3677043"/>
            <a:ext cx="858765" cy="0"/>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E3834B05-67E7-DC41-DF19-6C5F3F54D98D}"/>
              </a:ext>
            </a:extLst>
          </p:cNvPr>
          <p:cNvCxnSpPr>
            <a:cxnSpLocks/>
          </p:cNvCxnSpPr>
          <p:nvPr/>
        </p:nvCxnSpPr>
        <p:spPr>
          <a:xfrm flipH="1" flipV="1">
            <a:off x="6742012" y="4209817"/>
            <a:ext cx="3012521" cy="2557"/>
          </a:xfrm>
          <a:prstGeom prst="straightConnector1">
            <a:avLst/>
          </a:prstGeom>
          <a:ln>
            <a:solidFill>
              <a:srgbClr val="00206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54" name="テキスト ボックス 153">
            <a:extLst>
              <a:ext uri="{FF2B5EF4-FFF2-40B4-BE49-F238E27FC236}">
                <a16:creationId xmlns:a16="http://schemas.microsoft.com/office/drawing/2014/main" id="{D28E15C8-090B-FF81-26A6-8678C20E6798}"/>
              </a:ext>
            </a:extLst>
          </p:cNvPr>
          <p:cNvSpPr txBox="1"/>
          <p:nvPr/>
        </p:nvSpPr>
        <p:spPr>
          <a:xfrm>
            <a:off x="6759637" y="3962410"/>
            <a:ext cx="786330" cy="246221"/>
          </a:xfrm>
          <a:prstGeom prst="rect">
            <a:avLst/>
          </a:prstGeom>
          <a:noFill/>
        </p:spPr>
        <p:txBody>
          <a:bodyPr wrap="square" rtlCol="0">
            <a:spAutoFit/>
          </a:bodyPr>
          <a:lstStyle/>
          <a:p>
            <a:r>
              <a:rPr kumimoji="1" lang="ja-JP" altLang="en-US" sz="1000" dirty="0">
                <a:latin typeface="BIZ UDPゴシック" panose="020B0400000000000000" pitchFamily="50" charset="-128"/>
                <a:ea typeface="BIZ UDPゴシック" panose="020B0400000000000000" pitchFamily="50" charset="-128"/>
              </a:rPr>
              <a:t>６カ月前</a:t>
            </a:r>
          </a:p>
        </p:txBody>
      </p:sp>
      <p:sp>
        <p:nvSpPr>
          <p:cNvPr id="155" name="テキスト ボックス 154">
            <a:extLst>
              <a:ext uri="{FF2B5EF4-FFF2-40B4-BE49-F238E27FC236}">
                <a16:creationId xmlns:a16="http://schemas.microsoft.com/office/drawing/2014/main" id="{FC23813B-3014-5877-FA25-5D832A5CCFD8}"/>
              </a:ext>
            </a:extLst>
          </p:cNvPr>
          <p:cNvSpPr txBox="1"/>
          <p:nvPr/>
        </p:nvSpPr>
        <p:spPr>
          <a:xfrm>
            <a:off x="6864546" y="3470979"/>
            <a:ext cx="625636" cy="194925"/>
          </a:xfrm>
          <a:prstGeom prst="rect">
            <a:avLst/>
          </a:prstGeom>
          <a:noFill/>
        </p:spPr>
        <p:txBody>
          <a:bodyPr wrap="square" rtlCol="0">
            <a:spAutoFit/>
          </a:bodyPr>
          <a:lstStyle/>
          <a:p>
            <a:pPr algn="ctr">
              <a:lnSpc>
                <a:spcPts val="800"/>
              </a:lnSpc>
            </a:pPr>
            <a:r>
              <a:rPr kumimoji="1" lang="ja-JP" altLang="en-US" sz="1100" dirty="0">
                <a:latin typeface="BIZ UDPゴシック" panose="020B0400000000000000" pitchFamily="50" charset="-128"/>
                <a:ea typeface="BIZ UDPゴシック" panose="020B0400000000000000" pitchFamily="50" charset="-128"/>
              </a:rPr>
              <a:t>－１</a:t>
            </a:r>
            <a:r>
              <a:rPr kumimoji="1" lang="en-US" altLang="ja-JP" sz="1100" dirty="0">
                <a:latin typeface="BIZ UDPゴシック" panose="020B0400000000000000" pitchFamily="50" charset="-128"/>
                <a:ea typeface="BIZ UDPゴシック" panose="020B0400000000000000" pitchFamily="50" charset="-128"/>
              </a:rPr>
              <a:t>.0</a:t>
            </a:r>
          </a:p>
        </p:txBody>
      </p:sp>
      <p:sp>
        <p:nvSpPr>
          <p:cNvPr id="156" name="テキスト ボックス 155">
            <a:extLst>
              <a:ext uri="{FF2B5EF4-FFF2-40B4-BE49-F238E27FC236}">
                <a16:creationId xmlns:a16="http://schemas.microsoft.com/office/drawing/2014/main" id="{CA6F21CF-85C7-7022-39A5-56ABDFC72B81}"/>
              </a:ext>
            </a:extLst>
          </p:cNvPr>
          <p:cNvSpPr txBox="1"/>
          <p:nvPr/>
        </p:nvSpPr>
        <p:spPr>
          <a:xfrm>
            <a:off x="5769167" y="2701914"/>
            <a:ext cx="4161405" cy="276999"/>
          </a:xfrm>
          <a:prstGeom prst="rect">
            <a:avLst/>
          </a:prstGeom>
          <a:noFill/>
        </p:spPr>
        <p:txBody>
          <a:bodyPr wrap="square" rtlCol="0">
            <a:spAutoFit/>
          </a:bodyPr>
          <a:lstStyle/>
          <a:p>
            <a:r>
              <a:rPr kumimoji="1" lang="ja-JP" altLang="en-US" sz="1200" u="sng" dirty="0">
                <a:latin typeface="BIZ UDPゴシック" panose="020B0400000000000000" pitchFamily="50" charset="-128"/>
                <a:ea typeface="BIZ UDPゴシック" panose="020B0400000000000000" pitchFamily="50" charset="-128"/>
              </a:rPr>
              <a:t>増員になっていない例 ① </a:t>
            </a:r>
            <a:r>
              <a:rPr kumimoji="1" lang="en-US" altLang="ja-JP" sz="1050" u="sng" dirty="0">
                <a:latin typeface="BIZ UDPゴシック" panose="020B0400000000000000" pitchFamily="50" charset="-128"/>
                <a:ea typeface="BIZ UDPゴシック" panose="020B0400000000000000" pitchFamily="50" charset="-128"/>
              </a:rPr>
              <a:t>(</a:t>
            </a:r>
            <a:r>
              <a:rPr kumimoji="1" lang="ja-JP" altLang="en-US" sz="1050" u="sng" dirty="0">
                <a:latin typeface="BIZ UDPゴシック" panose="020B0400000000000000" pitchFamily="50" charset="-128"/>
                <a:ea typeface="BIZ UDPゴシック" panose="020B0400000000000000" pitchFamily="50" charset="-128"/>
              </a:rPr>
              <a:t>常勤換算で増加していない</a:t>
            </a:r>
            <a:r>
              <a:rPr kumimoji="1" lang="en-US" altLang="ja-JP" sz="1050" u="sng" dirty="0">
                <a:latin typeface="BIZ UDPゴシック" panose="020B0400000000000000" pitchFamily="50" charset="-128"/>
                <a:ea typeface="BIZ UDPゴシック" panose="020B0400000000000000" pitchFamily="50" charset="-128"/>
              </a:rPr>
              <a:t>)</a:t>
            </a:r>
            <a:r>
              <a:rPr kumimoji="1" lang="ja-JP" altLang="en-US" sz="1050" u="sng" dirty="0">
                <a:latin typeface="BIZ UDPゴシック" panose="020B0400000000000000" pitchFamily="50" charset="-128"/>
                <a:ea typeface="BIZ UDPゴシック" panose="020B0400000000000000" pitchFamily="50" charset="-128"/>
              </a:rPr>
              <a:t> </a:t>
            </a:r>
            <a:endParaRPr kumimoji="1" lang="ja-JP" altLang="en-US" sz="1200" u="sng" dirty="0">
              <a:latin typeface="BIZ UDPゴシック" panose="020B0400000000000000" pitchFamily="50" charset="-128"/>
              <a:ea typeface="BIZ UDPゴシック" panose="020B0400000000000000" pitchFamily="50" charset="-128"/>
            </a:endParaRPr>
          </a:p>
        </p:txBody>
      </p:sp>
      <p:sp>
        <p:nvSpPr>
          <p:cNvPr id="162" name="吹き出し: 角を丸めた四角形 161">
            <a:extLst>
              <a:ext uri="{FF2B5EF4-FFF2-40B4-BE49-F238E27FC236}">
                <a16:creationId xmlns:a16="http://schemas.microsoft.com/office/drawing/2014/main" id="{C78986B5-1098-7C23-69AA-6331CE11EC68}"/>
              </a:ext>
            </a:extLst>
          </p:cNvPr>
          <p:cNvSpPr/>
          <p:nvPr/>
        </p:nvSpPr>
        <p:spPr>
          <a:xfrm>
            <a:off x="8483747" y="3710398"/>
            <a:ext cx="538462" cy="213924"/>
          </a:xfrm>
          <a:prstGeom prst="wedgeRoundRectCallout">
            <a:avLst>
              <a:gd name="adj1" fmla="val -79420"/>
              <a:gd name="adj2" fmla="val -34939"/>
              <a:gd name="adj3" fmla="val 16667"/>
            </a:avLst>
          </a:prstGeom>
          <a:solidFill>
            <a:schemeClr val="bg2"/>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退職</a:t>
            </a:r>
          </a:p>
        </p:txBody>
      </p:sp>
      <p:pic>
        <p:nvPicPr>
          <p:cNvPr id="167" name="グラフィックス 166" descr="男性 単色塗りつぶし">
            <a:extLst>
              <a:ext uri="{FF2B5EF4-FFF2-40B4-BE49-F238E27FC236}">
                <a16:creationId xmlns:a16="http://schemas.microsoft.com/office/drawing/2014/main" id="{9429E5E1-A143-FC02-9C26-06542ABCA4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9589" y="3221787"/>
            <a:ext cx="662889" cy="662889"/>
          </a:xfrm>
          <a:prstGeom prst="rect">
            <a:avLst/>
          </a:prstGeom>
        </p:spPr>
      </p:pic>
      <p:pic>
        <p:nvPicPr>
          <p:cNvPr id="168" name="グラフィックス 167" descr="男性 単色塗りつぶし">
            <a:extLst>
              <a:ext uri="{FF2B5EF4-FFF2-40B4-BE49-F238E27FC236}">
                <a16:creationId xmlns:a16="http://schemas.microsoft.com/office/drawing/2014/main" id="{678AB88A-410D-5851-63D2-B029830743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1047" y="3222140"/>
            <a:ext cx="662889" cy="662889"/>
          </a:xfrm>
          <a:prstGeom prst="rect">
            <a:avLst/>
          </a:prstGeom>
        </p:spPr>
      </p:pic>
      <p:pic>
        <p:nvPicPr>
          <p:cNvPr id="171" name="グラフィックス 170" descr="男性 単色塗りつぶし">
            <a:extLst>
              <a:ext uri="{FF2B5EF4-FFF2-40B4-BE49-F238E27FC236}">
                <a16:creationId xmlns:a16="http://schemas.microsoft.com/office/drawing/2014/main" id="{C2DFAFD3-A54E-E995-2ED7-91A03E04C6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9919" y="3296075"/>
            <a:ext cx="662889" cy="662889"/>
          </a:xfrm>
          <a:prstGeom prst="rect">
            <a:avLst/>
          </a:prstGeom>
        </p:spPr>
      </p:pic>
      <p:pic>
        <p:nvPicPr>
          <p:cNvPr id="172" name="グラフィックス 171" descr="男性 単色塗りつぶし">
            <a:extLst>
              <a:ext uri="{FF2B5EF4-FFF2-40B4-BE49-F238E27FC236}">
                <a16:creationId xmlns:a16="http://schemas.microsoft.com/office/drawing/2014/main" id="{F82868E2-7AAA-70C5-0A11-5B7E1C263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24696" y="3293319"/>
            <a:ext cx="662889" cy="662889"/>
          </a:xfrm>
          <a:prstGeom prst="rect">
            <a:avLst/>
          </a:prstGeom>
        </p:spPr>
      </p:pic>
      <p:pic>
        <p:nvPicPr>
          <p:cNvPr id="11" name="グラフィックス 10" descr="男性 単色塗りつぶし">
            <a:extLst>
              <a:ext uri="{FF2B5EF4-FFF2-40B4-BE49-F238E27FC236}">
                <a16:creationId xmlns:a16="http://schemas.microsoft.com/office/drawing/2014/main" id="{BA1188DC-3D62-C7A0-4973-E069EBEAEB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45967" y="3292228"/>
            <a:ext cx="662889" cy="662889"/>
          </a:xfrm>
          <a:prstGeom prst="rect">
            <a:avLst/>
          </a:prstGeom>
        </p:spPr>
      </p:pic>
      <p:pic>
        <p:nvPicPr>
          <p:cNvPr id="12" name="グラフィックス 11" descr="男性 単色塗りつぶし">
            <a:extLst>
              <a:ext uri="{FF2B5EF4-FFF2-40B4-BE49-F238E27FC236}">
                <a16:creationId xmlns:a16="http://schemas.microsoft.com/office/drawing/2014/main" id="{0A33D02C-9516-6D57-D74E-181FE34FD4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20308" y="3296641"/>
            <a:ext cx="662889" cy="662889"/>
          </a:xfrm>
          <a:prstGeom prst="rect">
            <a:avLst/>
          </a:prstGeom>
        </p:spPr>
      </p:pic>
      <p:sp>
        <p:nvSpPr>
          <p:cNvPr id="13" name="正方形/長方形 12">
            <a:extLst>
              <a:ext uri="{FF2B5EF4-FFF2-40B4-BE49-F238E27FC236}">
                <a16:creationId xmlns:a16="http://schemas.microsoft.com/office/drawing/2014/main" id="{E575C40A-3536-9505-E0AE-0ADB1A727159}"/>
              </a:ext>
            </a:extLst>
          </p:cNvPr>
          <p:cNvSpPr/>
          <p:nvPr/>
        </p:nvSpPr>
        <p:spPr>
          <a:xfrm>
            <a:off x="5981281" y="3950430"/>
            <a:ext cx="760731" cy="343040"/>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テキスト ボックス 143">
            <a:extLst>
              <a:ext uri="{FF2B5EF4-FFF2-40B4-BE49-F238E27FC236}">
                <a16:creationId xmlns:a16="http://schemas.microsoft.com/office/drawing/2014/main" id="{5B72A2AE-A544-E49B-C196-CE12885BF96C}"/>
              </a:ext>
            </a:extLst>
          </p:cNvPr>
          <p:cNvSpPr txBox="1"/>
          <p:nvPr/>
        </p:nvSpPr>
        <p:spPr>
          <a:xfrm>
            <a:off x="5954012" y="3978242"/>
            <a:ext cx="835895"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R7.10.1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B8D782C6-E412-BF45-958B-B0BFFC1CD9E6}"/>
              </a:ext>
            </a:extLst>
          </p:cNvPr>
          <p:cNvSpPr/>
          <p:nvPr/>
        </p:nvSpPr>
        <p:spPr>
          <a:xfrm>
            <a:off x="7742995" y="3953087"/>
            <a:ext cx="760731" cy="195175"/>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テキスト ボックス 158">
            <a:extLst>
              <a:ext uri="{FF2B5EF4-FFF2-40B4-BE49-F238E27FC236}">
                <a16:creationId xmlns:a16="http://schemas.microsoft.com/office/drawing/2014/main" id="{B120EE32-99BB-BE93-1547-E16A06FFDEBE}"/>
              </a:ext>
            </a:extLst>
          </p:cNvPr>
          <p:cNvSpPr txBox="1"/>
          <p:nvPr/>
        </p:nvSpPr>
        <p:spPr>
          <a:xfrm>
            <a:off x="7703631" y="3910451"/>
            <a:ext cx="835895"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R8.</a:t>
            </a:r>
            <a:r>
              <a:rPr kumimoji="1" lang="ja-JP" altLang="en-US" sz="1100" dirty="0">
                <a:latin typeface="BIZ UDPゴシック" panose="020B0400000000000000" pitchFamily="50" charset="-128"/>
                <a:ea typeface="BIZ UDPゴシック" panose="020B0400000000000000" pitchFamily="50" charset="-128"/>
              </a:rPr>
              <a:t>２</a:t>
            </a:r>
            <a:r>
              <a:rPr kumimoji="1" lang="en-US" altLang="ja-JP" sz="1100" dirty="0">
                <a:latin typeface="BIZ UDPゴシック" panose="020B0400000000000000" pitchFamily="50" charset="-128"/>
                <a:ea typeface="BIZ UDPゴシック" panose="020B0400000000000000" pitchFamily="50" charset="-128"/>
              </a:rPr>
              <a:t>.1</a:t>
            </a:r>
            <a:endParaRPr kumimoji="1" lang="ja-JP" altLang="en-US" sz="1100" dirty="0">
              <a:latin typeface="BIZ UDPゴシック" panose="020B0400000000000000" pitchFamily="50" charset="-128"/>
              <a:ea typeface="BIZ UDPゴシック" panose="020B0400000000000000" pitchFamily="50" charset="-128"/>
            </a:endParaRPr>
          </a:p>
        </p:txBody>
      </p:sp>
      <p:cxnSp>
        <p:nvCxnSpPr>
          <p:cNvPr id="15" name="直線矢印コネクタ 14">
            <a:extLst>
              <a:ext uri="{FF2B5EF4-FFF2-40B4-BE49-F238E27FC236}">
                <a16:creationId xmlns:a16="http://schemas.microsoft.com/office/drawing/2014/main" id="{C0D8EE50-2520-226A-9213-D520E150C3A4}"/>
              </a:ext>
            </a:extLst>
          </p:cNvPr>
          <p:cNvCxnSpPr>
            <a:cxnSpLocks/>
          </p:cNvCxnSpPr>
          <p:nvPr/>
        </p:nvCxnSpPr>
        <p:spPr>
          <a:xfrm>
            <a:off x="8613417" y="3653533"/>
            <a:ext cx="95359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6" name="グラフィックス 15" descr="男性 単色塗りつぶし">
            <a:extLst>
              <a:ext uri="{FF2B5EF4-FFF2-40B4-BE49-F238E27FC236}">
                <a16:creationId xmlns:a16="http://schemas.microsoft.com/office/drawing/2014/main" id="{E8789A14-D964-4F20-C75A-90CEA4A880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75965" y="3290751"/>
            <a:ext cx="662889" cy="662889"/>
          </a:xfrm>
          <a:prstGeom prst="rect">
            <a:avLst/>
          </a:prstGeom>
        </p:spPr>
      </p:pic>
      <p:pic>
        <p:nvPicPr>
          <p:cNvPr id="17" name="グラフィックス 16" descr="男性 単色塗りつぶし">
            <a:extLst>
              <a:ext uri="{FF2B5EF4-FFF2-40B4-BE49-F238E27FC236}">
                <a16:creationId xmlns:a16="http://schemas.microsoft.com/office/drawing/2014/main" id="{0B4F1020-167E-D563-BBF8-CFB9F6B615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09460" y="3287889"/>
            <a:ext cx="662889" cy="662889"/>
          </a:xfrm>
          <a:prstGeom prst="rect">
            <a:avLst/>
          </a:prstGeom>
        </p:spPr>
      </p:pic>
      <p:sp>
        <p:nvSpPr>
          <p:cNvPr id="20" name="正方形/長方形 19">
            <a:extLst>
              <a:ext uri="{FF2B5EF4-FFF2-40B4-BE49-F238E27FC236}">
                <a16:creationId xmlns:a16="http://schemas.microsoft.com/office/drawing/2014/main" id="{96CFCEC9-6A85-E314-FC31-A4FDDD3D8945}"/>
              </a:ext>
            </a:extLst>
          </p:cNvPr>
          <p:cNvSpPr/>
          <p:nvPr/>
        </p:nvSpPr>
        <p:spPr>
          <a:xfrm>
            <a:off x="9783839" y="3944682"/>
            <a:ext cx="760731" cy="343040"/>
          </a:xfrm>
          <a:prstGeom prst="rect">
            <a:avLst/>
          </a:prstGeom>
          <a:solidFill>
            <a:schemeClr val="accent3">
              <a:lumMod val="60000"/>
              <a:lumOff val="4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テキスト ボックス 145">
            <a:extLst>
              <a:ext uri="{FF2B5EF4-FFF2-40B4-BE49-F238E27FC236}">
                <a16:creationId xmlns:a16="http://schemas.microsoft.com/office/drawing/2014/main" id="{D81DB3D5-698B-1624-0068-76CE5A653157}"/>
              </a:ext>
            </a:extLst>
          </p:cNvPr>
          <p:cNvSpPr txBox="1"/>
          <p:nvPr/>
        </p:nvSpPr>
        <p:spPr>
          <a:xfrm>
            <a:off x="9738811" y="3985397"/>
            <a:ext cx="835895" cy="261610"/>
          </a:xfrm>
          <a:prstGeom prst="rect">
            <a:avLst/>
          </a:prstGeom>
          <a:noFill/>
        </p:spPr>
        <p:txBody>
          <a:bodyPr wrap="square" rtlCol="0">
            <a:spAutoFit/>
          </a:bodyPr>
          <a:lstStyle/>
          <a:p>
            <a:pPr algn="ctr"/>
            <a:r>
              <a:rPr kumimoji="1" lang="en-US" altLang="ja-JP" sz="1100" dirty="0">
                <a:solidFill>
                  <a:schemeClr val="bg1"/>
                </a:solidFill>
                <a:latin typeface="BIZ UDPゴシック" panose="020B0400000000000000" pitchFamily="50" charset="-128"/>
                <a:ea typeface="BIZ UDPゴシック" panose="020B0400000000000000" pitchFamily="50" charset="-128"/>
              </a:rPr>
              <a:t>R8.4.1</a:t>
            </a:r>
            <a:endParaRPr kumimoji="1" lang="ja-JP" altLang="en-US" sz="1100" dirty="0">
              <a:solidFill>
                <a:schemeClr val="bg1"/>
              </a:solidFill>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460729B4-9346-3320-6E8D-A15E541BE17D}"/>
              </a:ext>
            </a:extLst>
          </p:cNvPr>
          <p:cNvSpPr/>
          <p:nvPr/>
        </p:nvSpPr>
        <p:spPr>
          <a:xfrm>
            <a:off x="8847336" y="3438198"/>
            <a:ext cx="497274" cy="201423"/>
          </a:xfrm>
          <a:prstGeom prst="rect">
            <a:avLst/>
          </a:prstGeom>
          <a:solidFill>
            <a:schemeClr val="accent2">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42BC1C01-C557-83B2-0894-260567A7DAA9}"/>
              </a:ext>
            </a:extLst>
          </p:cNvPr>
          <p:cNvSpPr txBox="1"/>
          <p:nvPr/>
        </p:nvSpPr>
        <p:spPr>
          <a:xfrm>
            <a:off x="8806074" y="3458608"/>
            <a:ext cx="549673" cy="194925"/>
          </a:xfrm>
          <a:prstGeom prst="rect">
            <a:avLst/>
          </a:prstGeom>
          <a:noFill/>
        </p:spPr>
        <p:txBody>
          <a:bodyPr wrap="square" rtlCol="0">
            <a:spAutoFit/>
          </a:bodyPr>
          <a:lstStyle/>
          <a:p>
            <a:pPr algn="ctr">
              <a:lnSpc>
                <a:spcPts val="800"/>
              </a:lnSpc>
            </a:pPr>
            <a:r>
              <a:rPr kumimoji="1" lang="ja-JP" altLang="en-US" sz="1050" dirty="0">
                <a:latin typeface="BIZ UDPゴシック" panose="020B0400000000000000" pitchFamily="50" charset="-128"/>
                <a:ea typeface="BIZ UDPゴシック" panose="020B0400000000000000" pitchFamily="50" charset="-128"/>
              </a:rPr>
              <a:t>＋１</a:t>
            </a:r>
            <a:r>
              <a:rPr kumimoji="1" lang="en-US" altLang="ja-JP" sz="1050" dirty="0">
                <a:latin typeface="BIZ UDPゴシック" panose="020B0400000000000000" pitchFamily="50" charset="-128"/>
                <a:ea typeface="BIZ UDPゴシック" panose="020B0400000000000000" pitchFamily="50" charset="-128"/>
              </a:rPr>
              <a:t>.0</a:t>
            </a:r>
            <a:endParaRPr kumimoji="1" lang="ja-JP" altLang="en-US" sz="1050" dirty="0">
              <a:latin typeface="BIZ UDPゴシック" panose="020B0400000000000000" pitchFamily="50" charset="-128"/>
              <a:ea typeface="BIZ UDPゴシック" panose="020B0400000000000000" pitchFamily="50" charset="-128"/>
            </a:endParaRPr>
          </a:p>
        </p:txBody>
      </p:sp>
      <p:cxnSp>
        <p:nvCxnSpPr>
          <p:cNvPr id="9" name="直線矢印コネクタ 8">
            <a:extLst>
              <a:ext uri="{FF2B5EF4-FFF2-40B4-BE49-F238E27FC236}">
                <a16:creationId xmlns:a16="http://schemas.microsoft.com/office/drawing/2014/main" id="{0DD6DB76-C6EB-301F-B9E5-DDAF52BA1D1E}"/>
              </a:ext>
            </a:extLst>
          </p:cNvPr>
          <p:cNvCxnSpPr>
            <a:cxnSpLocks/>
          </p:cNvCxnSpPr>
          <p:nvPr/>
        </p:nvCxnSpPr>
        <p:spPr>
          <a:xfrm>
            <a:off x="3620035" y="3594874"/>
            <a:ext cx="408969"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テキスト ボックス 17">
            <a:extLst>
              <a:ext uri="{FF2B5EF4-FFF2-40B4-BE49-F238E27FC236}">
                <a16:creationId xmlns:a16="http://schemas.microsoft.com/office/drawing/2014/main" id="{0560EE62-D4B3-FC86-A3B2-D495BCD6BBC1}"/>
              </a:ext>
            </a:extLst>
          </p:cNvPr>
          <p:cNvSpPr txBox="1"/>
          <p:nvPr/>
        </p:nvSpPr>
        <p:spPr>
          <a:xfrm>
            <a:off x="4080265" y="3355695"/>
            <a:ext cx="1171184" cy="461665"/>
          </a:xfrm>
          <a:prstGeom prst="rect">
            <a:avLst/>
          </a:prstGeom>
          <a:solidFill>
            <a:schemeClr val="accent3">
              <a:lumMod val="60000"/>
              <a:lumOff val="40000"/>
            </a:schemeClr>
          </a:solidFill>
          <a:ln>
            <a:solidFill>
              <a:schemeClr val="tx1"/>
            </a:solidFill>
            <a:prstDash val="solid"/>
          </a:ln>
        </p:spPr>
        <p:txBody>
          <a:bodyPr wrap="square" rtlCol="0">
            <a:spAutoFit/>
          </a:bodyPr>
          <a:lstStyle/>
          <a:p>
            <a:pPr algn="ctr"/>
            <a:r>
              <a:rPr kumimoji="1" lang="en-US" altLang="ja-JP" sz="1200" dirty="0">
                <a:solidFill>
                  <a:schemeClr val="bg1"/>
                </a:solidFill>
                <a:latin typeface="BIZ UDPゴシック" panose="020B0400000000000000" pitchFamily="50" charset="-128"/>
                <a:ea typeface="BIZ UDPゴシック" panose="020B0400000000000000" pitchFamily="50" charset="-128"/>
              </a:rPr>
              <a:t>8/1</a:t>
            </a:r>
            <a:r>
              <a:rPr kumimoji="1" lang="ja-JP" altLang="en-US" sz="1200" dirty="0">
                <a:solidFill>
                  <a:schemeClr val="bg1"/>
                </a:solidFill>
                <a:latin typeface="BIZ UDPゴシック" panose="020B0400000000000000" pitchFamily="50" charset="-128"/>
                <a:ea typeface="BIZ UDPゴシック" panose="020B0400000000000000" pitchFamily="50" charset="-128"/>
              </a:rPr>
              <a:t>～</a:t>
            </a:r>
            <a:r>
              <a:rPr kumimoji="1" lang="en-US" altLang="ja-JP" sz="1200" dirty="0">
                <a:solidFill>
                  <a:schemeClr val="bg1"/>
                </a:solidFill>
                <a:latin typeface="BIZ UDPゴシック" panose="020B0400000000000000" pitchFamily="50" charset="-128"/>
                <a:ea typeface="BIZ UDPゴシック" panose="020B0400000000000000" pitchFamily="50" charset="-128"/>
              </a:rPr>
              <a:t>9/30</a:t>
            </a:r>
          </a:p>
          <a:p>
            <a:pPr algn="ctr"/>
            <a:r>
              <a:rPr kumimoji="1" lang="ja-JP" altLang="en-US" sz="1200" dirty="0">
                <a:solidFill>
                  <a:schemeClr val="bg1"/>
                </a:solidFill>
                <a:latin typeface="BIZ UDPゴシック" panose="020B0400000000000000" pitchFamily="50" charset="-128"/>
                <a:ea typeface="BIZ UDPゴシック" panose="020B0400000000000000" pitchFamily="50" charset="-128"/>
              </a:rPr>
              <a:t>申請可能</a:t>
            </a:r>
          </a:p>
        </p:txBody>
      </p:sp>
      <p:sp>
        <p:nvSpPr>
          <p:cNvPr id="28" name="吹き出し: 四角形 27">
            <a:extLst>
              <a:ext uri="{FF2B5EF4-FFF2-40B4-BE49-F238E27FC236}">
                <a16:creationId xmlns:a16="http://schemas.microsoft.com/office/drawing/2014/main" id="{6F7C648B-9F7B-86E3-FA45-D08133EB4DBE}"/>
              </a:ext>
            </a:extLst>
          </p:cNvPr>
          <p:cNvSpPr/>
          <p:nvPr/>
        </p:nvSpPr>
        <p:spPr>
          <a:xfrm>
            <a:off x="3666243" y="2790722"/>
            <a:ext cx="1336725" cy="439354"/>
          </a:xfrm>
          <a:prstGeom prst="wedgeRectCallout">
            <a:avLst>
              <a:gd name="adj1" fmla="val -64640"/>
              <a:gd name="adj2" fmla="val 86677"/>
            </a:avLst>
          </a:prstGeom>
          <a:solidFill>
            <a:schemeClr val="tx2">
              <a:lumMod val="10000"/>
              <a:lumOff val="9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申請日まで継続して</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２か月以上雇用</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9" name="吹き出し: 角を丸めた四角形 28">
            <a:extLst>
              <a:ext uri="{FF2B5EF4-FFF2-40B4-BE49-F238E27FC236}">
                <a16:creationId xmlns:a16="http://schemas.microsoft.com/office/drawing/2014/main" id="{B744ECFD-9449-260F-B69D-2D16EF71A297}"/>
              </a:ext>
            </a:extLst>
          </p:cNvPr>
          <p:cNvSpPr/>
          <p:nvPr/>
        </p:nvSpPr>
        <p:spPr>
          <a:xfrm>
            <a:off x="10472488" y="2867874"/>
            <a:ext cx="830084" cy="253135"/>
          </a:xfrm>
          <a:prstGeom prst="wedgeRoundRectCallout">
            <a:avLst>
              <a:gd name="adj1" fmla="val -46249"/>
              <a:gd name="adj2" fmla="val 151776"/>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新規配置</a:t>
            </a:r>
          </a:p>
        </p:txBody>
      </p:sp>
      <p:sp>
        <p:nvSpPr>
          <p:cNvPr id="30" name="吹き出し: 四角形 29">
            <a:extLst>
              <a:ext uri="{FF2B5EF4-FFF2-40B4-BE49-F238E27FC236}">
                <a16:creationId xmlns:a16="http://schemas.microsoft.com/office/drawing/2014/main" id="{7DBF4290-79C3-FE9B-117D-058FA486940F}"/>
              </a:ext>
            </a:extLst>
          </p:cNvPr>
          <p:cNvSpPr/>
          <p:nvPr/>
        </p:nvSpPr>
        <p:spPr>
          <a:xfrm>
            <a:off x="10677539" y="3489163"/>
            <a:ext cx="881588" cy="364041"/>
          </a:xfrm>
          <a:prstGeom prst="wedgeRectCallout">
            <a:avLst>
              <a:gd name="adj1" fmla="val -63578"/>
              <a:gd name="adj2" fmla="val 363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bg1"/>
                </a:solidFill>
                <a:latin typeface="BIZ UDPゴシック" panose="020B0400000000000000" pitchFamily="50" charset="-128"/>
                <a:ea typeface="BIZ UDPゴシック" panose="020B0400000000000000" pitchFamily="50" charset="-128"/>
              </a:rPr>
              <a:t>申請対象外</a:t>
            </a:r>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265D04BE-BDA8-652E-FD2F-56287C668060}"/>
              </a:ext>
            </a:extLst>
          </p:cNvPr>
          <p:cNvSpPr txBox="1"/>
          <p:nvPr/>
        </p:nvSpPr>
        <p:spPr>
          <a:xfrm>
            <a:off x="3642146" y="3941879"/>
            <a:ext cx="1657826" cy="369332"/>
          </a:xfrm>
          <a:prstGeom prst="rect">
            <a:avLst/>
          </a:prstGeom>
          <a:noFill/>
        </p:spPr>
        <p:txBody>
          <a:bodyPr wrap="none" rtlCol="0">
            <a:spAutoFit/>
          </a:bodyPr>
          <a:lstStyle/>
          <a:p>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申請日時点で退職している</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場合は対象外</a:t>
            </a:r>
          </a:p>
        </p:txBody>
      </p:sp>
      <p:sp>
        <p:nvSpPr>
          <p:cNvPr id="2" name="四角形: 角を丸くする 1">
            <a:extLst>
              <a:ext uri="{FF2B5EF4-FFF2-40B4-BE49-F238E27FC236}">
                <a16:creationId xmlns:a16="http://schemas.microsoft.com/office/drawing/2014/main" id="{943CE16E-360E-38BD-ABE2-C2EB6A211B02}"/>
              </a:ext>
            </a:extLst>
          </p:cNvPr>
          <p:cNvSpPr/>
          <p:nvPr/>
        </p:nvSpPr>
        <p:spPr>
          <a:xfrm>
            <a:off x="309401" y="543059"/>
            <a:ext cx="1584054" cy="305482"/>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accent4">
                    <a:lumMod val="75000"/>
                  </a:schemeClr>
                </a:solidFill>
                <a:latin typeface="BIZ UDPゴシック" panose="020B0400000000000000" pitchFamily="50" charset="-128"/>
                <a:ea typeface="BIZ UDPゴシック" panose="020B0400000000000000" pitchFamily="50" charset="-128"/>
              </a:rPr>
              <a:t>交付要件②</a:t>
            </a:r>
            <a:endPar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0C417251-8B27-6ABB-46D8-7D2B07855643}"/>
              </a:ext>
            </a:extLst>
          </p:cNvPr>
          <p:cNvSpPr/>
          <p:nvPr/>
        </p:nvSpPr>
        <p:spPr>
          <a:xfrm>
            <a:off x="427930" y="4557132"/>
            <a:ext cx="11302252" cy="2116338"/>
          </a:xfrm>
          <a:prstGeom prst="roundRect">
            <a:avLst>
              <a:gd name="adj" fmla="val 3798"/>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27" name="正方形/長方形 26">
            <a:extLst>
              <a:ext uri="{FF2B5EF4-FFF2-40B4-BE49-F238E27FC236}">
                <a16:creationId xmlns:a16="http://schemas.microsoft.com/office/drawing/2014/main" id="{ABA941EA-8F17-DAA3-4233-69B62E9B170C}"/>
              </a:ext>
            </a:extLst>
          </p:cNvPr>
          <p:cNvSpPr/>
          <p:nvPr/>
        </p:nvSpPr>
        <p:spPr>
          <a:xfrm>
            <a:off x="1822069" y="6066552"/>
            <a:ext cx="973013" cy="222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BIZ UDPゴシック" panose="020B0400000000000000" pitchFamily="50" charset="-128"/>
                <a:ea typeface="BIZ UDPゴシック" panose="020B0400000000000000" pitchFamily="50" charset="-128"/>
              </a:rPr>
              <a:t>６カ月前</a:t>
            </a:r>
          </a:p>
        </p:txBody>
      </p:sp>
      <p:cxnSp>
        <p:nvCxnSpPr>
          <p:cNvPr id="31" name="直線矢印コネクタ 30">
            <a:extLst>
              <a:ext uri="{FF2B5EF4-FFF2-40B4-BE49-F238E27FC236}">
                <a16:creationId xmlns:a16="http://schemas.microsoft.com/office/drawing/2014/main" id="{38F9CB43-2884-DFFB-BF1A-40284D1BAD82}"/>
              </a:ext>
            </a:extLst>
          </p:cNvPr>
          <p:cNvCxnSpPr>
            <a:cxnSpLocks/>
          </p:cNvCxnSpPr>
          <p:nvPr/>
        </p:nvCxnSpPr>
        <p:spPr>
          <a:xfrm>
            <a:off x="1640280" y="5764061"/>
            <a:ext cx="858765" cy="0"/>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34" name="直線矢印コネクタ 33">
            <a:extLst>
              <a:ext uri="{FF2B5EF4-FFF2-40B4-BE49-F238E27FC236}">
                <a16:creationId xmlns:a16="http://schemas.microsoft.com/office/drawing/2014/main" id="{CEE76BC9-ABFE-099A-F027-C088D9D9FA3F}"/>
              </a:ext>
            </a:extLst>
          </p:cNvPr>
          <p:cNvCxnSpPr>
            <a:cxnSpLocks/>
          </p:cNvCxnSpPr>
          <p:nvPr/>
        </p:nvCxnSpPr>
        <p:spPr>
          <a:xfrm flipH="1">
            <a:off x="1602615" y="6360976"/>
            <a:ext cx="7091435" cy="11659"/>
          </a:xfrm>
          <a:prstGeom prst="straightConnector1">
            <a:avLst/>
          </a:prstGeom>
          <a:ln>
            <a:solidFill>
              <a:srgbClr val="00206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36" name="テキスト ボックス 35">
            <a:extLst>
              <a:ext uri="{FF2B5EF4-FFF2-40B4-BE49-F238E27FC236}">
                <a16:creationId xmlns:a16="http://schemas.microsoft.com/office/drawing/2014/main" id="{910203A9-74DF-97D3-6B4C-56E7D8C99642}"/>
              </a:ext>
            </a:extLst>
          </p:cNvPr>
          <p:cNvSpPr txBox="1"/>
          <p:nvPr/>
        </p:nvSpPr>
        <p:spPr>
          <a:xfrm>
            <a:off x="1519734" y="6108162"/>
            <a:ext cx="786330" cy="246221"/>
          </a:xfrm>
          <a:prstGeom prst="rect">
            <a:avLst/>
          </a:prstGeom>
          <a:noFill/>
        </p:spPr>
        <p:txBody>
          <a:bodyPr wrap="square" rtlCol="0">
            <a:spAutoFit/>
          </a:bodyPr>
          <a:lstStyle/>
          <a:p>
            <a:r>
              <a:rPr kumimoji="1" lang="ja-JP" altLang="en-US" sz="1000" dirty="0">
                <a:latin typeface="BIZ UDPゴシック" panose="020B0400000000000000" pitchFamily="50" charset="-128"/>
                <a:ea typeface="BIZ UDPゴシック" panose="020B0400000000000000" pitchFamily="50" charset="-128"/>
              </a:rPr>
              <a:t>６カ月前</a:t>
            </a:r>
          </a:p>
        </p:txBody>
      </p:sp>
      <p:sp>
        <p:nvSpPr>
          <p:cNvPr id="44" name="テキスト ボックス 43">
            <a:extLst>
              <a:ext uri="{FF2B5EF4-FFF2-40B4-BE49-F238E27FC236}">
                <a16:creationId xmlns:a16="http://schemas.microsoft.com/office/drawing/2014/main" id="{64A81F96-91AA-5C06-5A73-F1A173B60151}"/>
              </a:ext>
            </a:extLst>
          </p:cNvPr>
          <p:cNvSpPr txBox="1"/>
          <p:nvPr/>
        </p:nvSpPr>
        <p:spPr>
          <a:xfrm>
            <a:off x="686715" y="4570093"/>
            <a:ext cx="4604021" cy="276999"/>
          </a:xfrm>
          <a:prstGeom prst="rect">
            <a:avLst/>
          </a:prstGeom>
          <a:noFill/>
        </p:spPr>
        <p:txBody>
          <a:bodyPr wrap="square" rtlCol="0">
            <a:spAutoFit/>
          </a:bodyPr>
          <a:lstStyle/>
          <a:p>
            <a:r>
              <a:rPr kumimoji="1" lang="ja-JP" altLang="en-US" sz="1200" u="sng" dirty="0">
                <a:latin typeface="BIZ UDPゴシック" panose="020B0400000000000000" pitchFamily="50" charset="-128"/>
                <a:ea typeface="BIZ UDPゴシック" panose="020B0400000000000000" pitchFamily="50" charset="-128"/>
              </a:rPr>
              <a:t>増員になっていない例 ②</a:t>
            </a:r>
            <a:r>
              <a:rPr kumimoji="1" lang="en-US" altLang="ja-JP" sz="1200" u="sng" dirty="0">
                <a:latin typeface="BIZ UDPゴシック" panose="020B0400000000000000" pitchFamily="50" charset="-128"/>
                <a:ea typeface="BIZ UDPゴシック" panose="020B0400000000000000" pitchFamily="50" charset="-128"/>
              </a:rPr>
              <a:t> </a:t>
            </a:r>
            <a:r>
              <a:rPr kumimoji="1" lang="en-US" altLang="ja-JP" sz="1050" u="sng" dirty="0">
                <a:latin typeface="BIZ UDPゴシック" panose="020B0400000000000000" pitchFamily="50" charset="-128"/>
                <a:ea typeface="BIZ UDPゴシック" panose="020B0400000000000000" pitchFamily="50" charset="-128"/>
              </a:rPr>
              <a:t>(</a:t>
            </a:r>
            <a:r>
              <a:rPr kumimoji="1" lang="ja-JP" altLang="en-US" sz="1050" u="sng" dirty="0">
                <a:latin typeface="BIZ UDPゴシック" panose="020B0400000000000000" pitchFamily="50" charset="-128"/>
                <a:ea typeface="BIZ UDPゴシック" panose="020B0400000000000000" pitchFamily="50" charset="-128"/>
              </a:rPr>
              <a:t>過去</a:t>
            </a:r>
            <a:r>
              <a:rPr kumimoji="1" lang="en-US" altLang="ja-JP" sz="1050" u="sng" dirty="0">
                <a:latin typeface="BIZ UDPゴシック" panose="020B0400000000000000" pitchFamily="50" charset="-128"/>
                <a:ea typeface="BIZ UDPゴシック" panose="020B0400000000000000" pitchFamily="50" charset="-128"/>
              </a:rPr>
              <a:t>6</a:t>
            </a:r>
            <a:r>
              <a:rPr kumimoji="1" lang="ja-JP" altLang="en-US" sz="1050" u="sng" dirty="0">
                <a:latin typeface="BIZ UDPゴシック" panose="020B0400000000000000" pitchFamily="50" charset="-128"/>
                <a:ea typeface="BIZ UDPゴシック" panose="020B0400000000000000" pitchFamily="50" charset="-128"/>
              </a:rPr>
              <a:t>カ月間の最大値を上回っていない</a:t>
            </a:r>
            <a:r>
              <a:rPr kumimoji="1" lang="en-US" altLang="ja-JP" sz="1050" u="sng" dirty="0">
                <a:latin typeface="BIZ UDPゴシック" panose="020B0400000000000000" pitchFamily="50" charset="-128"/>
                <a:ea typeface="BIZ UDPゴシック" panose="020B0400000000000000" pitchFamily="50" charset="-128"/>
              </a:rPr>
              <a:t>)</a:t>
            </a:r>
            <a:r>
              <a:rPr kumimoji="1" lang="ja-JP" altLang="en-US" sz="1050" u="sng" dirty="0">
                <a:latin typeface="BIZ UDPゴシック" panose="020B0400000000000000" pitchFamily="50" charset="-128"/>
                <a:ea typeface="BIZ UDPゴシック" panose="020B0400000000000000" pitchFamily="50" charset="-128"/>
              </a:rPr>
              <a:t> </a:t>
            </a:r>
            <a:endParaRPr kumimoji="1" lang="ja-JP" altLang="en-US" sz="1200" u="sng" dirty="0">
              <a:latin typeface="BIZ UDPゴシック" panose="020B0400000000000000" pitchFamily="50" charset="-128"/>
              <a:ea typeface="BIZ UDPゴシック" panose="020B0400000000000000" pitchFamily="50" charset="-128"/>
            </a:endParaRPr>
          </a:p>
        </p:txBody>
      </p:sp>
      <p:sp>
        <p:nvSpPr>
          <p:cNvPr id="45" name="吹き出し: 角を丸めた四角形 44">
            <a:extLst>
              <a:ext uri="{FF2B5EF4-FFF2-40B4-BE49-F238E27FC236}">
                <a16:creationId xmlns:a16="http://schemas.microsoft.com/office/drawing/2014/main" id="{ED84FC19-D70A-5119-1938-83B0A3D7A30F}"/>
              </a:ext>
            </a:extLst>
          </p:cNvPr>
          <p:cNvSpPr/>
          <p:nvPr/>
        </p:nvSpPr>
        <p:spPr>
          <a:xfrm>
            <a:off x="3313899" y="5817776"/>
            <a:ext cx="494693" cy="213924"/>
          </a:xfrm>
          <a:prstGeom prst="wedgeRoundRectCallout">
            <a:avLst>
              <a:gd name="adj1" fmla="val -74835"/>
              <a:gd name="adj2" fmla="val -47622"/>
              <a:gd name="adj3" fmla="val 16667"/>
            </a:avLst>
          </a:prstGeom>
          <a:solidFill>
            <a:schemeClr val="bg2"/>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退職</a:t>
            </a:r>
          </a:p>
        </p:txBody>
      </p:sp>
      <p:pic>
        <p:nvPicPr>
          <p:cNvPr id="47" name="グラフィックス 46" descr="男性 単色塗りつぶし">
            <a:extLst>
              <a:ext uri="{FF2B5EF4-FFF2-40B4-BE49-F238E27FC236}">
                <a16:creationId xmlns:a16="http://schemas.microsoft.com/office/drawing/2014/main" id="{70145628-AFA2-11B7-3096-5FFD569D8B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5109" y="5383093"/>
            <a:ext cx="662889" cy="662889"/>
          </a:xfrm>
          <a:prstGeom prst="rect">
            <a:avLst/>
          </a:prstGeom>
        </p:spPr>
      </p:pic>
      <p:pic>
        <p:nvPicPr>
          <p:cNvPr id="48" name="グラフィックス 47" descr="男性 単色塗りつぶし">
            <a:extLst>
              <a:ext uri="{FF2B5EF4-FFF2-40B4-BE49-F238E27FC236}">
                <a16:creationId xmlns:a16="http://schemas.microsoft.com/office/drawing/2014/main" id="{ACA4E113-9A6E-3FCC-B2CB-572278048A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9886" y="5380337"/>
            <a:ext cx="662889" cy="662889"/>
          </a:xfrm>
          <a:prstGeom prst="rect">
            <a:avLst/>
          </a:prstGeom>
        </p:spPr>
      </p:pic>
      <p:pic>
        <p:nvPicPr>
          <p:cNvPr id="50" name="グラフィックス 49" descr="男性 単色塗りつぶし">
            <a:extLst>
              <a:ext uri="{FF2B5EF4-FFF2-40B4-BE49-F238E27FC236}">
                <a16:creationId xmlns:a16="http://schemas.microsoft.com/office/drawing/2014/main" id="{6D67B9A4-ED06-906C-51F8-3A354BE036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1157" y="5379246"/>
            <a:ext cx="662889" cy="662889"/>
          </a:xfrm>
          <a:prstGeom prst="rect">
            <a:avLst/>
          </a:prstGeom>
        </p:spPr>
      </p:pic>
      <p:pic>
        <p:nvPicPr>
          <p:cNvPr id="51" name="グラフィックス 50" descr="男性 単色塗りつぶし">
            <a:extLst>
              <a:ext uri="{FF2B5EF4-FFF2-40B4-BE49-F238E27FC236}">
                <a16:creationId xmlns:a16="http://schemas.microsoft.com/office/drawing/2014/main" id="{C512B7BA-D481-937E-FC14-2D99A13793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45498" y="5383659"/>
            <a:ext cx="662889" cy="662889"/>
          </a:xfrm>
          <a:prstGeom prst="rect">
            <a:avLst/>
          </a:prstGeom>
        </p:spPr>
      </p:pic>
      <p:sp>
        <p:nvSpPr>
          <p:cNvPr id="52" name="正方形/長方形 51">
            <a:extLst>
              <a:ext uri="{FF2B5EF4-FFF2-40B4-BE49-F238E27FC236}">
                <a16:creationId xmlns:a16="http://schemas.microsoft.com/office/drawing/2014/main" id="{C6EAE51D-E3E8-5C56-37B3-1FFC325B461B}"/>
              </a:ext>
            </a:extLst>
          </p:cNvPr>
          <p:cNvSpPr/>
          <p:nvPr/>
        </p:nvSpPr>
        <p:spPr>
          <a:xfrm>
            <a:off x="806471" y="6037447"/>
            <a:ext cx="760731" cy="408843"/>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4F837902-E989-6275-C013-6FF42D1739C5}"/>
              </a:ext>
            </a:extLst>
          </p:cNvPr>
          <p:cNvSpPr txBox="1"/>
          <p:nvPr/>
        </p:nvSpPr>
        <p:spPr>
          <a:xfrm>
            <a:off x="779202" y="6065260"/>
            <a:ext cx="835895"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R7.10.1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56" name="正方形/長方形 55">
            <a:extLst>
              <a:ext uri="{FF2B5EF4-FFF2-40B4-BE49-F238E27FC236}">
                <a16:creationId xmlns:a16="http://schemas.microsoft.com/office/drawing/2014/main" id="{52D37617-EF08-FF3D-4432-974E8661F8A4}"/>
              </a:ext>
            </a:extLst>
          </p:cNvPr>
          <p:cNvSpPr/>
          <p:nvPr/>
        </p:nvSpPr>
        <p:spPr>
          <a:xfrm>
            <a:off x="2540477" y="6040105"/>
            <a:ext cx="760731" cy="195175"/>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A6ECA805-BA0B-69BA-46A7-AB7F0AABC448}"/>
              </a:ext>
            </a:extLst>
          </p:cNvPr>
          <p:cNvSpPr txBox="1"/>
          <p:nvPr/>
        </p:nvSpPr>
        <p:spPr>
          <a:xfrm>
            <a:off x="2501724" y="5998978"/>
            <a:ext cx="835895"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R7.11.1</a:t>
            </a:r>
            <a:endParaRPr kumimoji="1" lang="ja-JP" altLang="en-US" sz="1100" dirty="0">
              <a:latin typeface="BIZ UDPゴシック" panose="020B0400000000000000" pitchFamily="50" charset="-128"/>
              <a:ea typeface="BIZ UDPゴシック" panose="020B0400000000000000" pitchFamily="50" charset="-128"/>
            </a:endParaRPr>
          </a:p>
        </p:txBody>
      </p:sp>
      <p:cxnSp>
        <p:nvCxnSpPr>
          <p:cNvPr id="58" name="直線矢印コネクタ 57">
            <a:extLst>
              <a:ext uri="{FF2B5EF4-FFF2-40B4-BE49-F238E27FC236}">
                <a16:creationId xmlns:a16="http://schemas.microsoft.com/office/drawing/2014/main" id="{267753C8-26D4-07AA-9E16-B74CE8525CC7}"/>
              </a:ext>
            </a:extLst>
          </p:cNvPr>
          <p:cNvCxnSpPr>
            <a:cxnSpLocks/>
          </p:cNvCxnSpPr>
          <p:nvPr/>
        </p:nvCxnSpPr>
        <p:spPr>
          <a:xfrm>
            <a:off x="3438607" y="5740551"/>
            <a:ext cx="95359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9" name="グラフィックス 58" descr="男性 単色塗りつぶし">
            <a:extLst>
              <a:ext uri="{FF2B5EF4-FFF2-40B4-BE49-F238E27FC236}">
                <a16:creationId xmlns:a16="http://schemas.microsoft.com/office/drawing/2014/main" id="{74ADCA0F-F8F9-2F3C-FEF2-E4467FB30F7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91609" y="5377769"/>
            <a:ext cx="662889" cy="662889"/>
          </a:xfrm>
          <a:prstGeom prst="rect">
            <a:avLst/>
          </a:prstGeom>
        </p:spPr>
      </p:pic>
      <p:pic>
        <p:nvPicPr>
          <p:cNvPr id="60" name="グラフィックス 59" descr="男性 単色塗りつぶし">
            <a:extLst>
              <a:ext uri="{FF2B5EF4-FFF2-40B4-BE49-F238E27FC236}">
                <a16:creationId xmlns:a16="http://schemas.microsoft.com/office/drawing/2014/main" id="{4042B404-D51D-B54D-DCBC-429CB2A553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06632" y="5374907"/>
            <a:ext cx="662889" cy="662889"/>
          </a:xfrm>
          <a:prstGeom prst="rect">
            <a:avLst/>
          </a:prstGeom>
        </p:spPr>
      </p:pic>
      <p:sp>
        <p:nvSpPr>
          <p:cNvPr id="61" name="正方形/長方形 60">
            <a:extLst>
              <a:ext uri="{FF2B5EF4-FFF2-40B4-BE49-F238E27FC236}">
                <a16:creationId xmlns:a16="http://schemas.microsoft.com/office/drawing/2014/main" id="{45FB5F59-4048-1B78-8F01-91D6C27068E0}"/>
              </a:ext>
            </a:extLst>
          </p:cNvPr>
          <p:cNvSpPr/>
          <p:nvPr/>
        </p:nvSpPr>
        <p:spPr>
          <a:xfrm>
            <a:off x="8753011" y="6031699"/>
            <a:ext cx="1207203" cy="408843"/>
          </a:xfrm>
          <a:prstGeom prst="rect">
            <a:avLst/>
          </a:prstGeom>
          <a:solidFill>
            <a:schemeClr val="accent3">
              <a:lumMod val="60000"/>
              <a:lumOff val="4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303E825B-AA61-3917-E519-3B3AB863B174}"/>
              </a:ext>
            </a:extLst>
          </p:cNvPr>
          <p:cNvSpPr txBox="1"/>
          <p:nvPr/>
        </p:nvSpPr>
        <p:spPr>
          <a:xfrm>
            <a:off x="8663869" y="6053943"/>
            <a:ext cx="1326481" cy="261610"/>
          </a:xfrm>
          <a:prstGeom prst="rect">
            <a:avLst/>
          </a:prstGeom>
          <a:noFill/>
        </p:spPr>
        <p:txBody>
          <a:bodyPr wrap="square" rtlCol="0">
            <a:spAutoFit/>
          </a:bodyPr>
          <a:lstStyle/>
          <a:p>
            <a:pPr algn="ctr"/>
            <a:r>
              <a:rPr kumimoji="1" lang="en-US" altLang="ja-JP" sz="1100" dirty="0">
                <a:solidFill>
                  <a:schemeClr val="bg1"/>
                </a:solidFill>
                <a:latin typeface="BIZ UDPゴシック" panose="020B0400000000000000" pitchFamily="50" charset="-128"/>
                <a:ea typeface="BIZ UDPゴシック" panose="020B0400000000000000" pitchFamily="50" charset="-128"/>
              </a:rPr>
              <a:t>R8.4.1</a:t>
            </a:r>
            <a:endParaRPr kumimoji="1" lang="ja-JP" altLang="en-US" sz="1100" dirty="0">
              <a:solidFill>
                <a:schemeClr val="bg1"/>
              </a:solidFill>
              <a:latin typeface="BIZ UDPゴシック" panose="020B0400000000000000" pitchFamily="50" charset="-128"/>
              <a:ea typeface="BIZ UDPゴシック" panose="020B0400000000000000" pitchFamily="50" charset="-128"/>
            </a:endParaRPr>
          </a:p>
        </p:txBody>
      </p:sp>
      <p:sp>
        <p:nvSpPr>
          <p:cNvPr id="63" name="正方形/長方形 62">
            <a:extLst>
              <a:ext uri="{FF2B5EF4-FFF2-40B4-BE49-F238E27FC236}">
                <a16:creationId xmlns:a16="http://schemas.microsoft.com/office/drawing/2014/main" id="{B984689D-B928-4653-9566-9EA0035BEB87}"/>
              </a:ext>
            </a:extLst>
          </p:cNvPr>
          <p:cNvSpPr/>
          <p:nvPr/>
        </p:nvSpPr>
        <p:spPr>
          <a:xfrm>
            <a:off x="3672526" y="5525216"/>
            <a:ext cx="497274" cy="201423"/>
          </a:xfrm>
          <a:prstGeom prst="rect">
            <a:avLst/>
          </a:prstGeom>
          <a:solidFill>
            <a:schemeClr val="accent2">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86C5DA79-4543-5C19-A780-0F22FAC5B409}"/>
              </a:ext>
            </a:extLst>
          </p:cNvPr>
          <p:cNvSpPr txBox="1"/>
          <p:nvPr/>
        </p:nvSpPr>
        <p:spPr>
          <a:xfrm>
            <a:off x="3564228" y="5545626"/>
            <a:ext cx="662889" cy="194925"/>
          </a:xfrm>
          <a:prstGeom prst="rect">
            <a:avLst/>
          </a:prstGeom>
          <a:noFill/>
        </p:spPr>
        <p:txBody>
          <a:bodyPr wrap="square" rtlCol="0">
            <a:spAutoFit/>
          </a:bodyPr>
          <a:lstStyle/>
          <a:p>
            <a:pPr algn="ctr">
              <a:lnSpc>
                <a:spcPts val="800"/>
              </a:lnSpc>
            </a:pPr>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a:t>
            </a:r>
          </a:p>
        </p:txBody>
      </p:sp>
      <p:sp>
        <p:nvSpPr>
          <p:cNvPr id="65" name="吹き出し: 角を丸めた四角形 64">
            <a:extLst>
              <a:ext uri="{FF2B5EF4-FFF2-40B4-BE49-F238E27FC236}">
                <a16:creationId xmlns:a16="http://schemas.microsoft.com/office/drawing/2014/main" id="{83852CD6-3115-F923-0F6B-C0C97B3CAE5A}"/>
              </a:ext>
            </a:extLst>
          </p:cNvPr>
          <p:cNvSpPr/>
          <p:nvPr/>
        </p:nvSpPr>
        <p:spPr>
          <a:xfrm>
            <a:off x="9885113" y="5078317"/>
            <a:ext cx="830084" cy="253135"/>
          </a:xfrm>
          <a:prstGeom prst="wedgeRoundRectCallout">
            <a:avLst>
              <a:gd name="adj1" fmla="val -53795"/>
              <a:gd name="adj2" fmla="val 81993"/>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新規配置</a:t>
            </a:r>
          </a:p>
        </p:txBody>
      </p:sp>
      <p:sp>
        <p:nvSpPr>
          <p:cNvPr id="66" name="吹き出し: 四角形 65">
            <a:extLst>
              <a:ext uri="{FF2B5EF4-FFF2-40B4-BE49-F238E27FC236}">
                <a16:creationId xmlns:a16="http://schemas.microsoft.com/office/drawing/2014/main" id="{3F21610E-BEC4-36AE-E3F8-FB806F5248A4}"/>
              </a:ext>
            </a:extLst>
          </p:cNvPr>
          <p:cNvSpPr/>
          <p:nvPr/>
        </p:nvSpPr>
        <p:spPr>
          <a:xfrm>
            <a:off x="10169855" y="5722243"/>
            <a:ext cx="881588" cy="364041"/>
          </a:xfrm>
          <a:prstGeom prst="wedgeRectCallout">
            <a:avLst>
              <a:gd name="adj1" fmla="val -81389"/>
              <a:gd name="adj2" fmla="val -24272"/>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bg1"/>
                </a:solidFill>
                <a:latin typeface="BIZ UDPゴシック" panose="020B0400000000000000" pitchFamily="50" charset="-128"/>
                <a:ea typeface="BIZ UDPゴシック" panose="020B0400000000000000" pitchFamily="50" charset="-128"/>
              </a:rPr>
              <a:t>申請対象外</a:t>
            </a:r>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sp>
        <p:nvSpPr>
          <p:cNvPr id="68" name="テキスト ボックス 67">
            <a:extLst>
              <a:ext uri="{FF2B5EF4-FFF2-40B4-BE49-F238E27FC236}">
                <a16:creationId xmlns:a16="http://schemas.microsoft.com/office/drawing/2014/main" id="{48FA94A6-5F27-C98A-EA61-39624E885D33}"/>
              </a:ext>
            </a:extLst>
          </p:cNvPr>
          <p:cNvSpPr txBox="1"/>
          <p:nvPr/>
        </p:nvSpPr>
        <p:spPr>
          <a:xfrm>
            <a:off x="483520" y="3020501"/>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常勤換算：２</a:t>
            </a:r>
            <a:r>
              <a:rPr kumimoji="1" lang="en-US" altLang="ja-JP" sz="1000" dirty="0">
                <a:latin typeface="BIZ UDPゴシック" panose="020B0400000000000000" pitchFamily="50" charset="-128"/>
                <a:ea typeface="BIZ UDPゴシック" panose="020B0400000000000000" pitchFamily="50" charset="-128"/>
              </a:rPr>
              <a:t>.0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69" name="テキスト ボックス 68">
            <a:extLst>
              <a:ext uri="{FF2B5EF4-FFF2-40B4-BE49-F238E27FC236}">
                <a16:creationId xmlns:a16="http://schemas.microsoft.com/office/drawing/2014/main" id="{E19865E1-9D98-F5DA-3287-6CBE380DD93C}"/>
              </a:ext>
            </a:extLst>
          </p:cNvPr>
          <p:cNvSpPr txBox="1"/>
          <p:nvPr/>
        </p:nvSpPr>
        <p:spPr>
          <a:xfrm>
            <a:off x="2334287" y="3034725"/>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a:t>
            </a:r>
            <a:r>
              <a:rPr kumimoji="1" lang="en-US" altLang="ja-JP" sz="1000" dirty="0">
                <a:latin typeface="BIZ UDPゴシック" panose="020B0400000000000000" pitchFamily="50" charset="-128"/>
                <a:ea typeface="BIZ UDPゴシック" panose="020B0400000000000000" pitchFamily="50" charset="-128"/>
              </a:rPr>
              <a:t>3.0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72" name="テキスト ボックス 71">
            <a:extLst>
              <a:ext uri="{FF2B5EF4-FFF2-40B4-BE49-F238E27FC236}">
                <a16:creationId xmlns:a16="http://schemas.microsoft.com/office/drawing/2014/main" id="{61E283AD-3CB4-6FC9-78F6-D0C9016C258D}"/>
              </a:ext>
            </a:extLst>
          </p:cNvPr>
          <p:cNvSpPr txBox="1"/>
          <p:nvPr/>
        </p:nvSpPr>
        <p:spPr>
          <a:xfrm>
            <a:off x="643540" y="5158834"/>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常勤換算：２</a:t>
            </a:r>
            <a:r>
              <a:rPr kumimoji="1" lang="en-US" altLang="ja-JP" sz="1000" dirty="0">
                <a:latin typeface="BIZ UDPゴシック" panose="020B0400000000000000" pitchFamily="50" charset="-128"/>
                <a:ea typeface="BIZ UDPゴシック" panose="020B0400000000000000" pitchFamily="50" charset="-128"/>
              </a:rPr>
              <a:t>.0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78" name="テキスト ボックス 77">
            <a:extLst>
              <a:ext uri="{FF2B5EF4-FFF2-40B4-BE49-F238E27FC236}">
                <a16:creationId xmlns:a16="http://schemas.microsoft.com/office/drawing/2014/main" id="{AEA7335A-79A5-BB86-9FE7-6CDE53104FAF}"/>
              </a:ext>
            </a:extLst>
          </p:cNvPr>
          <p:cNvSpPr txBox="1"/>
          <p:nvPr/>
        </p:nvSpPr>
        <p:spPr>
          <a:xfrm>
            <a:off x="652183" y="3290751"/>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83" name="テキスト ボックス 82">
            <a:extLst>
              <a:ext uri="{FF2B5EF4-FFF2-40B4-BE49-F238E27FC236}">
                <a16:creationId xmlns:a16="http://schemas.microsoft.com/office/drawing/2014/main" id="{CC714B9E-E02A-5DA0-2599-BA3E8B9FD9E9}"/>
              </a:ext>
            </a:extLst>
          </p:cNvPr>
          <p:cNvSpPr txBox="1"/>
          <p:nvPr/>
        </p:nvSpPr>
        <p:spPr>
          <a:xfrm>
            <a:off x="988641" y="3291987"/>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84" name="テキスト ボックス 83">
            <a:extLst>
              <a:ext uri="{FF2B5EF4-FFF2-40B4-BE49-F238E27FC236}">
                <a16:creationId xmlns:a16="http://schemas.microsoft.com/office/drawing/2014/main" id="{C7C82045-3833-6CF6-F676-3F552CC81896}"/>
              </a:ext>
            </a:extLst>
          </p:cNvPr>
          <p:cNvSpPr txBox="1"/>
          <p:nvPr/>
        </p:nvSpPr>
        <p:spPr>
          <a:xfrm>
            <a:off x="2840857" y="3321289"/>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85" name="テキスト ボックス 84">
            <a:extLst>
              <a:ext uri="{FF2B5EF4-FFF2-40B4-BE49-F238E27FC236}">
                <a16:creationId xmlns:a16="http://schemas.microsoft.com/office/drawing/2014/main" id="{782062BD-D6BC-36FE-FD48-83AADB8C1962}"/>
              </a:ext>
            </a:extLst>
          </p:cNvPr>
          <p:cNvSpPr txBox="1"/>
          <p:nvPr/>
        </p:nvSpPr>
        <p:spPr>
          <a:xfrm>
            <a:off x="2480474" y="3326399"/>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86" name="テキスト ボックス 85">
            <a:extLst>
              <a:ext uri="{FF2B5EF4-FFF2-40B4-BE49-F238E27FC236}">
                <a16:creationId xmlns:a16="http://schemas.microsoft.com/office/drawing/2014/main" id="{CA070EF6-F6ED-ABF2-2135-D339E24EFAB4}"/>
              </a:ext>
            </a:extLst>
          </p:cNvPr>
          <p:cNvSpPr txBox="1"/>
          <p:nvPr/>
        </p:nvSpPr>
        <p:spPr>
          <a:xfrm>
            <a:off x="3172572" y="3315114"/>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87" name="テキスト ボックス 86">
            <a:extLst>
              <a:ext uri="{FF2B5EF4-FFF2-40B4-BE49-F238E27FC236}">
                <a16:creationId xmlns:a16="http://schemas.microsoft.com/office/drawing/2014/main" id="{2EFD7A79-5EB6-6245-7008-F5C1D9C31455}"/>
              </a:ext>
            </a:extLst>
          </p:cNvPr>
          <p:cNvSpPr txBox="1"/>
          <p:nvPr/>
        </p:nvSpPr>
        <p:spPr>
          <a:xfrm>
            <a:off x="6004677" y="3378807"/>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88" name="テキスト ボックス 87">
            <a:extLst>
              <a:ext uri="{FF2B5EF4-FFF2-40B4-BE49-F238E27FC236}">
                <a16:creationId xmlns:a16="http://schemas.microsoft.com/office/drawing/2014/main" id="{9D9B9C82-EED3-9D62-AC84-C7415DF3CF0E}"/>
              </a:ext>
            </a:extLst>
          </p:cNvPr>
          <p:cNvSpPr txBox="1"/>
          <p:nvPr/>
        </p:nvSpPr>
        <p:spPr>
          <a:xfrm>
            <a:off x="6400741" y="3378102"/>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89" name="テキスト ボックス 88">
            <a:extLst>
              <a:ext uri="{FF2B5EF4-FFF2-40B4-BE49-F238E27FC236}">
                <a16:creationId xmlns:a16="http://schemas.microsoft.com/office/drawing/2014/main" id="{58EF157B-8BEA-C83D-37FC-E02D63A39F7C}"/>
              </a:ext>
            </a:extLst>
          </p:cNvPr>
          <p:cNvSpPr txBox="1"/>
          <p:nvPr/>
        </p:nvSpPr>
        <p:spPr>
          <a:xfrm>
            <a:off x="7723339" y="3373015"/>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90" name="テキスト ボックス 89">
            <a:extLst>
              <a:ext uri="{FF2B5EF4-FFF2-40B4-BE49-F238E27FC236}">
                <a16:creationId xmlns:a16="http://schemas.microsoft.com/office/drawing/2014/main" id="{34C590EE-34FE-265C-A3A9-1063A38FCF86}"/>
              </a:ext>
            </a:extLst>
          </p:cNvPr>
          <p:cNvSpPr txBox="1"/>
          <p:nvPr/>
        </p:nvSpPr>
        <p:spPr>
          <a:xfrm>
            <a:off x="8102224" y="3386793"/>
            <a:ext cx="281222" cy="338554"/>
          </a:xfrm>
          <a:prstGeom prst="rect">
            <a:avLst/>
          </a:prstGeom>
          <a:noFill/>
        </p:spPr>
        <p:txBody>
          <a:bodyPr wrap="square" rtlCol="0">
            <a:spAutoFit/>
          </a:bodyPr>
          <a:lstStyle/>
          <a:p>
            <a:r>
              <a:rPr kumimoji="1" lang="en-US" altLang="ja-JP" sz="1600" dirty="0">
                <a:solidFill>
                  <a:schemeClr val="bg2">
                    <a:lumMod val="50000"/>
                  </a:schemeClr>
                </a:solidFill>
              </a:rPr>
              <a:t>B</a:t>
            </a:r>
            <a:endParaRPr kumimoji="1" lang="ja-JP" altLang="en-US" sz="1600" dirty="0">
              <a:solidFill>
                <a:schemeClr val="bg2">
                  <a:lumMod val="50000"/>
                </a:schemeClr>
              </a:solidFill>
            </a:endParaRPr>
          </a:p>
        </p:txBody>
      </p:sp>
      <p:sp>
        <p:nvSpPr>
          <p:cNvPr id="91" name="テキスト ボックス 90">
            <a:extLst>
              <a:ext uri="{FF2B5EF4-FFF2-40B4-BE49-F238E27FC236}">
                <a16:creationId xmlns:a16="http://schemas.microsoft.com/office/drawing/2014/main" id="{9C041D24-943E-1320-545E-DFF9DC459BCC}"/>
              </a:ext>
            </a:extLst>
          </p:cNvPr>
          <p:cNvSpPr txBox="1"/>
          <p:nvPr/>
        </p:nvSpPr>
        <p:spPr>
          <a:xfrm>
            <a:off x="9751890" y="3364142"/>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92" name="テキスト ボックス 91">
            <a:extLst>
              <a:ext uri="{FF2B5EF4-FFF2-40B4-BE49-F238E27FC236}">
                <a16:creationId xmlns:a16="http://schemas.microsoft.com/office/drawing/2014/main" id="{90133F41-8D2F-17DC-9009-62DFD35B2E55}"/>
              </a:ext>
            </a:extLst>
          </p:cNvPr>
          <p:cNvSpPr txBox="1"/>
          <p:nvPr/>
        </p:nvSpPr>
        <p:spPr>
          <a:xfrm>
            <a:off x="10185731" y="3358731"/>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93" name="テキスト ボックス 92">
            <a:extLst>
              <a:ext uri="{FF2B5EF4-FFF2-40B4-BE49-F238E27FC236}">
                <a16:creationId xmlns:a16="http://schemas.microsoft.com/office/drawing/2014/main" id="{1B40A345-C6D2-CD0B-6403-B7512DF956A9}"/>
              </a:ext>
            </a:extLst>
          </p:cNvPr>
          <p:cNvSpPr txBox="1"/>
          <p:nvPr/>
        </p:nvSpPr>
        <p:spPr>
          <a:xfrm>
            <a:off x="5714199" y="3077284"/>
            <a:ext cx="1162517"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常勤換算：２</a:t>
            </a:r>
            <a:r>
              <a:rPr kumimoji="1" lang="en-US" altLang="ja-JP" sz="1100" dirty="0">
                <a:latin typeface="BIZ UDPゴシック" panose="020B0400000000000000" pitchFamily="50" charset="-128"/>
                <a:ea typeface="BIZ UDPゴシック" panose="020B0400000000000000" pitchFamily="50" charset="-128"/>
              </a:rPr>
              <a:t>.0</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95" name="テキスト ボックス 94">
            <a:extLst>
              <a:ext uri="{FF2B5EF4-FFF2-40B4-BE49-F238E27FC236}">
                <a16:creationId xmlns:a16="http://schemas.microsoft.com/office/drawing/2014/main" id="{AFA9943E-5914-F9C8-F9F8-5865364B5EB1}"/>
              </a:ext>
            </a:extLst>
          </p:cNvPr>
          <p:cNvSpPr txBox="1"/>
          <p:nvPr/>
        </p:nvSpPr>
        <p:spPr>
          <a:xfrm>
            <a:off x="9520340" y="3071564"/>
            <a:ext cx="1128624"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常勤換算：２</a:t>
            </a:r>
            <a:r>
              <a:rPr kumimoji="1" lang="en-US" altLang="ja-JP" sz="1100" dirty="0">
                <a:latin typeface="BIZ UDPゴシック" panose="020B0400000000000000" pitchFamily="50" charset="-128"/>
                <a:ea typeface="BIZ UDPゴシック" panose="020B0400000000000000" pitchFamily="50" charset="-128"/>
              </a:rPr>
              <a:t>.0</a:t>
            </a:r>
            <a:endParaRPr kumimoji="1" lang="ja-JP" altLang="en-US" sz="1100" dirty="0">
              <a:latin typeface="BIZ UDPゴシック" panose="020B0400000000000000" pitchFamily="50" charset="-128"/>
              <a:ea typeface="BIZ UDPゴシック" panose="020B0400000000000000" pitchFamily="50" charset="-128"/>
            </a:endParaRPr>
          </a:p>
        </p:txBody>
      </p:sp>
      <p:pic>
        <p:nvPicPr>
          <p:cNvPr id="96" name="グラフィックス 95" descr="男性 単色塗りつぶし">
            <a:extLst>
              <a:ext uri="{FF2B5EF4-FFF2-40B4-BE49-F238E27FC236}">
                <a16:creationId xmlns:a16="http://schemas.microsoft.com/office/drawing/2014/main" id="{1604924B-DEDF-044A-877B-B2BB016EE3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51382" y="5383659"/>
            <a:ext cx="662889" cy="662889"/>
          </a:xfrm>
          <a:prstGeom prst="rect">
            <a:avLst/>
          </a:prstGeom>
        </p:spPr>
      </p:pic>
      <p:pic>
        <p:nvPicPr>
          <p:cNvPr id="97" name="グラフィックス 96" descr="男性 単色塗りつぶし">
            <a:extLst>
              <a:ext uri="{FF2B5EF4-FFF2-40B4-BE49-F238E27FC236}">
                <a16:creationId xmlns:a16="http://schemas.microsoft.com/office/drawing/2014/main" id="{16AE86BE-B5EC-2943-D2C4-A733D1B4BAD1}"/>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4590903" y="5390750"/>
            <a:ext cx="662889" cy="662889"/>
          </a:xfrm>
          <a:prstGeom prst="rect">
            <a:avLst/>
          </a:prstGeom>
        </p:spPr>
      </p:pic>
      <p:pic>
        <p:nvPicPr>
          <p:cNvPr id="98" name="グラフィックス 97" descr="男性 単色塗りつぶし">
            <a:extLst>
              <a:ext uri="{FF2B5EF4-FFF2-40B4-BE49-F238E27FC236}">
                <a16:creationId xmlns:a16="http://schemas.microsoft.com/office/drawing/2014/main" id="{50A0CE5F-AAC5-CEB6-1EA3-8E4C8F45A857}"/>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4957514" y="5393452"/>
            <a:ext cx="662889" cy="662889"/>
          </a:xfrm>
          <a:prstGeom prst="rect">
            <a:avLst/>
          </a:prstGeom>
        </p:spPr>
      </p:pic>
      <p:cxnSp>
        <p:nvCxnSpPr>
          <p:cNvPr id="99" name="直線矢印コネクタ 98">
            <a:extLst>
              <a:ext uri="{FF2B5EF4-FFF2-40B4-BE49-F238E27FC236}">
                <a16:creationId xmlns:a16="http://schemas.microsoft.com/office/drawing/2014/main" id="{68E53D8F-9138-4748-41E5-5A6C7BF48648}"/>
              </a:ext>
            </a:extLst>
          </p:cNvPr>
          <p:cNvCxnSpPr>
            <a:cxnSpLocks/>
          </p:cNvCxnSpPr>
          <p:nvPr/>
        </p:nvCxnSpPr>
        <p:spPr>
          <a:xfrm>
            <a:off x="5537373" y="5734742"/>
            <a:ext cx="963890" cy="0"/>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100" name="正方形/長方形 99">
            <a:extLst>
              <a:ext uri="{FF2B5EF4-FFF2-40B4-BE49-F238E27FC236}">
                <a16:creationId xmlns:a16="http://schemas.microsoft.com/office/drawing/2014/main" id="{340D760C-E9C3-13D9-028F-7FCCDE088889}"/>
              </a:ext>
            </a:extLst>
          </p:cNvPr>
          <p:cNvSpPr/>
          <p:nvPr/>
        </p:nvSpPr>
        <p:spPr>
          <a:xfrm>
            <a:off x="4430951" y="6062761"/>
            <a:ext cx="997151" cy="195175"/>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a:extLst>
              <a:ext uri="{FF2B5EF4-FFF2-40B4-BE49-F238E27FC236}">
                <a16:creationId xmlns:a16="http://schemas.microsoft.com/office/drawing/2014/main" id="{A558EB26-E6FB-644E-D8C0-EB44549ED196}"/>
              </a:ext>
            </a:extLst>
          </p:cNvPr>
          <p:cNvSpPr txBox="1"/>
          <p:nvPr/>
        </p:nvSpPr>
        <p:spPr>
          <a:xfrm>
            <a:off x="4392198" y="6021634"/>
            <a:ext cx="1095674"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a:t>
            </a:r>
            <a:r>
              <a:rPr kumimoji="1" lang="ja-JP" altLang="en-US" sz="1100" dirty="0">
                <a:latin typeface="BIZ UDPゴシック" panose="020B0400000000000000" pitchFamily="50" charset="-128"/>
                <a:ea typeface="BIZ UDPゴシック" panose="020B0400000000000000" pitchFamily="50" charset="-128"/>
              </a:rPr>
              <a:t>７</a:t>
            </a:r>
            <a:r>
              <a:rPr kumimoji="1" lang="en-US" altLang="ja-JP" sz="1100" dirty="0">
                <a:latin typeface="BIZ UDPゴシック" panose="020B0400000000000000" pitchFamily="50" charset="-128"/>
                <a:ea typeface="BIZ UDPゴシック" panose="020B0400000000000000" pitchFamily="50" charset="-128"/>
              </a:rPr>
              <a:t>.12.1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04" name="四角形: 角を丸くする 103">
            <a:extLst>
              <a:ext uri="{FF2B5EF4-FFF2-40B4-BE49-F238E27FC236}">
                <a16:creationId xmlns:a16="http://schemas.microsoft.com/office/drawing/2014/main" id="{F7A220DA-40BF-405C-8FE4-1A5810AEC10B}"/>
              </a:ext>
            </a:extLst>
          </p:cNvPr>
          <p:cNvSpPr/>
          <p:nvPr/>
        </p:nvSpPr>
        <p:spPr>
          <a:xfrm>
            <a:off x="4731034" y="5346188"/>
            <a:ext cx="760731" cy="707413"/>
          </a:xfrm>
          <a:prstGeom prst="roundRect">
            <a:avLst>
              <a:gd name="adj" fmla="val 8960"/>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吹き出し: 角を丸めた四角形 102">
            <a:extLst>
              <a:ext uri="{FF2B5EF4-FFF2-40B4-BE49-F238E27FC236}">
                <a16:creationId xmlns:a16="http://schemas.microsoft.com/office/drawing/2014/main" id="{AACA16EC-0D31-63D4-5B75-DA8E38D71741}"/>
              </a:ext>
            </a:extLst>
          </p:cNvPr>
          <p:cNvSpPr/>
          <p:nvPr/>
        </p:nvSpPr>
        <p:spPr>
          <a:xfrm>
            <a:off x="5470267" y="5848189"/>
            <a:ext cx="782698" cy="255224"/>
          </a:xfrm>
          <a:prstGeom prst="wedgeRoundRectCallout">
            <a:avLst>
              <a:gd name="adj1" fmla="val -48028"/>
              <a:gd name="adj2" fmla="val -68832"/>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新規配置</a:t>
            </a:r>
          </a:p>
        </p:txBody>
      </p:sp>
      <p:pic>
        <p:nvPicPr>
          <p:cNvPr id="110" name="グラフィックス 109" descr="男性 単色塗りつぶし">
            <a:extLst>
              <a:ext uri="{FF2B5EF4-FFF2-40B4-BE49-F238E27FC236}">
                <a16:creationId xmlns:a16="http://schemas.microsoft.com/office/drawing/2014/main" id="{895319C5-79F3-D74C-DC95-F8877DA316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71123" y="5399733"/>
            <a:ext cx="662889" cy="662889"/>
          </a:xfrm>
          <a:prstGeom prst="rect">
            <a:avLst/>
          </a:prstGeom>
        </p:spPr>
      </p:pic>
      <p:sp>
        <p:nvSpPr>
          <p:cNvPr id="117" name="正方形/長方形 116">
            <a:extLst>
              <a:ext uri="{FF2B5EF4-FFF2-40B4-BE49-F238E27FC236}">
                <a16:creationId xmlns:a16="http://schemas.microsoft.com/office/drawing/2014/main" id="{523234B9-837B-97D6-A40F-E309ED2703D3}"/>
              </a:ext>
            </a:extLst>
          </p:cNvPr>
          <p:cNvSpPr/>
          <p:nvPr/>
        </p:nvSpPr>
        <p:spPr>
          <a:xfrm>
            <a:off x="6550692" y="6078835"/>
            <a:ext cx="997151" cy="195175"/>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テキスト ボックス 117">
            <a:extLst>
              <a:ext uri="{FF2B5EF4-FFF2-40B4-BE49-F238E27FC236}">
                <a16:creationId xmlns:a16="http://schemas.microsoft.com/office/drawing/2014/main" id="{DE03B1DC-0D4C-23CC-D2BB-32608BFB1CEC}"/>
              </a:ext>
            </a:extLst>
          </p:cNvPr>
          <p:cNvSpPr txBox="1"/>
          <p:nvPr/>
        </p:nvSpPr>
        <p:spPr>
          <a:xfrm>
            <a:off x="6511939" y="6037708"/>
            <a:ext cx="1095674"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R8.2.1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21" name="吹き出し: 角を丸めた四角形 120">
            <a:extLst>
              <a:ext uri="{FF2B5EF4-FFF2-40B4-BE49-F238E27FC236}">
                <a16:creationId xmlns:a16="http://schemas.microsoft.com/office/drawing/2014/main" id="{B94A8BF0-E670-0AE1-EEAE-6F5689AA2E75}"/>
              </a:ext>
            </a:extLst>
          </p:cNvPr>
          <p:cNvSpPr/>
          <p:nvPr/>
        </p:nvSpPr>
        <p:spPr>
          <a:xfrm>
            <a:off x="7600042" y="5800281"/>
            <a:ext cx="544514" cy="213924"/>
          </a:xfrm>
          <a:prstGeom prst="wedgeRoundRectCallout">
            <a:avLst>
              <a:gd name="adj1" fmla="val -73035"/>
              <a:gd name="adj2" fmla="val -34467"/>
              <a:gd name="adj3" fmla="val 16667"/>
            </a:avLst>
          </a:prstGeom>
          <a:solidFill>
            <a:schemeClr val="bg2"/>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退職</a:t>
            </a:r>
          </a:p>
        </p:txBody>
      </p:sp>
      <p:pic>
        <p:nvPicPr>
          <p:cNvPr id="129" name="グラフィックス 128" descr="男性 単色塗りつぶし">
            <a:extLst>
              <a:ext uri="{FF2B5EF4-FFF2-40B4-BE49-F238E27FC236}">
                <a16:creationId xmlns:a16="http://schemas.microsoft.com/office/drawing/2014/main" id="{F4C009B2-A38C-0B24-7A0B-06D0357D66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70891" y="5402371"/>
            <a:ext cx="662889" cy="662889"/>
          </a:xfrm>
          <a:prstGeom prst="rect">
            <a:avLst/>
          </a:prstGeom>
        </p:spPr>
      </p:pic>
      <p:sp>
        <p:nvSpPr>
          <p:cNvPr id="130" name="テキスト ボックス 129">
            <a:extLst>
              <a:ext uri="{FF2B5EF4-FFF2-40B4-BE49-F238E27FC236}">
                <a16:creationId xmlns:a16="http://schemas.microsoft.com/office/drawing/2014/main" id="{08F4C8EC-0143-DFA3-0B72-413A52BECEE6}"/>
              </a:ext>
            </a:extLst>
          </p:cNvPr>
          <p:cNvSpPr txBox="1"/>
          <p:nvPr/>
        </p:nvSpPr>
        <p:spPr>
          <a:xfrm>
            <a:off x="7243571" y="5483287"/>
            <a:ext cx="281222" cy="338554"/>
          </a:xfrm>
          <a:prstGeom prst="rect">
            <a:avLst/>
          </a:prstGeom>
          <a:noFill/>
        </p:spPr>
        <p:txBody>
          <a:bodyPr wrap="square" rtlCol="0">
            <a:spAutoFit/>
          </a:bodyPr>
          <a:lstStyle/>
          <a:p>
            <a:r>
              <a:rPr kumimoji="1" lang="en-US" altLang="ja-JP" sz="1600" dirty="0">
                <a:solidFill>
                  <a:schemeClr val="bg2">
                    <a:lumMod val="50000"/>
                  </a:schemeClr>
                </a:solidFill>
              </a:rPr>
              <a:t>D</a:t>
            </a:r>
            <a:endParaRPr kumimoji="1" lang="ja-JP" altLang="en-US" sz="1600" dirty="0">
              <a:solidFill>
                <a:schemeClr val="bg2">
                  <a:lumMod val="50000"/>
                </a:schemeClr>
              </a:solidFill>
            </a:endParaRPr>
          </a:p>
        </p:txBody>
      </p:sp>
      <p:sp>
        <p:nvSpPr>
          <p:cNvPr id="131" name="正方形/長方形 130">
            <a:extLst>
              <a:ext uri="{FF2B5EF4-FFF2-40B4-BE49-F238E27FC236}">
                <a16:creationId xmlns:a16="http://schemas.microsoft.com/office/drawing/2014/main" id="{8A024092-38B8-213A-FA31-752C06E51BA7}"/>
              </a:ext>
            </a:extLst>
          </p:cNvPr>
          <p:cNvSpPr/>
          <p:nvPr/>
        </p:nvSpPr>
        <p:spPr>
          <a:xfrm>
            <a:off x="1822022" y="5539707"/>
            <a:ext cx="458941" cy="170222"/>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テキスト ボックス 133">
            <a:extLst>
              <a:ext uri="{FF2B5EF4-FFF2-40B4-BE49-F238E27FC236}">
                <a16:creationId xmlns:a16="http://schemas.microsoft.com/office/drawing/2014/main" id="{592BDF2A-DDAF-D5BB-B61E-8705FB9F5E96}"/>
              </a:ext>
            </a:extLst>
          </p:cNvPr>
          <p:cNvSpPr txBox="1"/>
          <p:nvPr/>
        </p:nvSpPr>
        <p:spPr>
          <a:xfrm>
            <a:off x="1724890" y="5538013"/>
            <a:ext cx="625636" cy="194925"/>
          </a:xfrm>
          <a:prstGeom prst="rect">
            <a:avLst/>
          </a:prstGeom>
          <a:noFill/>
        </p:spPr>
        <p:txBody>
          <a:bodyPr wrap="square" rtlCol="0">
            <a:spAutoFit/>
          </a:bodyPr>
          <a:lstStyle/>
          <a:p>
            <a:pPr algn="ctr">
              <a:lnSpc>
                <a:spcPts val="800"/>
              </a:lnSpc>
            </a:pPr>
            <a:r>
              <a:rPr kumimoji="1" lang="ja-JP" altLang="en-US" sz="1100" dirty="0">
                <a:latin typeface="BIZ UDPゴシック" panose="020B0400000000000000" pitchFamily="50" charset="-128"/>
                <a:ea typeface="BIZ UDPゴシック" panose="020B0400000000000000" pitchFamily="50" charset="-128"/>
              </a:rPr>
              <a:t>－１</a:t>
            </a:r>
            <a:r>
              <a:rPr kumimoji="1" lang="en-US" altLang="ja-JP" sz="1100" dirty="0">
                <a:latin typeface="BIZ UDPゴシック" panose="020B0400000000000000" pitchFamily="50" charset="-128"/>
                <a:ea typeface="BIZ UDPゴシック" panose="020B0400000000000000" pitchFamily="50" charset="-128"/>
              </a:rPr>
              <a:t>.0</a:t>
            </a:r>
          </a:p>
        </p:txBody>
      </p:sp>
      <p:sp>
        <p:nvSpPr>
          <p:cNvPr id="137" name="正方形/長方形 136">
            <a:extLst>
              <a:ext uri="{FF2B5EF4-FFF2-40B4-BE49-F238E27FC236}">
                <a16:creationId xmlns:a16="http://schemas.microsoft.com/office/drawing/2014/main" id="{CB7FBAA8-5154-F17B-B5B2-D245FEA698D5}"/>
              </a:ext>
            </a:extLst>
          </p:cNvPr>
          <p:cNvSpPr/>
          <p:nvPr/>
        </p:nvSpPr>
        <p:spPr>
          <a:xfrm>
            <a:off x="5748699" y="5525216"/>
            <a:ext cx="458941" cy="170222"/>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テキスト ボックス 142">
            <a:extLst>
              <a:ext uri="{FF2B5EF4-FFF2-40B4-BE49-F238E27FC236}">
                <a16:creationId xmlns:a16="http://schemas.microsoft.com/office/drawing/2014/main" id="{8595EBA7-EC18-CDA1-0910-C88AA52D23AE}"/>
              </a:ext>
            </a:extLst>
          </p:cNvPr>
          <p:cNvSpPr txBox="1"/>
          <p:nvPr/>
        </p:nvSpPr>
        <p:spPr>
          <a:xfrm>
            <a:off x="5658206" y="5526015"/>
            <a:ext cx="625636" cy="194925"/>
          </a:xfrm>
          <a:prstGeom prst="rect">
            <a:avLst/>
          </a:prstGeom>
          <a:noFill/>
        </p:spPr>
        <p:txBody>
          <a:bodyPr wrap="square" rtlCol="0">
            <a:spAutoFit/>
          </a:bodyPr>
          <a:lstStyle/>
          <a:p>
            <a:pPr algn="ctr">
              <a:lnSpc>
                <a:spcPts val="800"/>
              </a:lnSpc>
            </a:pP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1.0</a:t>
            </a:r>
          </a:p>
        </p:txBody>
      </p:sp>
      <p:pic>
        <p:nvPicPr>
          <p:cNvPr id="145" name="グラフィックス 144" descr="男性 単色塗りつぶし">
            <a:extLst>
              <a:ext uri="{FF2B5EF4-FFF2-40B4-BE49-F238E27FC236}">
                <a16:creationId xmlns:a16="http://schemas.microsoft.com/office/drawing/2014/main" id="{BC84974F-9D9C-E869-924D-872C86810F5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18567" y="5403297"/>
            <a:ext cx="662889" cy="662889"/>
          </a:xfrm>
          <a:prstGeom prst="rect">
            <a:avLst/>
          </a:prstGeom>
        </p:spPr>
      </p:pic>
      <p:sp>
        <p:nvSpPr>
          <p:cNvPr id="148" name="テキスト ボックス 147">
            <a:extLst>
              <a:ext uri="{FF2B5EF4-FFF2-40B4-BE49-F238E27FC236}">
                <a16:creationId xmlns:a16="http://schemas.microsoft.com/office/drawing/2014/main" id="{4B99DE43-0B48-7BBD-25AF-9E01FB90C43E}"/>
              </a:ext>
            </a:extLst>
          </p:cNvPr>
          <p:cNvSpPr txBox="1"/>
          <p:nvPr/>
        </p:nvSpPr>
        <p:spPr>
          <a:xfrm>
            <a:off x="6529807" y="5185990"/>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a:t>
            </a:r>
            <a:r>
              <a:rPr kumimoji="1" lang="en-US" altLang="ja-JP" sz="1000" dirty="0">
                <a:latin typeface="BIZ UDPゴシック" panose="020B0400000000000000" pitchFamily="50" charset="-128"/>
                <a:ea typeface="BIZ UDPゴシック" panose="020B0400000000000000" pitchFamily="50" charset="-128"/>
              </a:rPr>
              <a:t>2.0</a:t>
            </a:r>
            <a:endParaRPr kumimoji="1" lang="ja-JP" altLang="en-US" sz="1000" dirty="0">
              <a:latin typeface="BIZ UDPゴシック" panose="020B0400000000000000" pitchFamily="50" charset="-128"/>
              <a:ea typeface="BIZ UDPゴシック" panose="020B0400000000000000" pitchFamily="50" charset="-128"/>
            </a:endParaRPr>
          </a:p>
        </p:txBody>
      </p:sp>
      <p:cxnSp>
        <p:nvCxnSpPr>
          <p:cNvPr id="149" name="直線矢印コネクタ 148">
            <a:extLst>
              <a:ext uri="{FF2B5EF4-FFF2-40B4-BE49-F238E27FC236}">
                <a16:creationId xmlns:a16="http://schemas.microsoft.com/office/drawing/2014/main" id="{D3B91D82-0A27-C569-17D9-FD783E554BFD}"/>
              </a:ext>
            </a:extLst>
          </p:cNvPr>
          <p:cNvCxnSpPr>
            <a:cxnSpLocks/>
          </p:cNvCxnSpPr>
          <p:nvPr/>
        </p:nvCxnSpPr>
        <p:spPr>
          <a:xfrm>
            <a:off x="7635627" y="5704064"/>
            <a:ext cx="95359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9EB39444-EACA-2414-BA79-77AB9985D79B}"/>
              </a:ext>
            </a:extLst>
          </p:cNvPr>
          <p:cNvSpPr/>
          <p:nvPr/>
        </p:nvSpPr>
        <p:spPr>
          <a:xfrm>
            <a:off x="7869546" y="5488729"/>
            <a:ext cx="497274" cy="201423"/>
          </a:xfrm>
          <a:prstGeom prst="rect">
            <a:avLst/>
          </a:prstGeom>
          <a:solidFill>
            <a:schemeClr val="accent2">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テキスト ボックス 150">
            <a:extLst>
              <a:ext uri="{FF2B5EF4-FFF2-40B4-BE49-F238E27FC236}">
                <a16:creationId xmlns:a16="http://schemas.microsoft.com/office/drawing/2014/main" id="{34770CDF-62B4-25C3-38AF-A73218376B32}"/>
              </a:ext>
            </a:extLst>
          </p:cNvPr>
          <p:cNvSpPr txBox="1"/>
          <p:nvPr/>
        </p:nvSpPr>
        <p:spPr>
          <a:xfrm>
            <a:off x="7761248" y="5509139"/>
            <a:ext cx="662889" cy="194925"/>
          </a:xfrm>
          <a:prstGeom prst="rect">
            <a:avLst/>
          </a:prstGeom>
          <a:noFill/>
        </p:spPr>
        <p:txBody>
          <a:bodyPr wrap="square" rtlCol="0">
            <a:spAutoFit/>
          </a:bodyPr>
          <a:lstStyle/>
          <a:p>
            <a:pPr algn="ctr">
              <a:lnSpc>
                <a:spcPts val="800"/>
              </a:lnSpc>
            </a:pPr>
            <a:r>
              <a:rPr kumimoji="1" lang="ja-JP" altLang="en-US" sz="1050" dirty="0">
                <a:latin typeface="BIZ UDPゴシック" panose="020B0400000000000000" pitchFamily="50" charset="-128"/>
                <a:ea typeface="BIZ UDPゴシック" panose="020B0400000000000000" pitchFamily="50" charset="-128"/>
              </a:rPr>
              <a:t>＋１</a:t>
            </a:r>
            <a:r>
              <a:rPr kumimoji="1" lang="en-US" altLang="ja-JP" sz="1050" dirty="0">
                <a:latin typeface="BIZ UDPゴシック" panose="020B0400000000000000" pitchFamily="50" charset="-128"/>
                <a:ea typeface="BIZ UDPゴシック" panose="020B0400000000000000" pitchFamily="50" charset="-128"/>
              </a:rPr>
              <a:t>.0</a:t>
            </a:r>
          </a:p>
        </p:txBody>
      </p:sp>
      <p:pic>
        <p:nvPicPr>
          <p:cNvPr id="158" name="グラフィックス 157" descr="男性 単色塗りつぶし">
            <a:extLst>
              <a:ext uri="{FF2B5EF4-FFF2-40B4-BE49-F238E27FC236}">
                <a16:creationId xmlns:a16="http://schemas.microsoft.com/office/drawing/2014/main" id="{391DAC5C-4060-EE0E-79E7-832D3FEDBC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1556" y="5378737"/>
            <a:ext cx="662889" cy="662889"/>
          </a:xfrm>
          <a:prstGeom prst="rect">
            <a:avLst/>
          </a:prstGeom>
        </p:spPr>
      </p:pic>
      <p:sp>
        <p:nvSpPr>
          <p:cNvPr id="160" name="テキスト ボックス 159">
            <a:extLst>
              <a:ext uri="{FF2B5EF4-FFF2-40B4-BE49-F238E27FC236}">
                <a16:creationId xmlns:a16="http://schemas.microsoft.com/office/drawing/2014/main" id="{D7A413F7-3EB1-A25D-0C7F-004EC5FC04A7}"/>
              </a:ext>
            </a:extLst>
          </p:cNvPr>
          <p:cNvSpPr txBox="1"/>
          <p:nvPr/>
        </p:nvSpPr>
        <p:spPr>
          <a:xfrm>
            <a:off x="8787481" y="5452128"/>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164" name="テキスト ボックス 163">
            <a:extLst>
              <a:ext uri="{FF2B5EF4-FFF2-40B4-BE49-F238E27FC236}">
                <a16:creationId xmlns:a16="http://schemas.microsoft.com/office/drawing/2014/main" id="{6EE9E6E7-B15E-707E-133E-05D57BE0E172}"/>
              </a:ext>
            </a:extLst>
          </p:cNvPr>
          <p:cNvSpPr txBox="1"/>
          <p:nvPr/>
        </p:nvSpPr>
        <p:spPr>
          <a:xfrm>
            <a:off x="832727" y="5468469"/>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165" name="テキスト ボックス 164">
            <a:extLst>
              <a:ext uri="{FF2B5EF4-FFF2-40B4-BE49-F238E27FC236}">
                <a16:creationId xmlns:a16="http://schemas.microsoft.com/office/drawing/2014/main" id="{6EF2AF81-A7EB-32E1-B7FC-CF88F65BE86C}"/>
              </a:ext>
            </a:extLst>
          </p:cNvPr>
          <p:cNvSpPr txBox="1"/>
          <p:nvPr/>
        </p:nvSpPr>
        <p:spPr>
          <a:xfrm>
            <a:off x="1225257" y="5468469"/>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166" name="テキスト ボックス 165">
            <a:extLst>
              <a:ext uri="{FF2B5EF4-FFF2-40B4-BE49-F238E27FC236}">
                <a16:creationId xmlns:a16="http://schemas.microsoft.com/office/drawing/2014/main" id="{0D95B854-820C-4AFD-E46A-AF183096AFA5}"/>
              </a:ext>
            </a:extLst>
          </p:cNvPr>
          <p:cNvSpPr txBox="1"/>
          <p:nvPr/>
        </p:nvSpPr>
        <p:spPr>
          <a:xfrm>
            <a:off x="2545328" y="5463330"/>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169" name="テキスト ボックス 168">
            <a:extLst>
              <a:ext uri="{FF2B5EF4-FFF2-40B4-BE49-F238E27FC236}">
                <a16:creationId xmlns:a16="http://schemas.microsoft.com/office/drawing/2014/main" id="{17D85E3D-FA30-541B-5CBC-DFBAAE46BD46}"/>
              </a:ext>
            </a:extLst>
          </p:cNvPr>
          <p:cNvSpPr txBox="1"/>
          <p:nvPr/>
        </p:nvSpPr>
        <p:spPr>
          <a:xfrm>
            <a:off x="2923655" y="5464575"/>
            <a:ext cx="281222" cy="338554"/>
          </a:xfrm>
          <a:prstGeom prst="rect">
            <a:avLst/>
          </a:prstGeom>
          <a:noFill/>
        </p:spPr>
        <p:txBody>
          <a:bodyPr wrap="square" rtlCol="0">
            <a:spAutoFit/>
          </a:bodyPr>
          <a:lstStyle/>
          <a:p>
            <a:r>
              <a:rPr kumimoji="1" lang="en-US" altLang="ja-JP" sz="1600" dirty="0">
                <a:solidFill>
                  <a:schemeClr val="bg2">
                    <a:lumMod val="50000"/>
                  </a:schemeClr>
                </a:solidFill>
              </a:rPr>
              <a:t>B</a:t>
            </a:r>
            <a:endParaRPr kumimoji="1" lang="ja-JP" altLang="en-US" sz="1600" dirty="0">
              <a:solidFill>
                <a:schemeClr val="bg2">
                  <a:lumMod val="50000"/>
                </a:schemeClr>
              </a:solidFill>
            </a:endParaRPr>
          </a:p>
        </p:txBody>
      </p:sp>
      <p:sp>
        <p:nvSpPr>
          <p:cNvPr id="170" name="テキスト ボックス 169">
            <a:extLst>
              <a:ext uri="{FF2B5EF4-FFF2-40B4-BE49-F238E27FC236}">
                <a16:creationId xmlns:a16="http://schemas.microsoft.com/office/drawing/2014/main" id="{2AF0A62F-A1DC-C9C1-5065-80B1BF9F956E}"/>
              </a:ext>
            </a:extLst>
          </p:cNvPr>
          <p:cNvSpPr txBox="1"/>
          <p:nvPr/>
        </p:nvSpPr>
        <p:spPr>
          <a:xfrm>
            <a:off x="4433605" y="5454875"/>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173" name="テキスト ボックス 172">
            <a:extLst>
              <a:ext uri="{FF2B5EF4-FFF2-40B4-BE49-F238E27FC236}">
                <a16:creationId xmlns:a16="http://schemas.microsoft.com/office/drawing/2014/main" id="{961DB067-BB1B-EC0C-5CCF-29EE70F08A2E}"/>
              </a:ext>
            </a:extLst>
          </p:cNvPr>
          <p:cNvSpPr txBox="1"/>
          <p:nvPr/>
        </p:nvSpPr>
        <p:spPr>
          <a:xfrm>
            <a:off x="4761418" y="5464562"/>
            <a:ext cx="281222" cy="338554"/>
          </a:xfrm>
          <a:prstGeom prst="rect">
            <a:avLst/>
          </a:prstGeom>
          <a:noFill/>
        </p:spPr>
        <p:txBody>
          <a:bodyPr wrap="square" rtlCol="0">
            <a:spAutoFit/>
          </a:bodyPr>
          <a:lstStyle/>
          <a:p>
            <a:r>
              <a:rPr kumimoji="1" lang="en-US" altLang="ja-JP" sz="1600" dirty="0">
                <a:solidFill>
                  <a:schemeClr val="bg1"/>
                </a:solidFill>
              </a:rPr>
              <a:t>C</a:t>
            </a:r>
            <a:endParaRPr kumimoji="1" lang="ja-JP" altLang="en-US" sz="1600" dirty="0">
              <a:solidFill>
                <a:schemeClr val="bg1"/>
              </a:solidFill>
            </a:endParaRPr>
          </a:p>
        </p:txBody>
      </p:sp>
      <p:sp>
        <p:nvSpPr>
          <p:cNvPr id="174" name="テキスト ボックス 173">
            <a:extLst>
              <a:ext uri="{FF2B5EF4-FFF2-40B4-BE49-F238E27FC236}">
                <a16:creationId xmlns:a16="http://schemas.microsoft.com/office/drawing/2014/main" id="{75383B0B-F774-487B-AEFE-51EF1141CF22}"/>
              </a:ext>
            </a:extLst>
          </p:cNvPr>
          <p:cNvSpPr txBox="1"/>
          <p:nvPr/>
        </p:nvSpPr>
        <p:spPr>
          <a:xfrm>
            <a:off x="5131952" y="5462041"/>
            <a:ext cx="281222" cy="338554"/>
          </a:xfrm>
          <a:prstGeom prst="rect">
            <a:avLst/>
          </a:prstGeom>
          <a:noFill/>
        </p:spPr>
        <p:txBody>
          <a:bodyPr wrap="square" rtlCol="0">
            <a:spAutoFit/>
          </a:bodyPr>
          <a:lstStyle/>
          <a:p>
            <a:r>
              <a:rPr kumimoji="1" lang="en-US" altLang="ja-JP" sz="1600" dirty="0">
                <a:solidFill>
                  <a:schemeClr val="bg1"/>
                </a:solidFill>
              </a:rPr>
              <a:t>D</a:t>
            </a:r>
            <a:endParaRPr kumimoji="1" lang="ja-JP" altLang="en-US" sz="1600" dirty="0">
              <a:solidFill>
                <a:schemeClr val="bg1"/>
              </a:solidFill>
            </a:endParaRPr>
          </a:p>
        </p:txBody>
      </p:sp>
      <p:sp>
        <p:nvSpPr>
          <p:cNvPr id="175" name="テキスト ボックス 174">
            <a:extLst>
              <a:ext uri="{FF2B5EF4-FFF2-40B4-BE49-F238E27FC236}">
                <a16:creationId xmlns:a16="http://schemas.microsoft.com/office/drawing/2014/main" id="{84C71345-66F1-DF87-66AF-A7EC253A5B40}"/>
              </a:ext>
            </a:extLst>
          </p:cNvPr>
          <p:cNvSpPr txBox="1"/>
          <p:nvPr/>
        </p:nvSpPr>
        <p:spPr>
          <a:xfrm>
            <a:off x="6890834" y="5482177"/>
            <a:ext cx="281222" cy="338554"/>
          </a:xfrm>
          <a:prstGeom prst="rect">
            <a:avLst/>
          </a:prstGeom>
          <a:noFill/>
        </p:spPr>
        <p:txBody>
          <a:bodyPr wrap="square" rtlCol="0">
            <a:spAutoFit/>
          </a:bodyPr>
          <a:lstStyle/>
          <a:p>
            <a:r>
              <a:rPr kumimoji="1" lang="en-US" altLang="ja-JP" sz="1600" dirty="0">
                <a:solidFill>
                  <a:schemeClr val="bg1"/>
                </a:solidFill>
              </a:rPr>
              <a:t>C</a:t>
            </a:r>
            <a:endParaRPr kumimoji="1" lang="ja-JP" altLang="en-US" sz="1600" dirty="0">
              <a:solidFill>
                <a:schemeClr val="bg1"/>
              </a:solidFill>
            </a:endParaRPr>
          </a:p>
        </p:txBody>
      </p:sp>
      <p:sp>
        <p:nvSpPr>
          <p:cNvPr id="176" name="テキスト ボックス 175">
            <a:extLst>
              <a:ext uri="{FF2B5EF4-FFF2-40B4-BE49-F238E27FC236}">
                <a16:creationId xmlns:a16="http://schemas.microsoft.com/office/drawing/2014/main" id="{F3E2C973-315B-8B7C-BACD-4926AB340B25}"/>
              </a:ext>
            </a:extLst>
          </p:cNvPr>
          <p:cNvSpPr txBox="1"/>
          <p:nvPr/>
        </p:nvSpPr>
        <p:spPr>
          <a:xfrm>
            <a:off x="9156690" y="5449510"/>
            <a:ext cx="281222" cy="338554"/>
          </a:xfrm>
          <a:prstGeom prst="rect">
            <a:avLst/>
          </a:prstGeom>
          <a:noFill/>
        </p:spPr>
        <p:txBody>
          <a:bodyPr wrap="square" rtlCol="0">
            <a:spAutoFit/>
          </a:bodyPr>
          <a:lstStyle/>
          <a:p>
            <a:r>
              <a:rPr kumimoji="1" lang="en-US" altLang="ja-JP" sz="1600" dirty="0">
                <a:solidFill>
                  <a:schemeClr val="bg1"/>
                </a:solidFill>
              </a:rPr>
              <a:t>C</a:t>
            </a:r>
            <a:endParaRPr kumimoji="1" lang="ja-JP" altLang="en-US" sz="1600" dirty="0">
              <a:solidFill>
                <a:schemeClr val="bg1"/>
              </a:solidFill>
            </a:endParaRPr>
          </a:p>
        </p:txBody>
      </p:sp>
      <p:sp>
        <p:nvSpPr>
          <p:cNvPr id="177" name="テキスト ボックス 176">
            <a:extLst>
              <a:ext uri="{FF2B5EF4-FFF2-40B4-BE49-F238E27FC236}">
                <a16:creationId xmlns:a16="http://schemas.microsoft.com/office/drawing/2014/main" id="{D6CC195D-42C8-B406-4F80-FFA4A8F41068}"/>
              </a:ext>
            </a:extLst>
          </p:cNvPr>
          <p:cNvSpPr txBox="1"/>
          <p:nvPr/>
        </p:nvSpPr>
        <p:spPr>
          <a:xfrm>
            <a:off x="6553337" y="5487202"/>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178" name="テキスト ボックス 177">
            <a:extLst>
              <a:ext uri="{FF2B5EF4-FFF2-40B4-BE49-F238E27FC236}">
                <a16:creationId xmlns:a16="http://schemas.microsoft.com/office/drawing/2014/main" id="{73D73E2E-FDE2-94B6-EA71-23D374AA630A}"/>
              </a:ext>
            </a:extLst>
          </p:cNvPr>
          <p:cNvSpPr txBox="1"/>
          <p:nvPr/>
        </p:nvSpPr>
        <p:spPr>
          <a:xfrm>
            <a:off x="9586893" y="5445739"/>
            <a:ext cx="281222" cy="338554"/>
          </a:xfrm>
          <a:prstGeom prst="rect">
            <a:avLst/>
          </a:prstGeom>
          <a:noFill/>
        </p:spPr>
        <p:txBody>
          <a:bodyPr wrap="square" rtlCol="0">
            <a:spAutoFit/>
          </a:bodyPr>
          <a:lstStyle/>
          <a:p>
            <a:r>
              <a:rPr kumimoji="1" lang="en-US" altLang="ja-JP" sz="1600" dirty="0"/>
              <a:t>E</a:t>
            </a:r>
            <a:endParaRPr kumimoji="1" lang="ja-JP" altLang="en-US" sz="1600" dirty="0"/>
          </a:p>
        </p:txBody>
      </p:sp>
      <p:sp>
        <p:nvSpPr>
          <p:cNvPr id="179" name="テキスト ボックス 178">
            <a:extLst>
              <a:ext uri="{FF2B5EF4-FFF2-40B4-BE49-F238E27FC236}">
                <a16:creationId xmlns:a16="http://schemas.microsoft.com/office/drawing/2014/main" id="{E38FF4F9-D63B-4BAC-B3CB-2E4A8E1E7BB5}"/>
              </a:ext>
            </a:extLst>
          </p:cNvPr>
          <p:cNvSpPr txBox="1"/>
          <p:nvPr/>
        </p:nvSpPr>
        <p:spPr>
          <a:xfrm>
            <a:off x="4204891" y="4951173"/>
            <a:ext cx="1703892" cy="384721"/>
          </a:xfrm>
          <a:prstGeom prst="rect">
            <a:avLst/>
          </a:prstGeom>
          <a:solidFill>
            <a:srgbClr val="FFFF00"/>
          </a:solidFill>
          <a:ln>
            <a:noFill/>
            <a:prstDash val="solid"/>
          </a:ln>
        </p:spPr>
        <p:txBody>
          <a:bodyPr wrap="square" rtlCol="0">
            <a:spAutoFit/>
          </a:bodyPr>
          <a:lstStyle/>
          <a:p>
            <a:pPr algn="ctr"/>
            <a:r>
              <a:rPr kumimoji="1" lang="ja-JP" altLang="en-US" sz="900" dirty="0">
                <a:latin typeface="BIZ UDPゴシック" panose="020B0400000000000000" pitchFamily="50" charset="-128"/>
                <a:ea typeface="BIZ UDPゴシック" panose="020B0400000000000000" pitchFamily="50" charset="-128"/>
              </a:rPr>
              <a:t>配置前</a:t>
            </a:r>
            <a:r>
              <a:rPr kumimoji="1" lang="en-US" altLang="ja-JP" sz="900" dirty="0">
                <a:latin typeface="BIZ UDPゴシック" panose="020B0400000000000000" pitchFamily="50" charset="-128"/>
                <a:ea typeface="BIZ UDPゴシック" panose="020B0400000000000000" pitchFamily="50" charset="-128"/>
              </a:rPr>
              <a:t>6</a:t>
            </a:r>
            <a:r>
              <a:rPr kumimoji="1" lang="ja-JP" altLang="en-US" sz="900" dirty="0">
                <a:latin typeface="BIZ UDPゴシック" panose="020B0400000000000000" pitchFamily="50" charset="-128"/>
                <a:ea typeface="BIZ UDPゴシック" panose="020B0400000000000000" pitchFamily="50" charset="-128"/>
              </a:rPr>
              <a:t>カ月間における最大</a:t>
            </a:r>
            <a:endParaRPr kumimoji="1" lang="en-US" altLang="ja-JP" sz="9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常勤換算：</a:t>
            </a:r>
            <a:r>
              <a:rPr kumimoji="1" lang="en-US" altLang="ja-JP" sz="1000" dirty="0">
                <a:latin typeface="BIZ UDPゴシック" panose="020B0400000000000000" pitchFamily="50" charset="-128"/>
                <a:ea typeface="BIZ UDPゴシック" panose="020B0400000000000000" pitchFamily="50" charset="-128"/>
              </a:rPr>
              <a:t>3.0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84" name="テキスト ボックス 183">
            <a:extLst>
              <a:ext uri="{FF2B5EF4-FFF2-40B4-BE49-F238E27FC236}">
                <a16:creationId xmlns:a16="http://schemas.microsoft.com/office/drawing/2014/main" id="{8C4C2B47-B231-8132-162D-18413DFEACEA}"/>
              </a:ext>
            </a:extLst>
          </p:cNvPr>
          <p:cNvSpPr txBox="1"/>
          <p:nvPr/>
        </p:nvSpPr>
        <p:spPr>
          <a:xfrm>
            <a:off x="8657684" y="5027838"/>
            <a:ext cx="1241577"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常勤換算：</a:t>
            </a:r>
            <a:r>
              <a:rPr kumimoji="1" lang="en-US" altLang="ja-JP" sz="1100" dirty="0">
                <a:latin typeface="BIZ UDPゴシック" panose="020B0400000000000000" pitchFamily="50" charset="-128"/>
                <a:ea typeface="BIZ UDPゴシック" panose="020B0400000000000000" pitchFamily="50" charset="-128"/>
              </a:rPr>
              <a:t>3.0</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86" name="テキスト ボックス 185">
            <a:extLst>
              <a:ext uri="{FF2B5EF4-FFF2-40B4-BE49-F238E27FC236}">
                <a16:creationId xmlns:a16="http://schemas.microsoft.com/office/drawing/2014/main" id="{D7ECE125-6343-081C-B430-B67B0E9FECB3}"/>
              </a:ext>
            </a:extLst>
          </p:cNvPr>
          <p:cNvSpPr txBox="1"/>
          <p:nvPr/>
        </p:nvSpPr>
        <p:spPr>
          <a:xfrm>
            <a:off x="2330475" y="5155621"/>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a:t>
            </a:r>
            <a:r>
              <a:rPr kumimoji="1" lang="en-US" altLang="ja-JP" sz="1000" dirty="0">
                <a:latin typeface="BIZ UDPゴシック" panose="020B0400000000000000" pitchFamily="50" charset="-128"/>
                <a:ea typeface="BIZ UDPゴシック" panose="020B0400000000000000" pitchFamily="50" charset="-128"/>
              </a:rPr>
              <a:t>1.0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88" name="四角形: 角を丸くする 187">
            <a:extLst>
              <a:ext uri="{FF2B5EF4-FFF2-40B4-BE49-F238E27FC236}">
                <a16:creationId xmlns:a16="http://schemas.microsoft.com/office/drawing/2014/main" id="{9DCFCEC5-4606-9DD2-92F4-05C9AC4CEEA4}"/>
              </a:ext>
            </a:extLst>
          </p:cNvPr>
          <p:cNvSpPr/>
          <p:nvPr/>
        </p:nvSpPr>
        <p:spPr>
          <a:xfrm>
            <a:off x="279017" y="891321"/>
            <a:ext cx="11624347" cy="1309529"/>
          </a:xfrm>
          <a:prstGeom prst="roundRect">
            <a:avLst>
              <a:gd name="adj" fmla="val 10019"/>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89" name="テキスト ボックス 188">
            <a:extLst>
              <a:ext uri="{FF2B5EF4-FFF2-40B4-BE49-F238E27FC236}">
                <a16:creationId xmlns:a16="http://schemas.microsoft.com/office/drawing/2014/main" id="{99480EB1-A15C-9931-D571-2B80C6DB9A2D}"/>
              </a:ext>
            </a:extLst>
          </p:cNvPr>
          <p:cNvSpPr txBox="1"/>
          <p:nvPr/>
        </p:nvSpPr>
        <p:spPr>
          <a:xfrm>
            <a:off x="290067" y="1002735"/>
            <a:ext cx="5929852" cy="1081835"/>
          </a:xfrm>
          <a:prstGeom prst="rect">
            <a:avLst/>
          </a:prstGeom>
          <a:noFill/>
        </p:spPr>
        <p:txBody>
          <a:bodyPr wrap="square" rtlCol="0">
            <a:spAutoFit/>
          </a:bodyPr>
          <a:lstStyle/>
          <a:p>
            <a:pPr>
              <a:lnSpc>
                <a:spcPts val="2000"/>
              </a:lnSpc>
            </a:pPr>
            <a:r>
              <a:rPr lang="ja-JP" altLang="en-US" sz="1500" dirty="0">
                <a:latin typeface="BIZ UDPゴシック" panose="020B0400000000000000" pitchFamily="50" charset="-128"/>
                <a:ea typeface="BIZ UDPゴシック" panose="020B0400000000000000" pitchFamily="50" charset="-128"/>
              </a:rPr>
              <a:t>➢ 新規配置日から交付申請日時点までの期間中、当該職員を含め、</a:t>
            </a:r>
            <a:endParaRPr lang="en-US" altLang="ja-JP" sz="1500" dirty="0">
              <a:latin typeface="BIZ UDPゴシック" panose="020B0400000000000000" pitchFamily="50" charset="-128"/>
              <a:ea typeface="BIZ UDPゴシック" panose="020B0400000000000000" pitchFamily="50" charset="-128"/>
            </a:endParaRPr>
          </a:p>
          <a:p>
            <a:pPr>
              <a:lnSpc>
                <a:spcPts val="2000"/>
              </a:lnSpc>
            </a:pPr>
            <a:r>
              <a:rPr lang="ja-JP" altLang="en-US" sz="1500" dirty="0">
                <a:latin typeface="BIZ UDPゴシック" panose="020B0400000000000000" pitchFamily="50" charset="-128"/>
                <a:ea typeface="BIZ UDPゴシック" panose="020B0400000000000000" pitchFamily="50" charset="-128"/>
              </a:rPr>
              <a:t>　　常勤換算方法により算定した員数が</a:t>
            </a:r>
            <a:r>
              <a:rPr lang="en-US" altLang="ja-JP" sz="1500" dirty="0">
                <a:latin typeface="BIZ UDPゴシック" panose="020B0400000000000000" pitchFamily="50" charset="-128"/>
                <a:ea typeface="BIZ UDPゴシック" panose="020B0400000000000000" pitchFamily="50" charset="-128"/>
              </a:rPr>
              <a:t>2.0</a:t>
            </a:r>
            <a:r>
              <a:rPr lang="ja-JP" altLang="en-US" sz="1500" dirty="0">
                <a:latin typeface="BIZ UDPゴシック" panose="020B0400000000000000" pitchFamily="50" charset="-128"/>
                <a:ea typeface="BIZ UDPゴシック" panose="020B0400000000000000" pitchFamily="50" charset="-128"/>
              </a:rPr>
              <a:t>以上を確保していること</a:t>
            </a:r>
            <a:endParaRPr lang="en-US" altLang="ja-JP" sz="1500" dirty="0">
              <a:latin typeface="BIZ UDPゴシック" panose="020B0400000000000000" pitchFamily="50" charset="-128"/>
              <a:ea typeface="BIZ UDPゴシック" panose="020B0400000000000000" pitchFamily="50" charset="-128"/>
            </a:endParaRPr>
          </a:p>
          <a:p>
            <a:pPr>
              <a:lnSpc>
                <a:spcPts val="2000"/>
              </a:lnSpc>
            </a:pPr>
            <a:r>
              <a:rPr lang="ja-JP" altLang="en-US" sz="1500" dirty="0">
                <a:latin typeface="BIZ UDPゴシック" panose="020B0400000000000000" pitchFamily="50" charset="-128"/>
                <a:ea typeface="BIZ UDPゴシック" panose="020B0400000000000000" pitchFamily="50" charset="-128"/>
              </a:rPr>
              <a:t>➢ 申請日における常勤換算員数が、配置日時点の員数を下回って</a:t>
            </a:r>
            <a:endParaRPr lang="en-US" altLang="ja-JP" sz="1500" dirty="0">
              <a:latin typeface="BIZ UDPゴシック" panose="020B0400000000000000" pitchFamily="50" charset="-128"/>
              <a:ea typeface="BIZ UDPゴシック" panose="020B0400000000000000" pitchFamily="50" charset="-128"/>
            </a:endParaRPr>
          </a:p>
          <a:p>
            <a:pPr>
              <a:lnSpc>
                <a:spcPts val="2000"/>
              </a:lnSpc>
            </a:pPr>
            <a:r>
              <a:rPr lang="ja-JP" altLang="en-US" sz="1500" dirty="0">
                <a:latin typeface="BIZ UDPゴシック" panose="020B0400000000000000" pitchFamily="50" charset="-128"/>
                <a:ea typeface="BIZ UDPゴシック" panose="020B0400000000000000" pitchFamily="50" charset="-128"/>
              </a:rPr>
              <a:t>　　いないこと</a:t>
            </a:r>
            <a:endParaRPr lang="en-US" altLang="ja-JP" sz="1500" dirty="0">
              <a:latin typeface="BIZ UDPゴシック" panose="020B0400000000000000" pitchFamily="50" charset="-128"/>
              <a:ea typeface="BIZ UDPゴシック" panose="020B0400000000000000" pitchFamily="50" charset="-128"/>
            </a:endParaRPr>
          </a:p>
        </p:txBody>
      </p:sp>
      <p:sp>
        <p:nvSpPr>
          <p:cNvPr id="190" name="四角形: 角を丸くする 189">
            <a:extLst>
              <a:ext uri="{FF2B5EF4-FFF2-40B4-BE49-F238E27FC236}">
                <a16:creationId xmlns:a16="http://schemas.microsoft.com/office/drawing/2014/main" id="{13439CEC-7F3E-9C7F-6B10-F9D6892AA9BF}"/>
              </a:ext>
            </a:extLst>
          </p:cNvPr>
          <p:cNvSpPr/>
          <p:nvPr/>
        </p:nvSpPr>
        <p:spPr>
          <a:xfrm>
            <a:off x="6040582" y="962240"/>
            <a:ext cx="5798992" cy="1159178"/>
          </a:xfrm>
          <a:prstGeom prst="roundRect">
            <a:avLst>
              <a:gd name="adj" fmla="val 8856"/>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pic>
        <p:nvPicPr>
          <p:cNvPr id="192" name="グラフィックス 191" descr="男性 単色塗りつぶし">
            <a:extLst>
              <a:ext uri="{FF2B5EF4-FFF2-40B4-BE49-F238E27FC236}">
                <a16:creationId xmlns:a16="http://schemas.microsoft.com/office/drawing/2014/main" id="{651D8748-CDC4-1B7E-A3BB-227F54F84A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10278" y="1191825"/>
            <a:ext cx="610583" cy="610583"/>
          </a:xfrm>
          <a:prstGeom prst="rect">
            <a:avLst/>
          </a:prstGeom>
        </p:spPr>
      </p:pic>
      <p:pic>
        <p:nvPicPr>
          <p:cNvPr id="193" name="グラフィックス 192" descr="男性 単色塗りつぶし">
            <a:extLst>
              <a:ext uri="{FF2B5EF4-FFF2-40B4-BE49-F238E27FC236}">
                <a16:creationId xmlns:a16="http://schemas.microsoft.com/office/drawing/2014/main" id="{AC7FC2B2-3802-7D78-4E25-90FC91AE902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30929" y="1172217"/>
            <a:ext cx="598279" cy="598279"/>
          </a:xfrm>
          <a:prstGeom prst="rect">
            <a:avLst/>
          </a:prstGeom>
        </p:spPr>
      </p:pic>
      <p:pic>
        <p:nvPicPr>
          <p:cNvPr id="194" name="グラフィックス 193" descr="男性 単色塗りつぶし">
            <a:extLst>
              <a:ext uri="{FF2B5EF4-FFF2-40B4-BE49-F238E27FC236}">
                <a16:creationId xmlns:a16="http://schemas.microsoft.com/office/drawing/2014/main" id="{D8116C79-CDCD-BE75-D3AB-15A825CA3A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034809" y="1176126"/>
            <a:ext cx="588699" cy="588699"/>
          </a:xfrm>
          <a:prstGeom prst="rect">
            <a:avLst/>
          </a:prstGeom>
        </p:spPr>
      </p:pic>
      <p:sp>
        <p:nvSpPr>
          <p:cNvPr id="195" name="テキスト ボックス 194">
            <a:extLst>
              <a:ext uri="{FF2B5EF4-FFF2-40B4-BE49-F238E27FC236}">
                <a16:creationId xmlns:a16="http://schemas.microsoft.com/office/drawing/2014/main" id="{30DC1A9A-4094-EE76-3DF3-AB7E1A12829E}"/>
              </a:ext>
            </a:extLst>
          </p:cNvPr>
          <p:cNvSpPr txBox="1"/>
          <p:nvPr/>
        </p:nvSpPr>
        <p:spPr>
          <a:xfrm>
            <a:off x="7709129" y="1147141"/>
            <a:ext cx="517825" cy="246221"/>
          </a:xfrm>
          <a:prstGeom prst="rect">
            <a:avLst/>
          </a:prstGeom>
          <a:noFill/>
          <a:ln>
            <a:noFill/>
          </a:ln>
        </p:spPr>
        <p:txBody>
          <a:bodyPr wrap="square" rtlCol="0">
            <a:spAutoFit/>
          </a:bodyPr>
          <a:lstStyle/>
          <a:p>
            <a:pPr algn="ctr"/>
            <a:r>
              <a:rPr kumimoji="1" lang="en-US" altLang="ja-JP" sz="1000" dirty="0">
                <a:latin typeface="BIZ UDPゴシック" panose="020B0400000000000000" pitchFamily="50" charset="-128"/>
                <a:ea typeface="BIZ UDPゴシック" panose="020B0400000000000000" pitchFamily="50" charset="-128"/>
              </a:rPr>
              <a:t>1.0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96" name="テキスト ボックス 195">
            <a:extLst>
              <a:ext uri="{FF2B5EF4-FFF2-40B4-BE49-F238E27FC236}">
                <a16:creationId xmlns:a16="http://schemas.microsoft.com/office/drawing/2014/main" id="{F932FE3A-A17C-F9C5-556A-C63738EEE70E}"/>
              </a:ext>
            </a:extLst>
          </p:cNvPr>
          <p:cNvSpPr txBox="1"/>
          <p:nvPr/>
        </p:nvSpPr>
        <p:spPr>
          <a:xfrm>
            <a:off x="7685388" y="1723364"/>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常勤専従</a:t>
            </a:r>
          </a:p>
        </p:txBody>
      </p:sp>
      <p:sp>
        <p:nvSpPr>
          <p:cNvPr id="197" name="テキスト ボックス 196">
            <a:extLst>
              <a:ext uri="{FF2B5EF4-FFF2-40B4-BE49-F238E27FC236}">
                <a16:creationId xmlns:a16="http://schemas.microsoft.com/office/drawing/2014/main" id="{455CC6FC-48EF-780E-8D38-F5676A52012B}"/>
              </a:ext>
            </a:extLst>
          </p:cNvPr>
          <p:cNvSpPr txBox="1"/>
          <p:nvPr/>
        </p:nvSpPr>
        <p:spPr>
          <a:xfrm>
            <a:off x="6642318" y="1695601"/>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非常勤兼務</a:t>
            </a:r>
          </a:p>
        </p:txBody>
      </p:sp>
      <p:sp>
        <p:nvSpPr>
          <p:cNvPr id="198" name="加算記号 197">
            <a:extLst>
              <a:ext uri="{FF2B5EF4-FFF2-40B4-BE49-F238E27FC236}">
                <a16:creationId xmlns:a16="http://schemas.microsoft.com/office/drawing/2014/main" id="{0E07C622-CC9A-3ADA-D8A4-3AA1F4BE066B}"/>
              </a:ext>
            </a:extLst>
          </p:cNvPr>
          <p:cNvSpPr/>
          <p:nvPr/>
        </p:nvSpPr>
        <p:spPr>
          <a:xfrm>
            <a:off x="7573306" y="1370942"/>
            <a:ext cx="266300" cy="264765"/>
          </a:xfrm>
          <a:prstGeom prst="mathPlus">
            <a:avLst>
              <a:gd name="adj1" fmla="val 9178"/>
            </a:avLst>
          </a:prstGeom>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テキスト ボックス 198">
            <a:extLst>
              <a:ext uri="{FF2B5EF4-FFF2-40B4-BE49-F238E27FC236}">
                <a16:creationId xmlns:a16="http://schemas.microsoft.com/office/drawing/2014/main" id="{CF5B3046-72CC-39E5-72E3-13E9497CC8CE}"/>
              </a:ext>
            </a:extLst>
          </p:cNvPr>
          <p:cNvSpPr txBox="1"/>
          <p:nvPr/>
        </p:nvSpPr>
        <p:spPr>
          <a:xfrm>
            <a:off x="6496015" y="1137450"/>
            <a:ext cx="451655" cy="246221"/>
          </a:xfrm>
          <a:prstGeom prst="rect">
            <a:avLst/>
          </a:prstGeom>
          <a:noFill/>
          <a:ln>
            <a:noFill/>
          </a:ln>
        </p:spPr>
        <p:txBody>
          <a:bodyPr wrap="square" rtlCol="0">
            <a:spAutoFit/>
          </a:bodyPr>
          <a:lstStyle/>
          <a:p>
            <a:pPr algn="ctr"/>
            <a:r>
              <a:rPr kumimoji="1" lang="en-US" altLang="ja-JP" sz="1000" dirty="0">
                <a:latin typeface="BIZ UDPゴシック" panose="020B0400000000000000" pitchFamily="50" charset="-128"/>
                <a:ea typeface="BIZ UDPゴシック" panose="020B0400000000000000" pitchFamily="50" charset="-128"/>
              </a:rPr>
              <a:t>0.6</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200" name="テキスト ボックス 199">
            <a:extLst>
              <a:ext uri="{FF2B5EF4-FFF2-40B4-BE49-F238E27FC236}">
                <a16:creationId xmlns:a16="http://schemas.microsoft.com/office/drawing/2014/main" id="{AF3AE008-C913-5D90-27A5-BB5B07C4D4C3}"/>
              </a:ext>
            </a:extLst>
          </p:cNvPr>
          <p:cNvSpPr txBox="1"/>
          <p:nvPr/>
        </p:nvSpPr>
        <p:spPr>
          <a:xfrm>
            <a:off x="6934720" y="1132689"/>
            <a:ext cx="451655" cy="246221"/>
          </a:xfrm>
          <a:prstGeom prst="rect">
            <a:avLst/>
          </a:prstGeom>
          <a:noFill/>
          <a:ln>
            <a:noFill/>
          </a:ln>
        </p:spPr>
        <p:txBody>
          <a:bodyPr wrap="square" rtlCol="0">
            <a:spAutoFit/>
          </a:bodyPr>
          <a:lstStyle/>
          <a:p>
            <a:pPr algn="ctr"/>
            <a:r>
              <a:rPr kumimoji="1" lang="en-US" altLang="ja-JP" sz="1000" dirty="0">
                <a:latin typeface="BIZ UDPゴシック" panose="020B0400000000000000" pitchFamily="50" charset="-128"/>
                <a:ea typeface="BIZ UDPゴシック" panose="020B0400000000000000" pitchFamily="50" charset="-128"/>
              </a:rPr>
              <a:t>0.4</a:t>
            </a:r>
            <a:endParaRPr kumimoji="1" lang="ja-JP" altLang="en-US" sz="1000" dirty="0">
              <a:latin typeface="BIZ UDPゴシック" panose="020B0400000000000000" pitchFamily="50" charset="-128"/>
              <a:ea typeface="BIZ UDPゴシック" panose="020B0400000000000000" pitchFamily="50" charset="-128"/>
            </a:endParaRPr>
          </a:p>
        </p:txBody>
      </p:sp>
      <p:pic>
        <p:nvPicPr>
          <p:cNvPr id="7" name="グラフィックス 6" descr="ドキュメント 枠線">
            <a:extLst>
              <a:ext uri="{FF2B5EF4-FFF2-40B4-BE49-F238E27FC236}">
                <a16:creationId xmlns:a16="http://schemas.microsoft.com/office/drawing/2014/main" id="{67D8B80F-D501-94A0-4052-C23AB73078D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585514">
            <a:off x="11129797" y="1187948"/>
            <a:ext cx="577559" cy="577559"/>
          </a:xfrm>
          <a:prstGeom prst="rect">
            <a:avLst/>
          </a:prstGeom>
        </p:spPr>
      </p:pic>
      <p:sp>
        <p:nvSpPr>
          <p:cNvPr id="10" name="テキスト ボックス 9">
            <a:extLst>
              <a:ext uri="{FF2B5EF4-FFF2-40B4-BE49-F238E27FC236}">
                <a16:creationId xmlns:a16="http://schemas.microsoft.com/office/drawing/2014/main" id="{1C1DCE57-0641-E087-09D0-1AB1EBF052C1}"/>
              </a:ext>
            </a:extLst>
          </p:cNvPr>
          <p:cNvSpPr txBox="1"/>
          <p:nvPr/>
        </p:nvSpPr>
        <p:spPr>
          <a:xfrm>
            <a:off x="6015156" y="874060"/>
            <a:ext cx="2378881" cy="307777"/>
          </a:xfrm>
          <a:prstGeom prst="rect">
            <a:avLst/>
          </a:prstGeom>
          <a:noFill/>
        </p:spPr>
        <p:txBody>
          <a:bodyPr wrap="square" rtlCol="0">
            <a:spAutoFit/>
          </a:bodyPr>
          <a:lstStyle/>
          <a:p>
            <a:r>
              <a:rPr lang="ja-JP" altLang="en-US" sz="1400" b="1" u="sng" dirty="0">
                <a:latin typeface="BIZ UDPゴシック" panose="020B0400000000000000" pitchFamily="50" charset="-128"/>
                <a:ea typeface="BIZ UDPゴシック" panose="020B0400000000000000" pitchFamily="50" charset="-128"/>
              </a:rPr>
              <a:t>・</a:t>
            </a:r>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常勤専従＋非常勤兼務の例</a:t>
            </a:r>
          </a:p>
        </p:txBody>
      </p:sp>
      <p:sp>
        <p:nvSpPr>
          <p:cNvPr id="22" name="吹き出し: 角を丸めた四角形 21">
            <a:extLst>
              <a:ext uri="{FF2B5EF4-FFF2-40B4-BE49-F238E27FC236}">
                <a16:creationId xmlns:a16="http://schemas.microsoft.com/office/drawing/2014/main" id="{47ED0DB7-D8C9-2D22-360D-748134808C13}"/>
              </a:ext>
            </a:extLst>
          </p:cNvPr>
          <p:cNvSpPr/>
          <p:nvPr/>
        </p:nvSpPr>
        <p:spPr>
          <a:xfrm>
            <a:off x="8251279" y="956188"/>
            <a:ext cx="830084" cy="253135"/>
          </a:xfrm>
          <a:prstGeom prst="wedgeRoundRectCallout">
            <a:avLst>
              <a:gd name="adj1" fmla="val -38426"/>
              <a:gd name="adj2" fmla="val 106964"/>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新規配置</a:t>
            </a:r>
          </a:p>
        </p:txBody>
      </p:sp>
      <p:sp>
        <p:nvSpPr>
          <p:cNvPr id="26" name="矢印: 五方向 25">
            <a:extLst>
              <a:ext uri="{FF2B5EF4-FFF2-40B4-BE49-F238E27FC236}">
                <a16:creationId xmlns:a16="http://schemas.microsoft.com/office/drawing/2014/main" id="{357352C5-23AB-3434-C919-2C0C7F3A93A0}"/>
              </a:ext>
            </a:extLst>
          </p:cNvPr>
          <p:cNvSpPr/>
          <p:nvPr/>
        </p:nvSpPr>
        <p:spPr>
          <a:xfrm>
            <a:off x="8694050" y="1327647"/>
            <a:ext cx="2412100" cy="390902"/>
          </a:xfrm>
          <a:prstGeom prst="homePlate">
            <a:avLst>
              <a:gd name="adj" fmla="val 34277"/>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テキスト ボックス 201">
            <a:extLst>
              <a:ext uri="{FF2B5EF4-FFF2-40B4-BE49-F238E27FC236}">
                <a16:creationId xmlns:a16="http://schemas.microsoft.com/office/drawing/2014/main" id="{88B77680-130F-59B0-8EF3-55379A683570}"/>
              </a:ext>
            </a:extLst>
          </p:cNvPr>
          <p:cNvSpPr txBox="1"/>
          <p:nvPr/>
        </p:nvSpPr>
        <p:spPr>
          <a:xfrm>
            <a:off x="8675758" y="1364586"/>
            <a:ext cx="2220714" cy="276999"/>
          </a:xfrm>
          <a:prstGeom prst="rect">
            <a:avLst/>
          </a:prstGeom>
          <a:noFill/>
          <a:ln>
            <a:noFill/>
          </a:ln>
        </p:spPr>
        <p:txBody>
          <a:bodyPr wrap="square" rtlCol="0">
            <a:spAutoFit/>
          </a:bodyPr>
          <a:lstStyle/>
          <a:p>
            <a:pPr algn="ctr"/>
            <a:r>
              <a:rPr kumimoji="1" lang="ja-JP" altLang="en-US" sz="1200" dirty="0">
                <a:latin typeface="BIZ UDPゴシック" panose="020B0400000000000000" pitchFamily="50" charset="-128"/>
                <a:ea typeface="BIZ UDPゴシック" panose="020B0400000000000000" pitchFamily="50" charset="-128"/>
              </a:rPr>
              <a:t>常勤換算２</a:t>
            </a:r>
            <a:r>
              <a:rPr kumimoji="1" lang="en-US" altLang="ja-JP" sz="1200" dirty="0">
                <a:latin typeface="BIZ UDPゴシック" panose="020B0400000000000000" pitchFamily="50" charset="-128"/>
                <a:ea typeface="BIZ UDPゴシック" panose="020B0400000000000000" pitchFamily="50" charset="-128"/>
              </a:rPr>
              <a:t>.0</a:t>
            </a:r>
            <a:r>
              <a:rPr kumimoji="1" lang="ja-JP" altLang="en-US" sz="1200" dirty="0">
                <a:latin typeface="BIZ UDPゴシック" panose="020B0400000000000000" pitchFamily="50" charset="-128"/>
                <a:ea typeface="BIZ UDPゴシック" panose="020B0400000000000000" pitchFamily="50" charset="-128"/>
              </a:rPr>
              <a:t>以上を維持</a:t>
            </a:r>
          </a:p>
        </p:txBody>
      </p:sp>
      <p:sp>
        <p:nvSpPr>
          <p:cNvPr id="32" name="テキスト ボックス 31">
            <a:extLst>
              <a:ext uri="{FF2B5EF4-FFF2-40B4-BE49-F238E27FC236}">
                <a16:creationId xmlns:a16="http://schemas.microsoft.com/office/drawing/2014/main" id="{ED6CA070-D231-612D-2706-11E219DB8FEF}"/>
              </a:ext>
            </a:extLst>
          </p:cNvPr>
          <p:cNvSpPr txBox="1"/>
          <p:nvPr/>
        </p:nvSpPr>
        <p:spPr>
          <a:xfrm>
            <a:off x="9227308" y="1088319"/>
            <a:ext cx="1038628" cy="246221"/>
          </a:xfrm>
          <a:prstGeom prst="rect">
            <a:avLst/>
          </a:prstGeom>
          <a:noFill/>
          <a:ln>
            <a:noFill/>
          </a:ln>
        </p:spPr>
        <p:txBody>
          <a:bodyPr wrap="square" rtlCol="0">
            <a:spAutoFit/>
          </a:bodyPr>
          <a:lstStyle/>
          <a:p>
            <a:pPr algn="ctr"/>
            <a:r>
              <a:rPr kumimoji="1" lang="en-US" altLang="ja-JP" sz="1000" dirty="0">
                <a:latin typeface="BIZ UDPゴシック" panose="020B0400000000000000" pitchFamily="50" charset="-128"/>
                <a:ea typeface="BIZ UDPゴシック" panose="020B0400000000000000" pitchFamily="50" charset="-128"/>
              </a:rPr>
              <a:t>2</a:t>
            </a:r>
            <a:r>
              <a:rPr kumimoji="1" lang="ja-JP" altLang="en-US" sz="1000" dirty="0">
                <a:latin typeface="BIZ UDPゴシック" panose="020B0400000000000000" pitchFamily="50" charset="-128"/>
                <a:ea typeface="BIZ UDPゴシック" panose="020B0400000000000000" pitchFamily="50" charset="-128"/>
              </a:rPr>
              <a:t>か月</a:t>
            </a:r>
          </a:p>
        </p:txBody>
      </p:sp>
      <p:sp>
        <p:nvSpPr>
          <p:cNvPr id="38" name="テキスト ボックス 37">
            <a:extLst>
              <a:ext uri="{FF2B5EF4-FFF2-40B4-BE49-F238E27FC236}">
                <a16:creationId xmlns:a16="http://schemas.microsoft.com/office/drawing/2014/main" id="{01EB817D-F999-3AE3-6F80-1EEEF27F07F0}"/>
              </a:ext>
            </a:extLst>
          </p:cNvPr>
          <p:cNvSpPr txBox="1"/>
          <p:nvPr/>
        </p:nvSpPr>
        <p:spPr>
          <a:xfrm>
            <a:off x="11086880" y="1791359"/>
            <a:ext cx="732879" cy="246221"/>
          </a:xfrm>
          <a:prstGeom prst="rect">
            <a:avLst/>
          </a:prstGeom>
          <a:solidFill>
            <a:schemeClr val="accent3">
              <a:lumMod val="60000"/>
              <a:lumOff val="40000"/>
            </a:schemeClr>
          </a:solidFill>
          <a:ln>
            <a:noFill/>
          </a:ln>
        </p:spPr>
        <p:txBody>
          <a:bodyPr wrap="square" rtlCol="0">
            <a:spAutoFit/>
          </a:bodyPr>
          <a:lstStyle/>
          <a:p>
            <a:pPr algn="ctr"/>
            <a:r>
              <a:rPr kumimoji="1" lang="ja-JP" altLang="en-US" sz="1000" dirty="0">
                <a:solidFill>
                  <a:schemeClr val="bg1"/>
                </a:solidFill>
                <a:latin typeface="BIZ UDPゴシック" panose="020B0400000000000000" pitchFamily="50" charset="-128"/>
                <a:ea typeface="BIZ UDPゴシック" panose="020B0400000000000000" pitchFamily="50" charset="-128"/>
              </a:rPr>
              <a:t>交付申請</a:t>
            </a:r>
          </a:p>
        </p:txBody>
      </p:sp>
      <p:sp>
        <p:nvSpPr>
          <p:cNvPr id="39" name="正方形/長方形 38">
            <a:extLst>
              <a:ext uri="{FF2B5EF4-FFF2-40B4-BE49-F238E27FC236}">
                <a16:creationId xmlns:a16="http://schemas.microsoft.com/office/drawing/2014/main" id="{10ED5AB8-6839-871C-3E79-C436CEA954B0}"/>
              </a:ext>
            </a:extLst>
          </p:cNvPr>
          <p:cNvSpPr/>
          <p:nvPr/>
        </p:nvSpPr>
        <p:spPr>
          <a:xfrm>
            <a:off x="6607749" y="1925104"/>
            <a:ext cx="1979101" cy="152823"/>
          </a:xfrm>
          <a:prstGeom prst="rect">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82CCEC3A-1DB5-EE51-B046-1E14A09C3C3A}"/>
              </a:ext>
            </a:extLst>
          </p:cNvPr>
          <p:cNvSpPr txBox="1"/>
          <p:nvPr/>
        </p:nvSpPr>
        <p:spPr>
          <a:xfrm>
            <a:off x="7211143" y="1869014"/>
            <a:ext cx="835895" cy="261610"/>
          </a:xfrm>
          <a:prstGeom prst="rect">
            <a:avLst/>
          </a:prstGeom>
          <a:noFill/>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配置日</a:t>
            </a:r>
          </a:p>
        </p:txBody>
      </p:sp>
      <p:sp>
        <p:nvSpPr>
          <p:cNvPr id="5" name="円: 塗りつぶしなし 4">
            <a:extLst>
              <a:ext uri="{FF2B5EF4-FFF2-40B4-BE49-F238E27FC236}">
                <a16:creationId xmlns:a16="http://schemas.microsoft.com/office/drawing/2014/main" id="{BF45816C-B37F-62AE-196C-36436BABF2F8}"/>
              </a:ext>
            </a:extLst>
          </p:cNvPr>
          <p:cNvSpPr/>
          <p:nvPr/>
        </p:nvSpPr>
        <p:spPr>
          <a:xfrm>
            <a:off x="511103" y="2708180"/>
            <a:ext cx="240478" cy="226032"/>
          </a:xfrm>
          <a:prstGeom prst="donut">
            <a:avLst>
              <a:gd name="adj" fmla="val 17869"/>
            </a:avLst>
          </a:prstGeom>
          <a:solidFill>
            <a:schemeClr val="accent3">
              <a:lumMod val="60000"/>
              <a:lumOff val="40000"/>
            </a:schemeClr>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乗算記号 5">
            <a:extLst>
              <a:ext uri="{FF2B5EF4-FFF2-40B4-BE49-F238E27FC236}">
                <a16:creationId xmlns:a16="http://schemas.microsoft.com/office/drawing/2014/main" id="{83C40C46-20EC-9769-944A-6941494EE88B}"/>
              </a:ext>
            </a:extLst>
          </p:cNvPr>
          <p:cNvSpPr/>
          <p:nvPr/>
        </p:nvSpPr>
        <p:spPr>
          <a:xfrm>
            <a:off x="5498993" y="2666792"/>
            <a:ext cx="381417" cy="367933"/>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矢印コネクタ 7">
            <a:extLst>
              <a:ext uri="{FF2B5EF4-FFF2-40B4-BE49-F238E27FC236}">
                <a16:creationId xmlns:a16="http://schemas.microsoft.com/office/drawing/2014/main" id="{0B457740-7AA1-DABD-5F66-7661BAFD18C2}"/>
              </a:ext>
            </a:extLst>
          </p:cNvPr>
          <p:cNvCxnSpPr>
            <a:cxnSpLocks/>
          </p:cNvCxnSpPr>
          <p:nvPr/>
        </p:nvCxnSpPr>
        <p:spPr>
          <a:xfrm>
            <a:off x="6788807" y="3221243"/>
            <a:ext cx="2778201" cy="0"/>
          </a:xfrm>
          <a:prstGeom prst="straightConnector1">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sp>
        <p:nvSpPr>
          <p:cNvPr id="41" name="テキスト ボックス 40">
            <a:extLst>
              <a:ext uri="{FF2B5EF4-FFF2-40B4-BE49-F238E27FC236}">
                <a16:creationId xmlns:a16="http://schemas.microsoft.com/office/drawing/2014/main" id="{00F7D2F8-151C-B63D-5288-25A40441D2ED}"/>
              </a:ext>
            </a:extLst>
          </p:cNvPr>
          <p:cNvSpPr txBox="1"/>
          <p:nvPr/>
        </p:nvSpPr>
        <p:spPr>
          <a:xfrm>
            <a:off x="7849869" y="2994672"/>
            <a:ext cx="543202" cy="261610"/>
          </a:xfrm>
          <a:prstGeom prst="rect">
            <a:avLst/>
          </a:prstGeom>
          <a:noFill/>
          <a:ln>
            <a:noFill/>
          </a:ln>
        </p:spPr>
        <p:txBody>
          <a:bodyPr wrap="square" rtlCol="0">
            <a:spAutoFit/>
          </a:bodyPr>
          <a:lstStyle/>
          <a:p>
            <a:pPr algn="ctr"/>
            <a:r>
              <a:rPr lang="en-US" altLang="ja-JP" sz="1100" b="1" dirty="0">
                <a:solidFill>
                  <a:srgbClr val="FF0000"/>
                </a:solidFill>
                <a:latin typeface="BIZ UDPゴシック" panose="020B0400000000000000" pitchFamily="50" charset="-128"/>
                <a:ea typeface="BIZ UDPゴシック" panose="020B0400000000000000" pitchFamily="50" charset="-128"/>
              </a:rPr>
              <a:t>±0</a:t>
            </a:r>
            <a:endParaRPr kumimoji="1" lang="ja-JP" altLang="en-US" sz="1100" b="1" dirty="0">
              <a:solidFill>
                <a:srgbClr val="FF0000"/>
              </a:solidFill>
              <a:latin typeface="BIZ UDPゴシック" panose="020B0400000000000000" pitchFamily="50" charset="-128"/>
              <a:ea typeface="BIZ UDPゴシック" panose="020B0400000000000000" pitchFamily="50" charset="-128"/>
            </a:endParaRPr>
          </a:p>
        </p:txBody>
      </p:sp>
      <p:cxnSp>
        <p:nvCxnSpPr>
          <p:cNvPr id="43" name="直線矢印コネクタ 42">
            <a:extLst>
              <a:ext uri="{FF2B5EF4-FFF2-40B4-BE49-F238E27FC236}">
                <a16:creationId xmlns:a16="http://schemas.microsoft.com/office/drawing/2014/main" id="{884BAD34-C5F2-FE4D-48A0-C4CE6A8CBC27}"/>
              </a:ext>
            </a:extLst>
          </p:cNvPr>
          <p:cNvCxnSpPr>
            <a:cxnSpLocks/>
          </p:cNvCxnSpPr>
          <p:nvPr/>
        </p:nvCxnSpPr>
        <p:spPr>
          <a:xfrm>
            <a:off x="5925207" y="5168092"/>
            <a:ext cx="2778201" cy="0"/>
          </a:xfrm>
          <a:prstGeom prst="straightConnector1">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sp>
        <p:nvSpPr>
          <p:cNvPr id="46" name="テキスト ボックス 45">
            <a:extLst>
              <a:ext uri="{FF2B5EF4-FFF2-40B4-BE49-F238E27FC236}">
                <a16:creationId xmlns:a16="http://schemas.microsoft.com/office/drawing/2014/main" id="{01E4D6A3-E098-ADC2-A658-6401D65BE6FD}"/>
              </a:ext>
            </a:extLst>
          </p:cNvPr>
          <p:cNvSpPr txBox="1"/>
          <p:nvPr/>
        </p:nvSpPr>
        <p:spPr>
          <a:xfrm>
            <a:off x="7000835" y="4923423"/>
            <a:ext cx="543202" cy="261610"/>
          </a:xfrm>
          <a:prstGeom prst="rect">
            <a:avLst/>
          </a:prstGeom>
          <a:noFill/>
          <a:ln>
            <a:noFill/>
          </a:ln>
        </p:spPr>
        <p:txBody>
          <a:bodyPr wrap="square" rtlCol="0">
            <a:spAutoFit/>
          </a:bodyPr>
          <a:lstStyle/>
          <a:p>
            <a:pPr algn="ctr"/>
            <a:r>
              <a:rPr lang="en-US" altLang="ja-JP" sz="1100" b="1" dirty="0">
                <a:solidFill>
                  <a:srgbClr val="FF0000"/>
                </a:solidFill>
                <a:latin typeface="BIZ UDPゴシック" panose="020B0400000000000000" pitchFamily="50" charset="-128"/>
                <a:ea typeface="BIZ UDPゴシック" panose="020B0400000000000000" pitchFamily="50" charset="-128"/>
              </a:rPr>
              <a:t>±0</a:t>
            </a:r>
            <a:endParaRPr kumimoji="1" lang="ja-JP" altLang="en-US" sz="1100" b="1" dirty="0">
              <a:solidFill>
                <a:srgbClr val="FF0000"/>
              </a:solidFill>
              <a:latin typeface="BIZ UDPゴシック" panose="020B0400000000000000" pitchFamily="50" charset="-128"/>
              <a:ea typeface="BIZ UDPゴシック" panose="020B0400000000000000" pitchFamily="50" charset="-128"/>
            </a:endParaRPr>
          </a:p>
        </p:txBody>
      </p:sp>
      <p:sp>
        <p:nvSpPr>
          <p:cNvPr id="53" name="乗算記号 52">
            <a:extLst>
              <a:ext uri="{FF2B5EF4-FFF2-40B4-BE49-F238E27FC236}">
                <a16:creationId xmlns:a16="http://schemas.microsoft.com/office/drawing/2014/main" id="{E547FB3B-8A50-900D-9928-996E90BF3072}"/>
              </a:ext>
            </a:extLst>
          </p:cNvPr>
          <p:cNvSpPr/>
          <p:nvPr/>
        </p:nvSpPr>
        <p:spPr>
          <a:xfrm>
            <a:off x="423766" y="4525456"/>
            <a:ext cx="381417" cy="367933"/>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1DF4A63-AB04-9423-4A8B-22C80B5F5001}"/>
              </a:ext>
            </a:extLst>
          </p:cNvPr>
          <p:cNvSpPr txBox="1"/>
          <p:nvPr/>
        </p:nvSpPr>
        <p:spPr>
          <a:xfrm>
            <a:off x="11839575" y="6479696"/>
            <a:ext cx="340158" cy="338554"/>
          </a:xfrm>
          <a:prstGeom prst="rect">
            <a:avLst/>
          </a:prstGeom>
          <a:solidFill>
            <a:schemeClr val="bg1"/>
          </a:solidFill>
        </p:spPr>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８</a:t>
            </a:r>
          </a:p>
        </p:txBody>
      </p:sp>
    </p:spTree>
    <p:extLst>
      <p:ext uri="{BB962C8B-B14F-4D97-AF65-F5344CB8AC3E}">
        <p14:creationId xmlns:p14="http://schemas.microsoft.com/office/powerpoint/2010/main" val="3783696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7CE3D-6D07-B21D-E3A8-551F57845E46}"/>
            </a:ext>
          </a:extLst>
        </p:cNvPr>
        <p:cNvGrpSpPr/>
        <p:nvPr/>
      </p:nvGrpSpPr>
      <p:grpSpPr>
        <a:xfrm>
          <a:off x="0" y="0"/>
          <a:ext cx="0" cy="0"/>
          <a:chOff x="0" y="0"/>
          <a:chExt cx="0" cy="0"/>
        </a:xfrm>
      </p:grpSpPr>
      <p:sp>
        <p:nvSpPr>
          <p:cNvPr id="16" name="四角形: 角を丸くする 15">
            <a:extLst>
              <a:ext uri="{FF2B5EF4-FFF2-40B4-BE49-F238E27FC236}">
                <a16:creationId xmlns:a16="http://schemas.microsoft.com/office/drawing/2014/main" id="{5064EF92-FB19-C195-97B4-25C97D4770FC}"/>
              </a:ext>
            </a:extLst>
          </p:cNvPr>
          <p:cNvSpPr/>
          <p:nvPr/>
        </p:nvSpPr>
        <p:spPr>
          <a:xfrm>
            <a:off x="312886" y="918543"/>
            <a:ext cx="8617553" cy="2136588"/>
          </a:xfrm>
          <a:prstGeom prst="roundRect">
            <a:avLst>
              <a:gd name="adj" fmla="val 3798"/>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17996FB0-8D0F-A70F-FBAC-5E84D00C8291}"/>
              </a:ext>
            </a:extLst>
          </p:cNvPr>
          <p:cNvSpPr/>
          <p:nvPr/>
        </p:nvSpPr>
        <p:spPr>
          <a:xfrm>
            <a:off x="4173027" y="5305416"/>
            <a:ext cx="4265033" cy="359521"/>
          </a:xfrm>
          <a:prstGeom prst="rect">
            <a:avLst/>
          </a:prstGeom>
          <a:solidFill>
            <a:schemeClr val="accent5">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2BF83BB1-BD40-6A16-1645-1CD549903399}"/>
              </a:ext>
            </a:extLst>
          </p:cNvPr>
          <p:cNvSpPr/>
          <p:nvPr/>
        </p:nvSpPr>
        <p:spPr>
          <a:xfrm>
            <a:off x="188165" y="744374"/>
            <a:ext cx="11832385" cy="2439741"/>
          </a:xfrm>
          <a:prstGeom prst="roundRect">
            <a:avLst>
              <a:gd name="adj" fmla="val 5684"/>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四角形: 角を丸くする 81">
            <a:extLst>
              <a:ext uri="{FF2B5EF4-FFF2-40B4-BE49-F238E27FC236}">
                <a16:creationId xmlns:a16="http://schemas.microsoft.com/office/drawing/2014/main" id="{23E48659-DF36-5026-EF80-596EB94E60DF}"/>
              </a:ext>
            </a:extLst>
          </p:cNvPr>
          <p:cNvSpPr/>
          <p:nvPr/>
        </p:nvSpPr>
        <p:spPr>
          <a:xfrm>
            <a:off x="8992002" y="727140"/>
            <a:ext cx="3090110" cy="999246"/>
          </a:xfrm>
          <a:prstGeom prst="roundRect">
            <a:avLst>
              <a:gd name="adj" fmla="val 4309"/>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五方向 48">
            <a:extLst>
              <a:ext uri="{FF2B5EF4-FFF2-40B4-BE49-F238E27FC236}">
                <a16:creationId xmlns:a16="http://schemas.microsoft.com/office/drawing/2014/main" id="{317C7BF0-5974-C4D6-6C97-B50D130F677D}"/>
              </a:ext>
            </a:extLst>
          </p:cNvPr>
          <p:cNvSpPr/>
          <p:nvPr/>
        </p:nvSpPr>
        <p:spPr>
          <a:xfrm>
            <a:off x="3436731" y="4393516"/>
            <a:ext cx="1339030" cy="456023"/>
          </a:xfrm>
          <a:prstGeom prst="homePlate">
            <a:avLst>
              <a:gd name="adj" fmla="val 32594"/>
            </a:avLst>
          </a:prstGeom>
          <a:solidFill>
            <a:schemeClr val="bg1"/>
          </a:solidFill>
          <a:ln w="19050">
            <a:solidFill>
              <a:schemeClr val="accent1">
                <a:lumMod val="60000"/>
                <a:lumOff val="4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02861F99-3ED9-E847-69F7-EF9D6C4BE899}"/>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４</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a:t>
            </a:r>
            <a:r>
              <a:rPr lang="zh-TW" altLang="en-US" sz="2800" dirty="0">
                <a:solidFill>
                  <a:schemeClr val="bg1"/>
                </a:solidFill>
                <a:latin typeface="BIZ UDPゴシック" panose="020B0400000000000000" pitchFamily="50" charset="-128"/>
                <a:ea typeface="BIZ UDPゴシック" panose="020B0400000000000000" pitchFamily="50" charset="-128"/>
              </a:rPr>
              <a:t>定着支援費補助金</a:t>
            </a:r>
            <a:r>
              <a:rPr lang="ja-JP" altLang="en-US" sz="2800" dirty="0">
                <a:solidFill>
                  <a:schemeClr val="bg1"/>
                </a:solidFill>
                <a:latin typeface="BIZ UDPゴシック" panose="020B0400000000000000" pitchFamily="50" charset="-128"/>
                <a:ea typeface="BIZ UDPゴシック" panose="020B0400000000000000" pitchFamily="50" charset="-128"/>
              </a:rPr>
              <a:t>について　（１）</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E943E84E-4D9D-BFC8-F96E-C4A663CC3AC9}"/>
              </a:ext>
            </a:extLst>
          </p:cNvPr>
          <p:cNvSpPr/>
          <p:nvPr/>
        </p:nvSpPr>
        <p:spPr>
          <a:xfrm>
            <a:off x="398085" y="561475"/>
            <a:ext cx="1595473"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交付要件①</a:t>
            </a:r>
          </a:p>
        </p:txBody>
      </p:sp>
      <p:sp>
        <p:nvSpPr>
          <p:cNvPr id="7" name="テキスト ボックス 6">
            <a:extLst>
              <a:ext uri="{FF2B5EF4-FFF2-40B4-BE49-F238E27FC236}">
                <a16:creationId xmlns:a16="http://schemas.microsoft.com/office/drawing/2014/main" id="{A1BDB70B-ECB7-BE1F-364F-5EF930374F88}"/>
              </a:ext>
            </a:extLst>
          </p:cNvPr>
          <p:cNvSpPr txBox="1"/>
          <p:nvPr/>
        </p:nvSpPr>
        <p:spPr>
          <a:xfrm>
            <a:off x="264932" y="1107583"/>
            <a:ext cx="8788631" cy="1720984"/>
          </a:xfrm>
          <a:prstGeom prst="rect">
            <a:avLst/>
          </a:prstGeom>
          <a:noFill/>
        </p:spPr>
        <p:txBody>
          <a:bodyPr wrap="square" rtlCol="0">
            <a:spAutoFit/>
          </a:bodyPr>
          <a:lstStyle/>
          <a:p>
            <a:pPr>
              <a:lnSpc>
                <a:spcPts val="2000"/>
              </a:lnSpc>
            </a:pPr>
            <a:r>
              <a:rPr lang="ja-JP" altLang="en-US" dirty="0">
                <a:latin typeface="BIZ UDPゴシック" panose="020B0400000000000000" pitchFamily="50" charset="-128"/>
                <a:ea typeface="BIZ UDPゴシック" panose="020B0400000000000000" pitchFamily="50" charset="-128"/>
              </a:rPr>
              <a:t>➢ </a:t>
            </a:r>
            <a:r>
              <a:rPr lang="zh-TW" altLang="en-US" dirty="0">
                <a:latin typeface="BIZ UDPゴシック" panose="020B0400000000000000" pitchFamily="50" charset="-128"/>
                <a:ea typeface="BIZ UDPゴシック" panose="020B0400000000000000" pitchFamily="50" charset="-128"/>
              </a:rPr>
              <a:t>確保支援費補助金</a:t>
            </a:r>
            <a:r>
              <a:rPr lang="ja-JP" altLang="en-US" dirty="0">
                <a:latin typeface="BIZ UDPゴシック" panose="020B0400000000000000" pitchFamily="50" charset="-128"/>
                <a:ea typeface="BIZ UDPゴシック" panose="020B0400000000000000" pitchFamily="50" charset="-128"/>
              </a:rPr>
              <a:t>の交付決定を受けていること</a:t>
            </a:r>
            <a:endParaRPr lang="en-US" altLang="ja-JP" dirty="0">
              <a:latin typeface="BIZ UDPゴシック" panose="020B0400000000000000" pitchFamily="50" charset="-128"/>
              <a:ea typeface="BIZ UDPゴシック" panose="020B0400000000000000" pitchFamily="50" charset="-128"/>
            </a:endParaRPr>
          </a:p>
          <a:p>
            <a:pPr>
              <a:lnSpc>
                <a:spcPts val="1400"/>
              </a:lnSpc>
            </a:pPr>
            <a:endParaRPr lang="en-US" altLang="ja-JP" sz="1100" dirty="0">
              <a:latin typeface="BIZ UDPゴシック" panose="020B0400000000000000" pitchFamily="50" charset="-128"/>
              <a:ea typeface="BIZ UDPゴシック" panose="020B0400000000000000" pitchFamily="50" charset="-128"/>
            </a:endParaRPr>
          </a:p>
          <a:p>
            <a:pPr>
              <a:lnSpc>
                <a:spcPts val="2000"/>
              </a:lnSpc>
            </a:pPr>
            <a:r>
              <a:rPr lang="ja-JP" altLang="en-US" dirty="0">
                <a:latin typeface="BIZ UDPゴシック" panose="020B0400000000000000" pitchFamily="50" charset="-128"/>
                <a:ea typeface="BIZ UDPゴシック" panose="020B0400000000000000" pitchFamily="50" charset="-128"/>
              </a:rPr>
              <a:t>➢ 申請日時点において、常勤専従の相談支援専門員として８か月以上継続して</a:t>
            </a:r>
            <a:endParaRPr lang="en-US" altLang="ja-JP" dirty="0">
              <a:latin typeface="BIZ UDPゴシック" panose="020B0400000000000000" pitchFamily="50" charset="-128"/>
              <a:ea typeface="BIZ UDPゴシック" panose="020B0400000000000000" pitchFamily="50" charset="-128"/>
            </a:endParaRPr>
          </a:p>
          <a:p>
            <a:pPr>
              <a:lnSpc>
                <a:spcPts val="2000"/>
              </a:lnSpc>
            </a:pPr>
            <a:r>
              <a:rPr lang="ja-JP" altLang="en-US" dirty="0">
                <a:latin typeface="BIZ UDPゴシック" panose="020B0400000000000000" pitchFamily="50" charset="-128"/>
                <a:ea typeface="BIZ UDPゴシック" panose="020B0400000000000000" pitchFamily="50" charset="-128"/>
              </a:rPr>
              <a:t>　　配置されていること</a:t>
            </a:r>
            <a:endParaRPr lang="en-US" altLang="ja-JP" dirty="0">
              <a:latin typeface="BIZ UDPゴシック" panose="020B0400000000000000" pitchFamily="50" charset="-128"/>
              <a:ea typeface="BIZ UDPゴシック" panose="020B0400000000000000" pitchFamily="50" charset="-128"/>
            </a:endParaRPr>
          </a:p>
          <a:p>
            <a:pPr>
              <a:lnSpc>
                <a:spcPts val="1000"/>
              </a:lnSpc>
            </a:pPr>
            <a:endParaRPr lang="en-US" altLang="ja-JP" sz="1000"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対象となる職員が、支援力向上研修のその時点における全過程を受講していること</a:t>
            </a:r>
            <a:endParaRPr lang="en-US" altLang="ja-JP" dirty="0">
              <a:latin typeface="BIZ UDPゴシック" panose="020B0400000000000000" pitchFamily="50" charset="-128"/>
              <a:ea typeface="BIZ UDPゴシック" panose="020B0400000000000000" pitchFamily="50" charset="-128"/>
            </a:endParaRPr>
          </a:p>
          <a:p>
            <a:pPr>
              <a:lnSpc>
                <a:spcPts val="1500"/>
              </a:lnSpc>
            </a:pPr>
            <a:r>
              <a:rPr lang="ja-JP" altLang="en-US" dirty="0">
                <a:latin typeface="BIZ UD明朝 Medium" panose="02020500000000000000" pitchFamily="17" charset="-128"/>
                <a:ea typeface="BIZ UD明朝 Medium" panose="02020500000000000000" pitchFamily="17" charset="-128"/>
              </a:rPr>
              <a:t>　　</a:t>
            </a:r>
            <a:r>
              <a:rPr lang="en-US" altLang="ja-JP" sz="1400" dirty="0">
                <a:latin typeface="BIZ UD明朝 Medium" panose="02020500000000000000" pitchFamily="17" charset="-128"/>
                <a:ea typeface="BIZ UD明朝 Medium" panose="02020500000000000000" pitchFamily="17" charset="-128"/>
              </a:rPr>
              <a:t>(※</a:t>
            </a:r>
            <a:r>
              <a:rPr lang="ja-JP" altLang="en-US" sz="1400" dirty="0">
                <a:latin typeface="BIZ UD明朝 Medium" panose="02020500000000000000" pitchFamily="17" charset="-128"/>
                <a:ea typeface="BIZ UD明朝 Medium" panose="02020500000000000000" pitchFamily="17" charset="-128"/>
              </a:rPr>
              <a:t>現任研修の修了者や、所属する事業所が</a:t>
            </a:r>
            <a:r>
              <a:rPr lang="zh-TW" altLang="en-US" sz="1400" dirty="0">
                <a:latin typeface="BIZ UD明朝 Medium" panose="02020500000000000000" pitchFamily="17" charset="-128"/>
                <a:ea typeface="BIZ UD明朝 Medium" panose="02020500000000000000" pitchFamily="17" charset="-128"/>
              </a:rPr>
              <a:t>主任相談支援専門員配置加算</a:t>
            </a:r>
            <a:r>
              <a:rPr lang="ja-JP" altLang="en-US" sz="1400" dirty="0">
                <a:latin typeface="BIZ UD明朝 Medium" panose="02020500000000000000" pitchFamily="17" charset="-128"/>
                <a:ea typeface="BIZ UD明朝 Medium" panose="02020500000000000000" pitchFamily="17" charset="-128"/>
              </a:rPr>
              <a:t>を取得している場合は不要）</a:t>
            </a:r>
            <a:endParaRPr lang="en-US" altLang="ja-JP" dirty="0">
              <a:latin typeface="BIZ UD明朝 Medium" panose="02020500000000000000" pitchFamily="17" charset="-128"/>
              <a:ea typeface="BIZ UD明朝 Medium" panose="02020500000000000000" pitchFamily="17" charset="-128"/>
            </a:endParaRPr>
          </a:p>
        </p:txBody>
      </p:sp>
      <p:sp>
        <p:nvSpPr>
          <p:cNvPr id="8" name="テキスト ボックス 7">
            <a:extLst>
              <a:ext uri="{FF2B5EF4-FFF2-40B4-BE49-F238E27FC236}">
                <a16:creationId xmlns:a16="http://schemas.microsoft.com/office/drawing/2014/main" id="{1AC7467A-313B-72D6-D661-91A5103E13D0}"/>
              </a:ext>
            </a:extLst>
          </p:cNvPr>
          <p:cNvSpPr txBox="1"/>
          <p:nvPr/>
        </p:nvSpPr>
        <p:spPr>
          <a:xfrm>
            <a:off x="9100958" y="813156"/>
            <a:ext cx="2872197" cy="827214"/>
          </a:xfrm>
          <a:prstGeom prst="rect">
            <a:avLst/>
          </a:prstGeom>
          <a:noFill/>
        </p:spPr>
        <p:txBody>
          <a:bodyPr wrap="square" rtlCol="0">
            <a:spAutoFit/>
          </a:bodyPr>
          <a:lstStyle/>
          <a:p>
            <a:pPr>
              <a:lnSpc>
                <a:spcPts val="2000"/>
              </a:lnSpc>
            </a:pPr>
            <a:r>
              <a:rPr lang="ja-JP" altLang="en-US" sz="1600" u="sng" dirty="0">
                <a:latin typeface="BIZ UDPゴシック" panose="020B0400000000000000" pitchFamily="50" charset="-128"/>
                <a:ea typeface="BIZ UDPゴシック" panose="020B0400000000000000" pitchFamily="50" charset="-128"/>
              </a:rPr>
              <a:t>〇申請期間</a:t>
            </a:r>
            <a:endParaRPr lang="en-US" altLang="ja-JP" sz="1600" u="sng" dirty="0">
              <a:latin typeface="BIZ UDPゴシック" panose="020B0400000000000000" pitchFamily="50" charset="-128"/>
              <a:ea typeface="BIZ UDPゴシック" panose="020B0400000000000000" pitchFamily="50" charset="-128"/>
            </a:endParaRPr>
          </a:p>
          <a:p>
            <a:pPr>
              <a:lnSpc>
                <a:spcPts val="2000"/>
              </a:lnSpc>
            </a:pPr>
            <a:r>
              <a:rPr lang="ja-JP" altLang="en-US" sz="1600" dirty="0">
                <a:latin typeface="BIZ UD明朝 Medium" panose="02020500000000000000" pitchFamily="17" charset="-128"/>
                <a:ea typeface="BIZ UD明朝 Medium" panose="02020500000000000000" pitchFamily="17" charset="-128"/>
              </a:rPr>
              <a:t>　令和９年２月１日</a:t>
            </a:r>
            <a:endParaRPr lang="en-US" altLang="ja-JP" sz="1600" dirty="0">
              <a:latin typeface="BIZ UD明朝 Medium" panose="02020500000000000000" pitchFamily="17" charset="-128"/>
              <a:ea typeface="BIZ UD明朝 Medium" panose="02020500000000000000" pitchFamily="17" charset="-128"/>
            </a:endParaRPr>
          </a:p>
          <a:p>
            <a:pPr>
              <a:lnSpc>
                <a:spcPts val="2000"/>
              </a:lnSpc>
            </a:pPr>
            <a:r>
              <a:rPr lang="ja-JP" altLang="en-US" sz="1600" dirty="0">
                <a:latin typeface="BIZ UD明朝 Medium" panose="02020500000000000000" pitchFamily="17" charset="-128"/>
                <a:ea typeface="BIZ UD明朝 Medium" panose="02020500000000000000" pitchFamily="17" charset="-128"/>
              </a:rPr>
              <a:t>　　　　　　　～３月</a:t>
            </a:r>
            <a:r>
              <a:rPr lang="en-US" altLang="ja-JP" sz="1600" dirty="0">
                <a:latin typeface="BIZ UD明朝 Medium" panose="02020500000000000000" pitchFamily="17" charset="-128"/>
                <a:ea typeface="BIZ UD明朝 Medium" panose="02020500000000000000" pitchFamily="17" charset="-128"/>
              </a:rPr>
              <a:t>19</a:t>
            </a:r>
            <a:r>
              <a:rPr lang="ja-JP" altLang="en-US" sz="1600" dirty="0">
                <a:latin typeface="BIZ UD明朝 Medium" panose="02020500000000000000" pitchFamily="17" charset="-128"/>
                <a:ea typeface="BIZ UD明朝 Medium" panose="02020500000000000000" pitchFamily="17" charset="-128"/>
              </a:rPr>
              <a:t>日</a:t>
            </a:r>
          </a:p>
        </p:txBody>
      </p:sp>
      <p:pic>
        <p:nvPicPr>
          <p:cNvPr id="37" name="グラフィックス 36" descr="男性 単色塗りつぶし">
            <a:extLst>
              <a:ext uri="{FF2B5EF4-FFF2-40B4-BE49-F238E27FC236}">
                <a16:creationId xmlns:a16="http://schemas.microsoft.com/office/drawing/2014/main" id="{C6DFD0D2-4DC8-AAB1-9561-4E60294572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994" y="4368138"/>
            <a:ext cx="848214" cy="848214"/>
          </a:xfrm>
          <a:prstGeom prst="rect">
            <a:avLst/>
          </a:prstGeom>
        </p:spPr>
      </p:pic>
      <p:sp>
        <p:nvSpPr>
          <p:cNvPr id="38" name="吹き出し: 角を丸めた四角形 37">
            <a:extLst>
              <a:ext uri="{FF2B5EF4-FFF2-40B4-BE49-F238E27FC236}">
                <a16:creationId xmlns:a16="http://schemas.microsoft.com/office/drawing/2014/main" id="{01DB592D-18F6-D50B-277D-7026B515D281}"/>
              </a:ext>
            </a:extLst>
          </p:cNvPr>
          <p:cNvSpPr/>
          <p:nvPr/>
        </p:nvSpPr>
        <p:spPr>
          <a:xfrm>
            <a:off x="794471" y="4002811"/>
            <a:ext cx="802699" cy="292502"/>
          </a:xfrm>
          <a:prstGeom prst="wedgeRoundRectCallout">
            <a:avLst>
              <a:gd name="adj1" fmla="val -5681"/>
              <a:gd name="adj2" fmla="val 84604"/>
              <a:gd name="adj3" fmla="val 16667"/>
            </a:avLst>
          </a:prstGeom>
          <a:solidFill>
            <a:schemeClr val="accent2">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rPr>
              <a:t>7/1</a:t>
            </a:r>
            <a:r>
              <a:rPr kumimoji="1" lang="ja-JP" altLang="en-US" sz="1100" dirty="0">
                <a:solidFill>
                  <a:schemeClr val="tx1"/>
                </a:solidFill>
              </a:rPr>
              <a:t>配置</a:t>
            </a:r>
          </a:p>
        </p:txBody>
      </p:sp>
      <p:sp>
        <p:nvSpPr>
          <p:cNvPr id="39" name="矢印: ストライプ 38">
            <a:extLst>
              <a:ext uri="{FF2B5EF4-FFF2-40B4-BE49-F238E27FC236}">
                <a16:creationId xmlns:a16="http://schemas.microsoft.com/office/drawing/2014/main" id="{FDAB52A6-F34C-F5A9-1E15-0BFDAF19879E}"/>
              </a:ext>
            </a:extLst>
          </p:cNvPr>
          <p:cNvSpPr/>
          <p:nvPr/>
        </p:nvSpPr>
        <p:spPr>
          <a:xfrm>
            <a:off x="1575283" y="4387550"/>
            <a:ext cx="1341397" cy="456023"/>
          </a:xfrm>
          <a:prstGeom prst="stripedRightArrow">
            <a:avLst/>
          </a:prstGeom>
          <a:solidFill>
            <a:schemeClr val="accent1">
              <a:lumMod val="60000"/>
              <a:lumOff val="4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グラフィックス 40" descr="ドキュメント 枠線">
            <a:extLst>
              <a:ext uri="{FF2B5EF4-FFF2-40B4-BE49-F238E27FC236}">
                <a16:creationId xmlns:a16="http://schemas.microsoft.com/office/drawing/2014/main" id="{0FE453D0-2F3F-7981-0EBF-AE17EF7BA9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85514">
            <a:off x="2897522" y="4323766"/>
            <a:ext cx="577559" cy="577559"/>
          </a:xfrm>
          <a:prstGeom prst="rect">
            <a:avLst/>
          </a:prstGeom>
        </p:spPr>
      </p:pic>
      <p:sp>
        <p:nvSpPr>
          <p:cNvPr id="42" name="吹き出し: 角を丸めた四角形 41">
            <a:extLst>
              <a:ext uri="{FF2B5EF4-FFF2-40B4-BE49-F238E27FC236}">
                <a16:creationId xmlns:a16="http://schemas.microsoft.com/office/drawing/2014/main" id="{B7661C01-A1FE-519D-C7A7-DAA53195082F}"/>
              </a:ext>
            </a:extLst>
          </p:cNvPr>
          <p:cNvSpPr/>
          <p:nvPr/>
        </p:nvSpPr>
        <p:spPr>
          <a:xfrm>
            <a:off x="2570215" y="3753631"/>
            <a:ext cx="1269452" cy="496259"/>
          </a:xfrm>
          <a:prstGeom prst="wedgeRoundRectCallout">
            <a:avLst>
              <a:gd name="adj1" fmla="val -3498"/>
              <a:gd name="adj2" fmla="val 71576"/>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rPr>
              <a:t>8/31</a:t>
            </a:r>
            <a:r>
              <a:rPr kumimoji="1" lang="ja-JP" altLang="en-US" sz="1100" dirty="0">
                <a:solidFill>
                  <a:schemeClr val="tx1"/>
                </a:solidFill>
              </a:rPr>
              <a:t>確保支援費</a:t>
            </a:r>
            <a:endParaRPr kumimoji="1" lang="en-US" altLang="ja-JP" sz="1100" dirty="0">
              <a:solidFill>
                <a:schemeClr val="tx1"/>
              </a:solidFill>
            </a:endParaRPr>
          </a:p>
          <a:p>
            <a:pPr algn="ctr"/>
            <a:r>
              <a:rPr kumimoji="1" lang="ja-JP" altLang="en-US" sz="1100" dirty="0">
                <a:solidFill>
                  <a:schemeClr val="tx1"/>
                </a:solidFill>
              </a:rPr>
              <a:t>補助金申請</a:t>
            </a:r>
          </a:p>
        </p:txBody>
      </p:sp>
      <p:pic>
        <p:nvPicPr>
          <p:cNvPr id="53" name="グラフィックス 52" descr="銀行 単色塗りつぶし">
            <a:extLst>
              <a:ext uri="{FF2B5EF4-FFF2-40B4-BE49-F238E27FC236}">
                <a16:creationId xmlns:a16="http://schemas.microsoft.com/office/drawing/2014/main" id="{A3D41CF7-C366-2778-53F8-C8A7094D1E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15407" y="4211806"/>
            <a:ext cx="693939" cy="693939"/>
          </a:xfrm>
          <a:prstGeom prst="rect">
            <a:avLst/>
          </a:prstGeom>
        </p:spPr>
      </p:pic>
      <p:sp>
        <p:nvSpPr>
          <p:cNvPr id="54" name="吹き出し: 角を丸めた四角形 53">
            <a:extLst>
              <a:ext uri="{FF2B5EF4-FFF2-40B4-BE49-F238E27FC236}">
                <a16:creationId xmlns:a16="http://schemas.microsoft.com/office/drawing/2014/main" id="{ACE73A79-C456-2E86-3373-E62CCEEEDCCB}"/>
              </a:ext>
            </a:extLst>
          </p:cNvPr>
          <p:cNvSpPr/>
          <p:nvPr/>
        </p:nvSpPr>
        <p:spPr>
          <a:xfrm>
            <a:off x="5163831" y="3860640"/>
            <a:ext cx="925226" cy="292502"/>
          </a:xfrm>
          <a:prstGeom prst="wedgeRoundRectCallout">
            <a:avLst>
              <a:gd name="adj1" fmla="val -49605"/>
              <a:gd name="adj2" fmla="val 100392"/>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rPr>
              <a:t>交付決定</a:t>
            </a:r>
          </a:p>
        </p:txBody>
      </p:sp>
      <p:pic>
        <p:nvPicPr>
          <p:cNvPr id="70" name="図 69">
            <a:extLst>
              <a:ext uri="{FF2B5EF4-FFF2-40B4-BE49-F238E27FC236}">
                <a16:creationId xmlns:a16="http://schemas.microsoft.com/office/drawing/2014/main" id="{90395B19-1141-A7F9-25D3-F386099B5A9F}"/>
              </a:ext>
            </a:extLst>
          </p:cNvPr>
          <p:cNvPicPr>
            <a:picLocks noChangeAspect="1"/>
          </p:cNvPicPr>
          <p:nvPr/>
        </p:nvPicPr>
        <p:blipFill>
          <a:blip r:embed="rId9"/>
          <a:stretch>
            <a:fillRect/>
          </a:stretch>
        </p:blipFill>
        <p:spPr>
          <a:xfrm>
            <a:off x="471056" y="5672958"/>
            <a:ext cx="11002354" cy="312654"/>
          </a:xfrm>
          <a:prstGeom prst="rect">
            <a:avLst/>
          </a:prstGeom>
        </p:spPr>
      </p:pic>
      <p:sp>
        <p:nvSpPr>
          <p:cNvPr id="35" name="正方形/長方形 34">
            <a:extLst>
              <a:ext uri="{FF2B5EF4-FFF2-40B4-BE49-F238E27FC236}">
                <a16:creationId xmlns:a16="http://schemas.microsoft.com/office/drawing/2014/main" id="{3A7B130D-E6BA-1E0A-22A7-C7B18517B95A}"/>
              </a:ext>
            </a:extLst>
          </p:cNvPr>
          <p:cNvSpPr/>
          <p:nvPr/>
        </p:nvSpPr>
        <p:spPr>
          <a:xfrm>
            <a:off x="2343545" y="5997645"/>
            <a:ext cx="1829482" cy="402053"/>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BIZ UDPゴシック" panose="020B0400000000000000" pitchFamily="50" charset="-128"/>
                <a:ea typeface="BIZ UDPゴシック" panose="020B0400000000000000" pitchFamily="50" charset="-128"/>
              </a:rPr>
              <a:t>確保支援</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050" dirty="0">
                <a:solidFill>
                  <a:schemeClr val="tx1"/>
                </a:solidFill>
                <a:latin typeface="BIZ UDPゴシック" panose="020B0400000000000000" pitchFamily="50" charset="-128"/>
                <a:ea typeface="BIZ UDPゴシック" panose="020B0400000000000000" pitchFamily="50" charset="-128"/>
              </a:rPr>
              <a:t>申請期間</a:t>
            </a:r>
          </a:p>
        </p:txBody>
      </p:sp>
      <p:sp>
        <p:nvSpPr>
          <p:cNvPr id="81" name="正方形/長方形 80">
            <a:extLst>
              <a:ext uri="{FF2B5EF4-FFF2-40B4-BE49-F238E27FC236}">
                <a16:creationId xmlns:a16="http://schemas.microsoft.com/office/drawing/2014/main" id="{91E1F52C-CFDF-FC71-14EE-AC1C0B8A67E3}"/>
              </a:ext>
            </a:extLst>
          </p:cNvPr>
          <p:cNvSpPr/>
          <p:nvPr/>
        </p:nvSpPr>
        <p:spPr>
          <a:xfrm>
            <a:off x="7833830" y="5989817"/>
            <a:ext cx="1767370" cy="40205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BIZ UDPゴシック" panose="020B0400000000000000" pitchFamily="50" charset="-128"/>
                <a:ea typeface="BIZ UDPゴシック" panose="020B0400000000000000" pitchFamily="50" charset="-128"/>
              </a:rPr>
              <a:t>定着支援</a:t>
            </a:r>
            <a:endParaRPr kumimoji="1" lang="en-US" altLang="ja-JP" sz="1100" dirty="0">
              <a:latin typeface="BIZ UDPゴシック" panose="020B0400000000000000" pitchFamily="50" charset="-128"/>
              <a:ea typeface="BIZ UDPゴシック" panose="020B0400000000000000" pitchFamily="50" charset="-128"/>
            </a:endParaRPr>
          </a:p>
          <a:p>
            <a:pPr algn="ctr"/>
            <a:r>
              <a:rPr kumimoji="1" lang="ja-JP" altLang="en-US" sz="1100" dirty="0">
                <a:latin typeface="BIZ UDPゴシック" panose="020B0400000000000000" pitchFamily="50" charset="-128"/>
                <a:ea typeface="BIZ UDPゴシック" panose="020B0400000000000000" pitchFamily="50" charset="-128"/>
              </a:rPr>
              <a:t>申請期間</a:t>
            </a:r>
          </a:p>
        </p:txBody>
      </p:sp>
      <p:sp>
        <p:nvSpPr>
          <p:cNvPr id="113" name="四角形: 角を丸くする 112">
            <a:extLst>
              <a:ext uri="{FF2B5EF4-FFF2-40B4-BE49-F238E27FC236}">
                <a16:creationId xmlns:a16="http://schemas.microsoft.com/office/drawing/2014/main" id="{DCA28AC8-0A65-6AE2-82B3-A1066C83BF10}"/>
              </a:ext>
            </a:extLst>
          </p:cNvPr>
          <p:cNvSpPr/>
          <p:nvPr/>
        </p:nvSpPr>
        <p:spPr>
          <a:xfrm>
            <a:off x="161833" y="3402016"/>
            <a:ext cx="11858717" cy="3377401"/>
          </a:xfrm>
          <a:prstGeom prst="roundRect">
            <a:avLst>
              <a:gd name="adj" fmla="val 3845"/>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四角形: 角を丸くする 111">
            <a:extLst>
              <a:ext uri="{FF2B5EF4-FFF2-40B4-BE49-F238E27FC236}">
                <a16:creationId xmlns:a16="http://schemas.microsoft.com/office/drawing/2014/main" id="{53C74FE4-E716-7BDF-5FD0-55BEA8834953}"/>
              </a:ext>
            </a:extLst>
          </p:cNvPr>
          <p:cNvSpPr/>
          <p:nvPr/>
        </p:nvSpPr>
        <p:spPr>
          <a:xfrm>
            <a:off x="312887" y="3254936"/>
            <a:ext cx="1755943" cy="279792"/>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スケジュール例</a:t>
            </a:r>
          </a:p>
        </p:txBody>
      </p:sp>
      <p:sp>
        <p:nvSpPr>
          <p:cNvPr id="3" name="テキスト ボックス 2">
            <a:extLst>
              <a:ext uri="{FF2B5EF4-FFF2-40B4-BE49-F238E27FC236}">
                <a16:creationId xmlns:a16="http://schemas.microsoft.com/office/drawing/2014/main" id="{0A574560-36DF-3F49-7F66-6EF1595AB160}"/>
              </a:ext>
            </a:extLst>
          </p:cNvPr>
          <p:cNvSpPr txBox="1"/>
          <p:nvPr/>
        </p:nvSpPr>
        <p:spPr>
          <a:xfrm>
            <a:off x="3471857" y="4494482"/>
            <a:ext cx="1192955" cy="253916"/>
          </a:xfrm>
          <a:prstGeom prst="rect">
            <a:avLst/>
          </a:prstGeom>
          <a:noFill/>
        </p:spPr>
        <p:txBody>
          <a:bodyPr wrap="none" rtlCol="0">
            <a:spAutoFit/>
          </a:bodyPr>
          <a:lstStyle/>
          <a:p>
            <a:r>
              <a:rPr kumimoji="1" lang="en-US" altLang="ja-JP" sz="1050" dirty="0">
                <a:latin typeface="BIZ UDPゴシック" panose="020B0400000000000000" pitchFamily="50" charset="-128"/>
                <a:ea typeface="BIZ UDPゴシック" panose="020B0400000000000000" pitchFamily="50" charset="-128"/>
              </a:rPr>
              <a:t>60</a:t>
            </a:r>
            <a:r>
              <a:rPr kumimoji="1" lang="ja-JP" altLang="en-US" sz="1050" dirty="0">
                <a:latin typeface="BIZ UDPゴシック" panose="020B0400000000000000" pitchFamily="50" charset="-128"/>
                <a:ea typeface="BIZ UDPゴシック" panose="020B0400000000000000" pitchFamily="50" charset="-128"/>
              </a:rPr>
              <a:t>日以内に審査</a:t>
            </a:r>
          </a:p>
        </p:txBody>
      </p:sp>
      <p:sp>
        <p:nvSpPr>
          <p:cNvPr id="9" name="矢印: ストライプ 8">
            <a:extLst>
              <a:ext uri="{FF2B5EF4-FFF2-40B4-BE49-F238E27FC236}">
                <a16:creationId xmlns:a16="http://schemas.microsoft.com/office/drawing/2014/main" id="{F42A53CA-FC3F-8AF4-72E8-4BE2BE0507C6}"/>
              </a:ext>
            </a:extLst>
          </p:cNvPr>
          <p:cNvSpPr/>
          <p:nvPr/>
        </p:nvSpPr>
        <p:spPr>
          <a:xfrm>
            <a:off x="1570396" y="4811631"/>
            <a:ext cx="6802766" cy="456023"/>
          </a:xfrm>
          <a:prstGeom prst="stripedRightArrow">
            <a:avLst/>
          </a:prstGeom>
          <a:solidFill>
            <a:schemeClr val="accent3">
              <a:lumMod val="60000"/>
              <a:lumOff val="4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14956C2-2C72-D199-FF61-E64E57727761}"/>
              </a:ext>
            </a:extLst>
          </p:cNvPr>
          <p:cNvSpPr txBox="1"/>
          <p:nvPr/>
        </p:nvSpPr>
        <p:spPr>
          <a:xfrm>
            <a:off x="4317276" y="4905521"/>
            <a:ext cx="1069524" cy="276999"/>
          </a:xfrm>
          <a:prstGeom prst="rect">
            <a:avLst/>
          </a:prstGeom>
          <a:noFill/>
        </p:spPr>
        <p:txBody>
          <a:bodyPr wrap="none" rtlCol="0">
            <a:spAutoFit/>
          </a:bodyPr>
          <a:lstStyle/>
          <a:p>
            <a:r>
              <a:rPr kumimoji="1" lang="ja-JP" altLang="en-US" sz="1200" dirty="0">
                <a:solidFill>
                  <a:schemeClr val="bg1"/>
                </a:solidFill>
                <a:latin typeface="BIZ UDPゴシック" panose="020B0400000000000000" pitchFamily="50" charset="-128"/>
                <a:ea typeface="BIZ UDPゴシック" panose="020B0400000000000000" pitchFamily="50" charset="-128"/>
              </a:rPr>
              <a:t>８か月間配置</a:t>
            </a:r>
          </a:p>
        </p:txBody>
      </p:sp>
      <p:sp>
        <p:nvSpPr>
          <p:cNvPr id="11" name="テキスト ボックス 10">
            <a:extLst>
              <a:ext uri="{FF2B5EF4-FFF2-40B4-BE49-F238E27FC236}">
                <a16:creationId xmlns:a16="http://schemas.microsoft.com/office/drawing/2014/main" id="{B6E0D9C6-4D60-B4CD-B74A-F6FC7BDC5CE6}"/>
              </a:ext>
            </a:extLst>
          </p:cNvPr>
          <p:cNvSpPr txBox="1"/>
          <p:nvPr/>
        </p:nvSpPr>
        <p:spPr>
          <a:xfrm>
            <a:off x="1682760" y="4467566"/>
            <a:ext cx="1069524" cy="276999"/>
          </a:xfrm>
          <a:prstGeom prst="rect">
            <a:avLst/>
          </a:prstGeom>
          <a:noFill/>
        </p:spPr>
        <p:txBody>
          <a:bodyPr wrap="none" rtlCol="0">
            <a:spAutoFit/>
          </a:bodyPr>
          <a:lstStyle/>
          <a:p>
            <a:r>
              <a:rPr kumimoji="1" lang="ja-JP" altLang="en-US" sz="1200" dirty="0">
                <a:solidFill>
                  <a:schemeClr val="bg1"/>
                </a:solidFill>
                <a:latin typeface="BIZ UDPゴシック" panose="020B0400000000000000" pitchFamily="50" charset="-128"/>
                <a:ea typeface="BIZ UDPゴシック" panose="020B0400000000000000" pitchFamily="50" charset="-128"/>
              </a:rPr>
              <a:t>２か月間配置</a:t>
            </a:r>
          </a:p>
        </p:txBody>
      </p:sp>
      <p:pic>
        <p:nvPicPr>
          <p:cNvPr id="12" name="グラフィックス 11" descr="ドキュメント 枠線">
            <a:extLst>
              <a:ext uri="{FF2B5EF4-FFF2-40B4-BE49-F238E27FC236}">
                <a16:creationId xmlns:a16="http://schemas.microsoft.com/office/drawing/2014/main" id="{E6BFF4B5-FF65-2729-068A-353C60B5B786}"/>
              </a:ext>
            </a:extLst>
          </p:cNvPr>
          <p:cNvPicPr>
            <a:picLocks noChangeAspect="1"/>
          </p:cNvPicPr>
          <p:nvPr/>
        </p:nvPicPr>
        <p:blipFill>
          <a:blip r:embed="rId5">
            <a:extLst>
              <a:ext uri="{96DAC541-7B7A-43D3-8B79-37D633B846F1}">
                <asvg:svgBlip xmlns:asvg="http://schemas.microsoft.com/office/drawing/2016/SVG/main" r:embed="rId10"/>
              </a:ext>
            </a:extLst>
          </a:blip>
          <a:stretch>
            <a:fillRect/>
          </a:stretch>
        </p:blipFill>
        <p:spPr>
          <a:xfrm rot="20409707" flipH="1">
            <a:off x="8397478" y="4701122"/>
            <a:ext cx="566148" cy="577559"/>
          </a:xfrm>
          <a:prstGeom prst="rect">
            <a:avLst/>
          </a:prstGeom>
        </p:spPr>
      </p:pic>
      <p:sp>
        <p:nvSpPr>
          <p:cNvPr id="13" name="吹き出し: 角を丸めた四角形 12">
            <a:extLst>
              <a:ext uri="{FF2B5EF4-FFF2-40B4-BE49-F238E27FC236}">
                <a16:creationId xmlns:a16="http://schemas.microsoft.com/office/drawing/2014/main" id="{60A917AF-5213-5847-7738-BFE4B7250AFA}"/>
              </a:ext>
            </a:extLst>
          </p:cNvPr>
          <p:cNvSpPr/>
          <p:nvPr/>
        </p:nvSpPr>
        <p:spPr>
          <a:xfrm>
            <a:off x="8502713" y="3848936"/>
            <a:ext cx="1358974" cy="555357"/>
          </a:xfrm>
          <a:prstGeom prst="wedgeRoundRectCallout">
            <a:avLst>
              <a:gd name="adj1" fmla="val -38422"/>
              <a:gd name="adj2" fmla="val 97633"/>
              <a:gd name="adj3" fmla="val 16667"/>
            </a:avLst>
          </a:prstGeom>
          <a:solidFill>
            <a:schemeClr val="accent6">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rPr>
              <a:t>2/28</a:t>
            </a:r>
            <a:r>
              <a:rPr kumimoji="1" lang="ja-JP" altLang="en-US" sz="1100" b="1" dirty="0">
                <a:solidFill>
                  <a:schemeClr val="tx1"/>
                </a:solidFill>
              </a:rPr>
              <a:t>定着支援費</a:t>
            </a:r>
            <a:endParaRPr kumimoji="1" lang="en-US" altLang="ja-JP" sz="1100" b="1" dirty="0">
              <a:solidFill>
                <a:schemeClr val="tx1"/>
              </a:solidFill>
            </a:endParaRPr>
          </a:p>
          <a:p>
            <a:pPr algn="ctr"/>
            <a:r>
              <a:rPr kumimoji="1" lang="ja-JP" altLang="en-US" sz="1100" b="1" dirty="0">
                <a:solidFill>
                  <a:schemeClr val="tx1"/>
                </a:solidFill>
              </a:rPr>
              <a:t>補助金申請</a:t>
            </a:r>
          </a:p>
        </p:txBody>
      </p:sp>
      <p:sp>
        <p:nvSpPr>
          <p:cNvPr id="15" name="テキスト ボックス 14">
            <a:extLst>
              <a:ext uri="{FF2B5EF4-FFF2-40B4-BE49-F238E27FC236}">
                <a16:creationId xmlns:a16="http://schemas.microsoft.com/office/drawing/2014/main" id="{29651CA8-8CC9-C977-8F48-DC9D797B00BF}"/>
              </a:ext>
            </a:extLst>
          </p:cNvPr>
          <p:cNvSpPr txBox="1"/>
          <p:nvPr/>
        </p:nvSpPr>
        <p:spPr>
          <a:xfrm>
            <a:off x="4464107" y="5422744"/>
            <a:ext cx="2324675" cy="261610"/>
          </a:xfrm>
          <a:prstGeom prst="rect">
            <a:avLst/>
          </a:prstGeom>
          <a:noFill/>
        </p:spPr>
        <p:txBody>
          <a:bodyPr wrap="none" rtlCol="0">
            <a:spAutoFit/>
          </a:bodyPr>
          <a:lstStyle/>
          <a:p>
            <a:r>
              <a:rPr kumimoji="1" lang="ja-JP" altLang="en-US" sz="1100" dirty="0">
                <a:latin typeface="BIZ UDPゴシック" panose="020B0400000000000000" pitchFamily="50" charset="-128"/>
                <a:ea typeface="BIZ UDPゴシック" panose="020B0400000000000000" pitchFamily="50" charset="-128"/>
              </a:rPr>
              <a:t>支援力向上研修</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回</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クール</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予定</a:t>
            </a:r>
          </a:p>
        </p:txBody>
      </p:sp>
      <p:pic>
        <p:nvPicPr>
          <p:cNvPr id="17" name="グラフィックス 16" descr="教室 単色塗りつぶし">
            <a:extLst>
              <a:ext uri="{FF2B5EF4-FFF2-40B4-BE49-F238E27FC236}">
                <a16:creationId xmlns:a16="http://schemas.microsoft.com/office/drawing/2014/main" id="{918ABD23-0388-CE58-A8CE-0AD6F4DDB99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78009" y="5106091"/>
            <a:ext cx="712974" cy="712974"/>
          </a:xfrm>
          <a:prstGeom prst="rect">
            <a:avLst/>
          </a:prstGeom>
        </p:spPr>
      </p:pic>
      <p:sp>
        <p:nvSpPr>
          <p:cNvPr id="19" name="テキスト ボックス 18">
            <a:extLst>
              <a:ext uri="{FF2B5EF4-FFF2-40B4-BE49-F238E27FC236}">
                <a16:creationId xmlns:a16="http://schemas.microsoft.com/office/drawing/2014/main" id="{2ED6848B-2978-40B4-C8C2-2A09473878F6}"/>
              </a:ext>
            </a:extLst>
          </p:cNvPr>
          <p:cNvSpPr txBox="1"/>
          <p:nvPr/>
        </p:nvSpPr>
        <p:spPr>
          <a:xfrm>
            <a:off x="4117613" y="5251518"/>
            <a:ext cx="1464037" cy="261610"/>
          </a:xfrm>
          <a:prstGeom prst="rect">
            <a:avLst/>
          </a:prstGeom>
          <a:noFill/>
        </p:spPr>
        <p:txBody>
          <a:bodyPr wrap="square" rtlCol="0">
            <a:spAutoFit/>
          </a:bodyPr>
          <a:lstStyle/>
          <a:p>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月予定</a:t>
            </a:r>
          </a:p>
        </p:txBody>
      </p:sp>
      <p:cxnSp>
        <p:nvCxnSpPr>
          <p:cNvPr id="21" name="直線矢印コネクタ 20">
            <a:extLst>
              <a:ext uri="{FF2B5EF4-FFF2-40B4-BE49-F238E27FC236}">
                <a16:creationId xmlns:a16="http://schemas.microsoft.com/office/drawing/2014/main" id="{E5305C44-B11A-91F5-4553-1F1447967CEF}"/>
              </a:ext>
            </a:extLst>
          </p:cNvPr>
          <p:cNvCxnSpPr>
            <a:cxnSpLocks/>
          </p:cNvCxnSpPr>
          <p:nvPr/>
        </p:nvCxnSpPr>
        <p:spPr>
          <a:xfrm>
            <a:off x="5466341" y="4664313"/>
            <a:ext cx="2971719" cy="1635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直線矢印コネクタ 22">
            <a:extLst>
              <a:ext uri="{FF2B5EF4-FFF2-40B4-BE49-F238E27FC236}">
                <a16:creationId xmlns:a16="http://schemas.microsoft.com/office/drawing/2014/main" id="{686B5548-161D-8C42-05BC-CD026405980C}"/>
              </a:ext>
            </a:extLst>
          </p:cNvPr>
          <p:cNvCxnSpPr>
            <a:cxnSpLocks/>
          </p:cNvCxnSpPr>
          <p:nvPr/>
        </p:nvCxnSpPr>
        <p:spPr>
          <a:xfrm flipV="1">
            <a:off x="7961745" y="5182520"/>
            <a:ext cx="476315" cy="3185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矢印: 五方向 25">
            <a:extLst>
              <a:ext uri="{FF2B5EF4-FFF2-40B4-BE49-F238E27FC236}">
                <a16:creationId xmlns:a16="http://schemas.microsoft.com/office/drawing/2014/main" id="{C4325904-9C47-3A6F-8C7B-152AF7C6BE80}"/>
              </a:ext>
            </a:extLst>
          </p:cNvPr>
          <p:cNvSpPr/>
          <p:nvPr/>
        </p:nvSpPr>
        <p:spPr>
          <a:xfrm>
            <a:off x="8992002" y="4741299"/>
            <a:ext cx="1411405" cy="456023"/>
          </a:xfrm>
          <a:prstGeom prst="homePlate">
            <a:avLst>
              <a:gd name="adj" fmla="val 32594"/>
            </a:avLst>
          </a:prstGeom>
          <a:solidFill>
            <a:schemeClr val="bg1"/>
          </a:solidFill>
          <a:ln w="19050">
            <a:solidFill>
              <a:schemeClr val="accent3">
                <a:lumMod val="60000"/>
                <a:lumOff val="4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AE331209-1871-8BB0-0377-42FC1A9C9045}"/>
              </a:ext>
            </a:extLst>
          </p:cNvPr>
          <p:cNvSpPr txBox="1"/>
          <p:nvPr/>
        </p:nvSpPr>
        <p:spPr>
          <a:xfrm>
            <a:off x="9056845" y="4843573"/>
            <a:ext cx="1192955" cy="253916"/>
          </a:xfrm>
          <a:prstGeom prst="rect">
            <a:avLst/>
          </a:prstGeom>
          <a:noFill/>
        </p:spPr>
        <p:txBody>
          <a:bodyPr wrap="none" rtlCol="0">
            <a:spAutoFit/>
          </a:bodyPr>
          <a:lstStyle/>
          <a:p>
            <a:r>
              <a:rPr kumimoji="1" lang="en-US" altLang="ja-JP" sz="1050" dirty="0">
                <a:latin typeface="BIZ UDPゴシック" panose="020B0400000000000000" pitchFamily="50" charset="-128"/>
                <a:ea typeface="BIZ UDPゴシック" panose="020B0400000000000000" pitchFamily="50" charset="-128"/>
              </a:rPr>
              <a:t>60</a:t>
            </a:r>
            <a:r>
              <a:rPr kumimoji="1" lang="ja-JP" altLang="en-US" sz="1050" dirty="0">
                <a:latin typeface="BIZ UDPゴシック" panose="020B0400000000000000" pitchFamily="50" charset="-128"/>
                <a:ea typeface="BIZ UDPゴシック" panose="020B0400000000000000" pitchFamily="50" charset="-128"/>
              </a:rPr>
              <a:t>日以内に審査</a:t>
            </a:r>
          </a:p>
        </p:txBody>
      </p:sp>
      <p:pic>
        <p:nvPicPr>
          <p:cNvPr id="28" name="グラフィックス 27" descr="銀行 単色塗りつぶし">
            <a:extLst>
              <a:ext uri="{FF2B5EF4-FFF2-40B4-BE49-F238E27FC236}">
                <a16:creationId xmlns:a16="http://schemas.microsoft.com/office/drawing/2014/main" id="{9E4ED06C-6B25-9EE0-6B1E-ABDEF1EE79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63679" y="4596738"/>
            <a:ext cx="682651" cy="682651"/>
          </a:xfrm>
          <a:prstGeom prst="rect">
            <a:avLst/>
          </a:prstGeom>
        </p:spPr>
      </p:pic>
      <p:sp>
        <p:nvSpPr>
          <p:cNvPr id="29" name="吹き出し: 角を丸めた四角形 28">
            <a:extLst>
              <a:ext uri="{FF2B5EF4-FFF2-40B4-BE49-F238E27FC236}">
                <a16:creationId xmlns:a16="http://schemas.microsoft.com/office/drawing/2014/main" id="{453AF7ED-2CAC-9743-EA75-07EAF425F1D7}"/>
              </a:ext>
            </a:extLst>
          </p:cNvPr>
          <p:cNvSpPr/>
          <p:nvPr/>
        </p:nvSpPr>
        <p:spPr>
          <a:xfrm>
            <a:off x="10700064" y="4114190"/>
            <a:ext cx="956928" cy="416034"/>
          </a:xfrm>
          <a:prstGeom prst="wedgeRoundRectCallout">
            <a:avLst>
              <a:gd name="adj1" fmla="val -34879"/>
              <a:gd name="adj2" fmla="val 88674"/>
              <a:gd name="adj3" fmla="val 16667"/>
            </a:avLst>
          </a:prstGeom>
          <a:solidFill>
            <a:schemeClr val="accent6">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交付決定</a:t>
            </a:r>
          </a:p>
        </p:txBody>
      </p:sp>
      <p:sp>
        <p:nvSpPr>
          <p:cNvPr id="30" name="テキスト ボックス 29">
            <a:extLst>
              <a:ext uri="{FF2B5EF4-FFF2-40B4-BE49-F238E27FC236}">
                <a16:creationId xmlns:a16="http://schemas.microsoft.com/office/drawing/2014/main" id="{C48C2A54-5687-BCA1-1BDE-3054A23D6572}"/>
              </a:ext>
            </a:extLst>
          </p:cNvPr>
          <p:cNvSpPr txBox="1"/>
          <p:nvPr/>
        </p:nvSpPr>
        <p:spPr>
          <a:xfrm>
            <a:off x="6809273" y="6476027"/>
            <a:ext cx="5282153" cy="253916"/>
          </a:xfrm>
          <a:prstGeom prst="rect">
            <a:avLst/>
          </a:prstGeom>
          <a:noFill/>
        </p:spPr>
        <p:txBody>
          <a:bodyPr wrap="square" rtlCol="0">
            <a:spAutoFit/>
          </a:bodyPr>
          <a:lstStyle/>
          <a:p>
            <a:r>
              <a:rPr kumimoji="1" lang="en-US" altLang="ja-JP" sz="1050" dirty="0">
                <a:latin typeface="BIZ UDPゴシック" panose="020B0400000000000000" pitchFamily="50" charset="-128"/>
                <a:ea typeface="BIZ UDPゴシック" panose="020B0400000000000000" pitchFamily="50" charset="-128"/>
              </a:rPr>
              <a:t>※7/1</a:t>
            </a:r>
            <a:r>
              <a:rPr kumimoji="1" lang="ja-JP" altLang="en-US" sz="1050" dirty="0">
                <a:latin typeface="BIZ UDPゴシック" panose="020B0400000000000000" pitchFamily="50" charset="-128"/>
                <a:ea typeface="BIZ UDPゴシック" panose="020B0400000000000000" pitchFamily="50" charset="-128"/>
              </a:rPr>
              <a:t>以降に採用された方に係る定着支援費補助金につきましては、実施未定です。</a:t>
            </a:r>
          </a:p>
        </p:txBody>
      </p:sp>
      <p:sp>
        <p:nvSpPr>
          <p:cNvPr id="2" name="四角形: 角を丸くする 1">
            <a:extLst>
              <a:ext uri="{FF2B5EF4-FFF2-40B4-BE49-F238E27FC236}">
                <a16:creationId xmlns:a16="http://schemas.microsoft.com/office/drawing/2014/main" id="{1F63733D-56D1-2F42-C7E9-AEE90E5DA573}"/>
              </a:ext>
            </a:extLst>
          </p:cNvPr>
          <p:cNvSpPr/>
          <p:nvPr/>
        </p:nvSpPr>
        <p:spPr>
          <a:xfrm>
            <a:off x="2207306" y="3268988"/>
            <a:ext cx="2529101" cy="251688"/>
          </a:xfrm>
          <a:prstGeom prst="roundRect">
            <a:avLst>
              <a:gd name="adj" fmla="val 0"/>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BIZ UDPゴシック" panose="020B0400000000000000" pitchFamily="50" charset="-128"/>
                <a:ea typeface="BIZ UDPゴシック" panose="020B0400000000000000" pitchFamily="50" charset="-128"/>
              </a:rPr>
              <a:t>7/1</a:t>
            </a:r>
            <a:r>
              <a:rPr kumimoji="1" lang="ja-JP" altLang="en-US" sz="1200" dirty="0">
                <a:latin typeface="BIZ UDPゴシック" panose="020B0400000000000000" pitchFamily="50" charset="-128"/>
                <a:ea typeface="BIZ UDPゴシック" panose="020B0400000000000000" pitchFamily="50" charset="-128"/>
              </a:rPr>
              <a:t>に配置された職員の場合・・・</a:t>
            </a:r>
          </a:p>
        </p:txBody>
      </p:sp>
      <p:sp>
        <p:nvSpPr>
          <p:cNvPr id="14" name="テキスト ボックス 13">
            <a:extLst>
              <a:ext uri="{FF2B5EF4-FFF2-40B4-BE49-F238E27FC236}">
                <a16:creationId xmlns:a16="http://schemas.microsoft.com/office/drawing/2014/main" id="{6333B5CE-2B29-D756-368E-6EA14E94AB97}"/>
              </a:ext>
            </a:extLst>
          </p:cNvPr>
          <p:cNvSpPr txBox="1"/>
          <p:nvPr/>
        </p:nvSpPr>
        <p:spPr>
          <a:xfrm>
            <a:off x="11839575" y="6479696"/>
            <a:ext cx="340158" cy="338554"/>
          </a:xfrm>
          <a:prstGeom prst="rect">
            <a:avLst/>
          </a:prstGeom>
          <a:solidFill>
            <a:schemeClr val="bg1"/>
          </a:solidFill>
        </p:spPr>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９</a:t>
            </a:r>
          </a:p>
        </p:txBody>
      </p:sp>
    </p:spTree>
    <p:extLst>
      <p:ext uri="{BB962C8B-B14F-4D97-AF65-F5344CB8AC3E}">
        <p14:creationId xmlns:p14="http://schemas.microsoft.com/office/powerpoint/2010/main" val="1132112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475D7-BD6D-33E2-8715-4D5880AAEBB7}"/>
            </a:ext>
          </a:extLst>
        </p:cNvPr>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90D30225-4D0C-4A9D-8C66-674821152D62}"/>
              </a:ext>
            </a:extLst>
          </p:cNvPr>
          <p:cNvSpPr/>
          <p:nvPr/>
        </p:nvSpPr>
        <p:spPr>
          <a:xfrm>
            <a:off x="284157" y="939125"/>
            <a:ext cx="11623688" cy="2985176"/>
          </a:xfrm>
          <a:prstGeom prst="roundRect">
            <a:avLst>
              <a:gd name="adj" fmla="val 3798"/>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6" name="四角形: 角を丸くする 5">
            <a:extLst>
              <a:ext uri="{FF2B5EF4-FFF2-40B4-BE49-F238E27FC236}">
                <a16:creationId xmlns:a16="http://schemas.microsoft.com/office/drawing/2014/main" id="{FC7F228A-6161-9AAE-9730-F28B31386819}"/>
              </a:ext>
            </a:extLst>
          </p:cNvPr>
          <p:cNvSpPr/>
          <p:nvPr/>
        </p:nvSpPr>
        <p:spPr>
          <a:xfrm>
            <a:off x="188165" y="748145"/>
            <a:ext cx="11832385" cy="6031346"/>
          </a:xfrm>
          <a:prstGeom prst="roundRect">
            <a:avLst>
              <a:gd name="adj" fmla="val 1835"/>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77204E62-D92D-38F9-99DC-4D802DDAEDE3}"/>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４</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定着支援費補助金について　（２）</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FF720829-6E80-004B-75A8-8990C8A59880}"/>
              </a:ext>
            </a:extLst>
          </p:cNvPr>
          <p:cNvSpPr/>
          <p:nvPr/>
        </p:nvSpPr>
        <p:spPr>
          <a:xfrm>
            <a:off x="354574" y="554265"/>
            <a:ext cx="1573922"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交付要件 ②</a:t>
            </a:r>
          </a:p>
        </p:txBody>
      </p:sp>
      <p:sp>
        <p:nvSpPr>
          <p:cNvPr id="3" name="テキスト ボックス 2">
            <a:extLst>
              <a:ext uri="{FF2B5EF4-FFF2-40B4-BE49-F238E27FC236}">
                <a16:creationId xmlns:a16="http://schemas.microsoft.com/office/drawing/2014/main" id="{40B0DB7D-122B-1B59-C7AF-6477C27A5214}"/>
              </a:ext>
            </a:extLst>
          </p:cNvPr>
          <p:cNvSpPr txBox="1"/>
          <p:nvPr/>
        </p:nvSpPr>
        <p:spPr>
          <a:xfrm>
            <a:off x="284155" y="989610"/>
            <a:ext cx="11553270" cy="605294"/>
          </a:xfrm>
          <a:prstGeom prst="rect">
            <a:avLst/>
          </a:prstGeom>
          <a:noFill/>
        </p:spPr>
        <p:txBody>
          <a:bodyPr wrap="square" rtlCol="0">
            <a:spAutoFit/>
          </a:bodyPr>
          <a:lstStyle/>
          <a:p>
            <a:pPr>
              <a:lnSpc>
                <a:spcPts val="2000"/>
              </a:lnSpc>
            </a:pPr>
            <a:r>
              <a:rPr lang="ja-JP" altLang="en-US" dirty="0">
                <a:latin typeface="BIZ UDPゴシック" panose="020B0400000000000000" pitchFamily="50" charset="-128"/>
                <a:ea typeface="BIZ UDPゴシック" panose="020B0400000000000000" pitchFamily="50" charset="-128"/>
              </a:rPr>
              <a:t>➢ 申請日時点において、対象事業所における指定計画相談支援等の利用に係る契約件数が、対象専門員の配置日</a:t>
            </a:r>
            <a:endParaRPr lang="en-US" altLang="ja-JP" dirty="0">
              <a:latin typeface="BIZ UDPゴシック" panose="020B0400000000000000" pitchFamily="50" charset="-128"/>
              <a:ea typeface="BIZ UDPゴシック" panose="020B0400000000000000" pitchFamily="50" charset="-128"/>
            </a:endParaRPr>
          </a:p>
          <a:p>
            <a:pPr>
              <a:lnSpc>
                <a:spcPts val="2000"/>
              </a:lnSpc>
            </a:pPr>
            <a:r>
              <a:rPr lang="ja-JP" altLang="en-US" dirty="0">
                <a:latin typeface="BIZ UDPゴシック" panose="020B0400000000000000" pitchFamily="50" charset="-128"/>
                <a:ea typeface="BIZ UDPゴシック" panose="020B0400000000000000" pitchFamily="50" charset="-128"/>
              </a:rPr>
              <a:t>　　における当該契約件数と比べて、継続配置期間の月数に２を乗じた数以上の増となっていること</a:t>
            </a:r>
            <a:endParaRPr lang="en-US" altLang="ja-JP" dirty="0">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0CEC95FE-26F7-62D6-AA19-148DD97D3ED0}"/>
              </a:ext>
            </a:extLst>
          </p:cNvPr>
          <p:cNvSpPr/>
          <p:nvPr/>
        </p:nvSpPr>
        <p:spPr>
          <a:xfrm>
            <a:off x="461597" y="1767905"/>
            <a:ext cx="5255712" cy="1999656"/>
          </a:xfrm>
          <a:prstGeom prst="roundRect">
            <a:avLst>
              <a:gd name="adj" fmla="val 3798"/>
            </a:avLst>
          </a:prstGeom>
          <a:solidFill>
            <a:schemeClr val="bg1"/>
          </a:solidFill>
          <a:ln w="127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pic>
        <p:nvPicPr>
          <p:cNvPr id="11" name="グラフィックス 10" descr="ホーム 単色塗りつぶし">
            <a:extLst>
              <a:ext uri="{FF2B5EF4-FFF2-40B4-BE49-F238E27FC236}">
                <a16:creationId xmlns:a16="http://schemas.microsoft.com/office/drawing/2014/main" id="{C107F9B1-DD2D-C38E-9991-EC7D0662BE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6146" y="2373442"/>
            <a:ext cx="765424" cy="765424"/>
          </a:xfrm>
          <a:prstGeom prst="rect">
            <a:avLst/>
          </a:prstGeom>
        </p:spPr>
      </p:pic>
      <p:pic>
        <p:nvPicPr>
          <p:cNvPr id="12" name="グラフィックス 11" descr="男性 単色塗りつぶし">
            <a:extLst>
              <a:ext uri="{FF2B5EF4-FFF2-40B4-BE49-F238E27FC236}">
                <a16:creationId xmlns:a16="http://schemas.microsoft.com/office/drawing/2014/main" id="{52F66D77-38FE-D3BE-14B6-65C9EA801B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6693" y="2445710"/>
            <a:ext cx="693156" cy="693156"/>
          </a:xfrm>
          <a:prstGeom prst="rect">
            <a:avLst/>
          </a:prstGeom>
        </p:spPr>
      </p:pic>
      <p:sp>
        <p:nvSpPr>
          <p:cNvPr id="13" name="吹き出し: 角を丸めた四角形 12">
            <a:extLst>
              <a:ext uri="{FF2B5EF4-FFF2-40B4-BE49-F238E27FC236}">
                <a16:creationId xmlns:a16="http://schemas.microsoft.com/office/drawing/2014/main" id="{0189EC1D-DF68-79FF-58A9-6C95F573AAFE}"/>
              </a:ext>
            </a:extLst>
          </p:cNvPr>
          <p:cNvSpPr/>
          <p:nvPr/>
        </p:nvSpPr>
        <p:spPr>
          <a:xfrm>
            <a:off x="1042354" y="2030121"/>
            <a:ext cx="1144667" cy="314079"/>
          </a:xfrm>
          <a:prstGeom prst="wedgeRoundRectCallout">
            <a:avLst>
              <a:gd name="adj1" fmla="val -5681"/>
              <a:gd name="adj2" fmla="val 84604"/>
              <a:gd name="adj3" fmla="val 16667"/>
            </a:avLst>
          </a:prstGeom>
          <a:solidFill>
            <a:schemeClr val="accent2">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R8/5/1</a:t>
            </a:r>
            <a:r>
              <a:rPr kumimoji="1" lang="ja-JP" altLang="en-US" sz="1200" dirty="0">
                <a:solidFill>
                  <a:schemeClr val="tx1"/>
                </a:solidFill>
                <a:latin typeface="BIZ UDPゴシック" panose="020B0400000000000000" pitchFamily="50" charset="-128"/>
                <a:ea typeface="BIZ UDPゴシック" panose="020B0400000000000000" pitchFamily="50" charset="-128"/>
              </a:rPr>
              <a:t>配置</a:t>
            </a:r>
          </a:p>
        </p:txBody>
      </p:sp>
      <p:sp>
        <p:nvSpPr>
          <p:cNvPr id="14" name="矢印: ストライプ 13">
            <a:extLst>
              <a:ext uri="{FF2B5EF4-FFF2-40B4-BE49-F238E27FC236}">
                <a16:creationId xmlns:a16="http://schemas.microsoft.com/office/drawing/2014/main" id="{1B321515-DC59-B685-D500-97883D5AC694}"/>
              </a:ext>
            </a:extLst>
          </p:cNvPr>
          <p:cNvSpPr/>
          <p:nvPr/>
        </p:nvSpPr>
        <p:spPr>
          <a:xfrm>
            <a:off x="1928496" y="2471890"/>
            <a:ext cx="2283286" cy="490636"/>
          </a:xfrm>
          <a:prstGeom prst="stripedRightArrow">
            <a:avLst/>
          </a:prstGeom>
          <a:solidFill>
            <a:schemeClr val="accent1">
              <a:lumMod val="60000"/>
              <a:lumOff val="4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EB4B99EF-F92E-C072-5408-D86D8DBEA254}"/>
              </a:ext>
            </a:extLst>
          </p:cNvPr>
          <p:cNvSpPr txBox="1"/>
          <p:nvPr/>
        </p:nvSpPr>
        <p:spPr>
          <a:xfrm>
            <a:off x="2393587" y="2548609"/>
            <a:ext cx="1215227" cy="307777"/>
          </a:xfrm>
          <a:prstGeom prst="rect">
            <a:avLst/>
          </a:prstGeom>
          <a:noFill/>
        </p:spPr>
        <p:txBody>
          <a:bodyPr wrap="square" rtlCol="0">
            <a:spAutoFit/>
          </a:bodyPr>
          <a:lstStyle/>
          <a:p>
            <a:r>
              <a:rPr kumimoji="1" lang="ja-JP" altLang="en-US" sz="1400" dirty="0">
                <a:solidFill>
                  <a:schemeClr val="bg1"/>
                </a:solidFill>
                <a:latin typeface="BIZ UDPゴシック" panose="020B0400000000000000" pitchFamily="50" charset="-128"/>
                <a:ea typeface="BIZ UDPゴシック" panose="020B0400000000000000" pitchFamily="50" charset="-128"/>
              </a:rPr>
              <a:t>９か月間配置</a:t>
            </a:r>
          </a:p>
        </p:txBody>
      </p:sp>
      <p:sp>
        <p:nvSpPr>
          <p:cNvPr id="17" name="吹き出し: 角を丸めた四角形 16">
            <a:extLst>
              <a:ext uri="{FF2B5EF4-FFF2-40B4-BE49-F238E27FC236}">
                <a16:creationId xmlns:a16="http://schemas.microsoft.com/office/drawing/2014/main" id="{18EE54C1-CD45-78F5-1196-C8FA3D7E682A}"/>
              </a:ext>
            </a:extLst>
          </p:cNvPr>
          <p:cNvSpPr/>
          <p:nvPr/>
        </p:nvSpPr>
        <p:spPr>
          <a:xfrm>
            <a:off x="3776994" y="1893353"/>
            <a:ext cx="1736596" cy="454634"/>
          </a:xfrm>
          <a:prstGeom prst="wedgeRoundRectCallout">
            <a:avLst>
              <a:gd name="adj1" fmla="val -7888"/>
              <a:gd name="adj2" fmla="val 75285"/>
              <a:gd name="adj3" fmla="val 16667"/>
            </a:avLst>
          </a:prstGeom>
          <a:solidFill>
            <a:schemeClr val="accent6">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R9/2/5</a:t>
            </a:r>
            <a:r>
              <a:rPr kumimoji="1" lang="ja-JP" altLang="en-US" sz="1200" dirty="0">
                <a:solidFill>
                  <a:schemeClr val="tx1"/>
                </a:solidFill>
                <a:latin typeface="BIZ UDPゴシック" panose="020B0400000000000000" pitchFamily="50" charset="-128"/>
                <a:ea typeface="BIZ UDPゴシック" panose="020B0400000000000000" pitchFamily="50" charset="-128"/>
              </a:rPr>
              <a:t>定着支援費</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補助金申請</a:t>
            </a:r>
          </a:p>
        </p:txBody>
      </p:sp>
      <p:sp>
        <p:nvSpPr>
          <p:cNvPr id="18" name="四角形: 角を丸くする 17">
            <a:extLst>
              <a:ext uri="{FF2B5EF4-FFF2-40B4-BE49-F238E27FC236}">
                <a16:creationId xmlns:a16="http://schemas.microsoft.com/office/drawing/2014/main" id="{3817AF39-DCFA-CC40-880A-B1685CF8AD00}"/>
              </a:ext>
            </a:extLst>
          </p:cNvPr>
          <p:cNvSpPr/>
          <p:nvPr/>
        </p:nvSpPr>
        <p:spPr>
          <a:xfrm>
            <a:off x="376951" y="1653284"/>
            <a:ext cx="3328069" cy="251688"/>
          </a:xfrm>
          <a:prstGeom prst="roundRect">
            <a:avLst>
              <a:gd name="adj" fmla="val 989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（例）　Ｒ</a:t>
            </a:r>
            <a:r>
              <a:rPr kumimoji="1" lang="en-US" altLang="ja-JP" sz="1200" dirty="0">
                <a:latin typeface="BIZ UDPゴシック" panose="020B0400000000000000" pitchFamily="50" charset="-128"/>
                <a:ea typeface="BIZ UDPゴシック" panose="020B0400000000000000" pitchFamily="50" charset="-128"/>
              </a:rPr>
              <a:t>8/5/1</a:t>
            </a:r>
            <a:r>
              <a:rPr kumimoji="1" lang="ja-JP" altLang="en-US" sz="1200" dirty="0">
                <a:latin typeface="BIZ UDPゴシック" panose="020B0400000000000000" pitchFamily="50" charset="-128"/>
                <a:ea typeface="BIZ UDPゴシック" panose="020B0400000000000000" pitchFamily="50" charset="-128"/>
              </a:rPr>
              <a:t>採用、Ｒ</a:t>
            </a:r>
            <a:r>
              <a:rPr kumimoji="1" lang="en-US" altLang="ja-JP" sz="1200" dirty="0">
                <a:latin typeface="BIZ UDPゴシック" panose="020B0400000000000000" pitchFamily="50" charset="-128"/>
                <a:ea typeface="BIZ UDPゴシック" panose="020B0400000000000000" pitchFamily="50" charset="-128"/>
              </a:rPr>
              <a:t>9/2/5</a:t>
            </a:r>
            <a:r>
              <a:rPr kumimoji="1" lang="ja-JP" altLang="en-US" sz="1200" dirty="0">
                <a:latin typeface="BIZ UDPゴシック" panose="020B0400000000000000" pitchFamily="50" charset="-128"/>
                <a:ea typeface="BIZ UDPゴシック" panose="020B0400000000000000" pitchFamily="50" charset="-128"/>
              </a:rPr>
              <a:t>申請の場合・・・</a:t>
            </a:r>
          </a:p>
        </p:txBody>
      </p:sp>
      <p:sp>
        <p:nvSpPr>
          <p:cNvPr id="21" name="正方形/長方形 20">
            <a:extLst>
              <a:ext uri="{FF2B5EF4-FFF2-40B4-BE49-F238E27FC236}">
                <a16:creationId xmlns:a16="http://schemas.microsoft.com/office/drawing/2014/main" id="{BD6ABC09-7B33-D76F-DC83-DF9AF8D141E3}"/>
              </a:ext>
            </a:extLst>
          </p:cNvPr>
          <p:cNvSpPr/>
          <p:nvPr/>
        </p:nvSpPr>
        <p:spPr>
          <a:xfrm>
            <a:off x="533570" y="3096730"/>
            <a:ext cx="1478164" cy="613486"/>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F513810F-4E1F-CAE8-1E3D-D99AD45D98FF}"/>
              </a:ext>
            </a:extLst>
          </p:cNvPr>
          <p:cNvSpPr txBox="1"/>
          <p:nvPr/>
        </p:nvSpPr>
        <p:spPr>
          <a:xfrm>
            <a:off x="499587" y="3121027"/>
            <a:ext cx="1109598" cy="577081"/>
          </a:xfrm>
          <a:prstGeom prst="rect">
            <a:avLst/>
          </a:prstGeom>
          <a:noFill/>
          <a:ln>
            <a:noFill/>
          </a:ln>
        </p:spPr>
        <p:txBody>
          <a:bodyPr wrap="none" rtlCol="0">
            <a:spAutoFit/>
          </a:bodyPr>
          <a:lstStyle/>
          <a:p>
            <a:pPr algn="ctr"/>
            <a:r>
              <a:rPr kumimoji="1" lang="en-US" altLang="ja-JP" sz="1050" dirty="0">
                <a:latin typeface="BIZ UDPゴシック" panose="020B0400000000000000" pitchFamily="50" charset="-128"/>
                <a:ea typeface="BIZ UDPゴシック" panose="020B0400000000000000" pitchFamily="50" charset="-128"/>
              </a:rPr>
              <a:t>5/1</a:t>
            </a:r>
            <a:r>
              <a:rPr kumimoji="1" lang="ja-JP" altLang="en-US" sz="1050" dirty="0">
                <a:latin typeface="BIZ UDPゴシック" panose="020B0400000000000000" pitchFamily="50" charset="-128"/>
                <a:ea typeface="BIZ UDPゴシック" panose="020B0400000000000000" pitchFamily="50" charset="-128"/>
              </a:rPr>
              <a:t>時点の</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事業所における</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利用契約件数</a:t>
            </a:r>
          </a:p>
        </p:txBody>
      </p:sp>
      <p:sp>
        <p:nvSpPr>
          <p:cNvPr id="22" name="テキスト ボックス 21">
            <a:extLst>
              <a:ext uri="{FF2B5EF4-FFF2-40B4-BE49-F238E27FC236}">
                <a16:creationId xmlns:a16="http://schemas.microsoft.com/office/drawing/2014/main" id="{BF53C8A8-F8EC-23D8-B631-4E0F65374A77}"/>
              </a:ext>
            </a:extLst>
          </p:cNvPr>
          <p:cNvSpPr txBox="1"/>
          <p:nvPr/>
        </p:nvSpPr>
        <p:spPr>
          <a:xfrm>
            <a:off x="1475342" y="3279987"/>
            <a:ext cx="623889" cy="276999"/>
          </a:xfrm>
          <a:prstGeom prst="rect">
            <a:avLst/>
          </a:prstGeom>
          <a:noFill/>
          <a:ln>
            <a:noFill/>
          </a:ln>
        </p:spPr>
        <p:txBody>
          <a:bodyPr wrap="none" rtlCol="0">
            <a:spAutoFit/>
          </a:bodyPr>
          <a:lstStyle/>
          <a:p>
            <a:pPr algn="ctr"/>
            <a:r>
              <a:rPr kumimoji="1" lang="en-US" altLang="ja-JP" sz="1200" dirty="0">
                <a:latin typeface="BIZ UDPゴシック" panose="020B0400000000000000" pitchFamily="50" charset="-128"/>
                <a:ea typeface="BIZ UDPゴシック" panose="020B0400000000000000" pitchFamily="50" charset="-128"/>
              </a:rPr>
              <a:t>50 </a:t>
            </a:r>
            <a:r>
              <a:rPr kumimoji="1" lang="ja-JP" altLang="en-US" sz="1200" dirty="0">
                <a:latin typeface="BIZ UDPゴシック" panose="020B0400000000000000" pitchFamily="50" charset="-128"/>
                <a:ea typeface="BIZ UDPゴシック" panose="020B0400000000000000" pitchFamily="50" charset="-128"/>
              </a:rPr>
              <a:t>件</a:t>
            </a:r>
          </a:p>
        </p:txBody>
      </p:sp>
      <p:cxnSp>
        <p:nvCxnSpPr>
          <p:cNvPr id="27" name="直線矢印コネクタ 26">
            <a:extLst>
              <a:ext uri="{FF2B5EF4-FFF2-40B4-BE49-F238E27FC236}">
                <a16:creationId xmlns:a16="http://schemas.microsoft.com/office/drawing/2014/main" id="{67AE4BE5-DF7D-1073-F489-74F9CC4D41F7}"/>
              </a:ext>
            </a:extLst>
          </p:cNvPr>
          <p:cNvCxnSpPr>
            <a:cxnSpLocks/>
          </p:cNvCxnSpPr>
          <p:nvPr/>
        </p:nvCxnSpPr>
        <p:spPr>
          <a:xfrm>
            <a:off x="2034891" y="3411585"/>
            <a:ext cx="2023086" cy="0"/>
          </a:xfrm>
          <a:prstGeom prst="straightConnector1">
            <a:avLst/>
          </a:prstGeom>
          <a:ln w="38100">
            <a:prstDash val="sysDash"/>
            <a:tailEnd type="triangle"/>
          </a:ln>
        </p:spPr>
        <p:style>
          <a:lnRef idx="2">
            <a:schemeClr val="accent1"/>
          </a:lnRef>
          <a:fillRef idx="0">
            <a:schemeClr val="accent1"/>
          </a:fillRef>
          <a:effectRef idx="1">
            <a:schemeClr val="accent1"/>
          </a:effectRef>
          <a:fontRef idx="minor">
            <a:schemeClr val="tx1"/>
          </a:fontRef>
        </p:style>
      </p:cxnSp>
      <p:sp>
        <p:nvSpPr>
          <p:cNvPr id="41" name="テキスト ボックス 40">
            <a:extLst>
              <a:ext uri="{FF2B5EF4-FFF2-40B4-BE49-F238E27FC236}">
                <a16:creationId xmlns:a16="http://schemas.microsoft.com/office/drawing/2014/main" id="{C34CFD62-4CBF-29F9-27A8-848B9E314E2A}"/>
              </a:ext>
            </a:extLst>
          </p:cNvPr>
          <p:cNvSpPr txBox="1"/>
          <p:nvPr/>
        </p:nvSpPr>
        <p:spPr>
          <a:xfrm>
            <a:off x="2219016" y="2923387"/>
            <a:ext cx="1614475" cy="430887"/>
          </a:xfrm>
          <a:prstGeom prst="rect">
            <a:avLst/>
          </a:prstGeom>
          <a:noFill/>
          <a:ln>
            <a:noFill/>
          </a:ln>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9</a:t>
            </a:r>
            <a:r>
              <a:rPr kumimoji="1" lang="ja-JP" altLang="en-US" sz="1100" dirty="0">
                <a:latin typeface="BIZ UDPゴシック" panose="020B0400000000000000" pitchFamily="50" charset="-128"/>
                <a:ea typeface="BIZ UDPゴシック" panose="020B0400000000000000" pitchFamily="50" charset="-128"/>
              </a:rPr>
              <a:t>カ月 </a:t>
            </a:r>
            <a:r>
              <a:rPr kumimoji="1" lang="en-US" altLang="ja-JP" sz="1100" dirty="0">
                <a:latin typeface="BIZ UDPゴシック" panose="020B0400000000000000" pitchFamily="50" charset="-128"/>
                <a:ea typeface="BIZ UDPゴシック" panose="020B0400000000000000" pitchFamily="50" charset="-128"/>
              </a:rPr>
              <a:t>× </a:t>
            </a:r>
            <a:r>
              <a:rPr kumimoji="1" lang="ja-JP" altLang="en-US" sz="1100" dirty="0">
                <a:latin typeface="BIZ UDPゴシック" panose="020B0400000000000000" pitchFamily="50" charset="-128"/>
                <a:ea typeface="BIZ UDPゴシック" panose="020B0400000000000000" pitchFamily="50" charset="-128"/>
              </a:rPr>
              <a:t>２ ＝ </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b="1" dirty="0">
                <a:solidFill>
                  <a:srgbClr val="FF0000"/>
                </a:solidFill>
                <a:latin typeface="BIZ UDPゴシック" panose="020B0400000000000000" pitchFamily="50" charset="-128"/>
                <a:ea typeface="BIZ UDPゴシック" panose="020B0400000000000000" pitchFamily="50" charset="-128"/>
              </a:rPr>
              <a:t>　　　</a:t>
            </a:r>
            <a:r>
              <a:rPr kumimoji="1" lang="en-US" altLang="ja-JP" sz="1100" b="1" u="sng" dirty="0">
                <a:solidFill>
                  <a:srgbClr val="FF0000"/>
                </a:solidFill>
                <a:latin typeface="BIZ UDPゴシック" panose="020B0400000000000000" pitchFamily="50" charset="-128"/>
                <a:ea typeface="BIZ UDPゴシック" panose="020B0400000000000000" pitchFamily="50" charset="-128"/>
              </a:rPr>
              <a:t>18</a:t>
            </a:r>
            <a:r>
              <a:rPr kumimoji="1" lang="ja-JP" altLang="en-US" sz="1100" b="1" u="sng" dirty="0">
                <a:solidFill>
                  <a:srgbClr val="FF0000"/>
                </a:solidFill>
                <a:latin typeface="BIZ UDPゴシック" panose="020B0400000000000000" pitchFamily="50" charset="-128"/>
                <a:ea typeface="BIZ UDPゴシック" panose="020B0400000000000000" pitchFamily="50" charset="-128"/>
              </a:rPr>
              <a:t>件以上の増加</a:t>
            </a:r>
            <a:r>
              <a:rPr kumimoji="1" lang="ja-JP" altLang="en-US" sz="1100" dirty="0">
                <a:latin typeface="BIZ UDPゴシック" panose="020B0400000000000000" pitchFamily="50" charset="-128"/>
                <a:ea typeface="BIZ UDPゴシック" panose="020B0400000000000000" pitchFamily="50" charset="-128"/>
              </a:rPr>
              <a:t>）</a:t>
            </a:r>
          </a:p>
        </p:txBody>
      </p:sp>
      <p:sp>
        <p:nvSpPr>
          <p:cNvPr id="43" name="吹き出し: 四角形 42">
            <a:extLst>
              <a:ext uri="{FF2B5EF4-FFF2-40B4-BE49-F238E27FC236}">
                <a16:creationId xmlns:a16="http://schemas.microsoft.com/office/drawing/2014/main" id="{3BE20097-F943-6C15-EABB-A1508A4AB64A}"/>
              </a:ext>
            </a:extLst>
          </p:cNvPr>
          <p:cNvSpPr/>
          <p:nvPr/>
        </p:nvSpPr>
        <p:spPr>
          <a:xfrm>
            <a:off x="6017492" y="1788785"/>
            <a:ext cx="5640938" cy="1996230"/>
          </a:xfrm>
          <a:prstGeom prst="wedgeRectCallout">
            <a:avLst>
              <a:gd name="adj1" fmla="val -58536"/>
              <a:gd name="adj2" fmla="val 6320"/>
            </a:avLst>
          </a:prstGeom>
          <a:solidFill>
            <a:schemeClr val="bg1"/>
          </a:solidFill>
          <a:ln w="63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6BDF3AE1-5845-78EA-2FEE-5516A41CD7A4}"/>
              </a:ext>
            </a:extLst>
          </p:cNvPr>
          <p:cNvSpPr txBox="1"/>
          <p:nvPr/>
        </p:nvSpPr>
        <p:spPr>
          <a:xfrm>
            <a:off x="6081517" y="2023430"/>
            <a:ext cx="5576913" cy="646331"/>
          </a:xfrm>
          <a:prstGeom prst="rect">
            <a:avLst/>
          </a:prstGeom>
          <a:noFill/>
          <a:ln>
            <a:no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１</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　仙台市以外の市町村で支給している者及び支給する見込みである者に係る</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指定計画相談支援等</a:t>
            </a:r>
          </a:p>
          <a:p>
            <a:r>
              <a:rPr kumimoji="1" lang="ja-JP" altLang="en-US" sz="1200" dirty="0">
                <a:latin typeface="BIZ UDPゴシック" panose="020B0400000000000000" pitchFamily="50" charset="-128"/>
                <a:ea typeface="BIZ UDPゴシック" panose="020B0400000000000000" pitchFamily="50" charset="-128"/>
              </a:rPr>
              <a:t>　　　</a:t>
            </a:r>
          </a:p>
        </p:txBody>
      </p:sp>
      <p:sp>
        <p:nvSpPr>
          <p:cNvPr id="45" name="四角形: 角を丸くする 44">
            <a:extLst>
              <a:ext uri="{FF2B5EF4-FFF2-40B4-BE49-F238E27FC236}">
                <a16:creationId xmlns:a16="http://schemas.microsoft.com/office/drawing/2014/main" id="{65EE1C8C-56F2-7C5E-148E-6751D514A421}"/>
              </a:ext>
            </a:extLst>
          </p:cNvPr>
          <p:cNvSpPr/>
          <p:nvPr/>
        </p:nvSpPr>
        <p:spPr>
          <a:xfrm>
            <a:off x="5915146" y="1687588"/>
            <a:ext cx="2926665" cy="287333"/>
          </a:xfrm>
          <a:prstGeom prst="roundRect">
            <a:avLst>
              <a:gd name="adj" fmla="val 9894"/>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ただし、以下の件数は含まない</a:t>
            </a:r>
          </a:p>
        </p:txBody>
      </p:sp>
      <p:sp>
        <p:nvSpPr>
          <p:cNvPr id="46" name="テキスト ボックス 45">
            <a:extLst>
              <a:ext uri="{FF2B5EF4-FFF2-40B4-BE49-F238E27FC236}">
                <a16:creationId xmlns:a16="http://schemas.microsoft.com/office/drawing/2014/main" id="{E875CD9C-B898-B8D0-52B3-B27D5106C886}"/>
              </a:ext>
            </a:extLst>
          </p:cNvPr>
          <p:cNvSpPr txBox="1"/>
          <p:nvPr/>
        </p:nvSpPr>
        <p:spPr>
          <a:xfrm>
            <a:off x="6081790" y="3274709"/>
            <a:ext cx="5648886" cy="461665"/>
          </a:xfrm>
          <a:prstGeom prst="rect">
            <a:avLst/>
          </a:prstGeom>
          <a:noFill/>
          <a:ln>
            <a:no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(4)</a:t>
            </a:r>
            <a:r>
              <a:rPr kumimoji="1" lang="ja-JP" altLang="en-US" sz="1200" dirty="0">
                <a:latin typeface="BIZ UDPゴシック" panose="020B0400000000000000" pitchFamily="50" charset="-128"/>
                <a:ea typeface="BIZ UDPゴシック" panose="020B0400000000000000" pitchFamily="50" charset="-128"/>
              </a:rPr>
              <a:t>　事業所の休止若しくは廃止等の理由により、相談支援事業所の変更が必要に</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なった者に係る指定計画相談支援等</a:t>
            </a:r>
          </a:p>
        </p:txBody>
      </p:sp>
      <p:sp>
        <p:nvSpPr>
          <p:cNvPr id="123" name="四角形: 角を丸くする 122">
            <a:extLst>
              <a:ext uri="{FF2B5EF4-FFF2-40B4-BE49-F238E27FC236}">
                <a16:creationId xmlns:a16="http://schemas.microsoft.com/office/drawing/2014/main" id="{690F4E55-CDFF-106F-A7D8-0D3136DC59E5}"/>
              </a:ext>
            </a:extLst>
          </p:cNvPr>
          <p:cNvSpPr/>
          <p:nvPr/>
        </p:nvSpPr>
        <p:spPr>
          <a:xfrm>
            <a:off x="284155" y="3996569"/>
            <a:ext cx="5626856" cy="2741987"/>
          </a:xfrm>
          <a:prstGeom prst="roundRect">
            <a:avLst>
              <a:gd name="adj" fmla="val 3798"/>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24" name="テキスト ボックス 123">
            <a:extLst>
              <a:ext uri="{FF2B5EF4-FFF2-40B4-BE49-F238E27FC236}">
                <a16:creationId xmlns:a16="http://schemas.microsoft.com/office/drawing/2014/main" id="{C4CE77E8-71F6-01AF-ADF2-2E83FF4B1CE8}"/>
              </a:ext>
            </a:extLst>
          </p:cNvPr>
          <p:cNvSpPr txBox="1"/>
          <p:nvPr/>
        </p:nvSpPr>
        <p:spPr>
          <a:xfrm>
            <a:off x="251736" y="4013730"/>
            <a:ext cx="5903393" cy="605294"/>
          </a:xfrm>
          <a:prstGeom prst="rect">
            <a:avLst/>
          </a:prstGeom>
          <a:noFill/>
        </p:spPr>
        <p:txBody>
          <a:bodyPr wrap="square" rtlCol="0">
            <a:spAutoFit/>
          </a:bodyPr>
          <a:lstStyle/>
          <a:p>
            <a:pPr>
              <a:lnSpc>
                <a:spcPts val="2000"/>
              </a:lnSpc>
            </a:pPr>
            <a:r>
              <a:rPr lang="ja-JP" altLang="en-US" dirty="0">
                <a:latin typeface="BIZ UDPゴシック" panose="020B0400000000000000" pitchFamily="50" charset="-128"/>
                <a:ea typeface="BIZ UDPゴシック" panose="020B0400000000000000" pitchFamily="50" charset="-128"/>
              </a:rPr>
              <a:t>➢ 相談支援事業所として、指定特定相談支援事業所</a:t>
            </a:r>
            <a:endParaRPr lang="en-US" altLang="ja-JP" dirty="0">
              <a:latin typeface="BIZ UDPゴシック" panose="020B0400000000000000" pitchFamily="50" charset="-128"/>
              <a:ea typeface="BIZ UDPゴシック" panose="020B0400000000000000" pitchFamily="50" charset="-128"/>
            </a:endParaRPr>
          </a:p>
          <a:p>
            <a:pPr>
              <a:lnSpc>
                <a:spcPts val="2000"/>
              </a:lnSpc>
            </a:pPr>
            <a:r>
              <a:rPr lang="ja-JP" altLang="en-US" dirty="0">
                <a:latin typeface="BIZ UDPゴシック" panose="020B0400000000000000" pitchFamily="50" charset="-128"/>
                <a:ea typeface="BIZ UDPゴシック" panose="020B0400000000000000" pitchFamily="50" charset="-128"/>
              </a:rPr>
              <a:t>　  運営等支援事業で事業運営状況の評価を受けること</a:t>
            </a:r>
            <a:endParaRPr lang="en-US" altLang="ja-JP" dirty="0">
              <a:latin typeface="BIZ UDPゴシック" panose="020B0400000000000000" pitchFamily="50" charset="-128"/>
              <a:ea typeface="BIZ UDPゴシック" panose="020B0400000000000000" pitchFamily="50" charset="-128"/>
            </a:endParaRPr>
          </a:p>
        </p:txBody>
      </p:sp>
      <p:sp>
        <p:nvSpPr>
          <p:cNvPr id="125" name="四角形: 角を丸くする 124">
            <a:extLst>
              <a:ext uri="{FF2B5EF4-FFF2-40B4-BE49-F238E27FC236}">
                <a16:creationId xmlns:a16="http://schemas.microsoft.com/office/drawing/2014/main" id="{9E47D2DC-0CD3-E7A2-D5DA-C2F98CC75164}"/>
              </a:ext>
            </a:extLst>
          </p:cNvPr>
          <p:cNvSpPr/>
          <p:nvPr/>
        </p:nvSpPr>
        <p:spPr>
          <a:xfrm>
            <a:off x="6044699" y="3994146"/>
            <a:ext cx="5867462" cy="2741986"/>
          </a:xfrm>
          <a:prstGeom prst="roundRect">
            <a:avLst>
              <a:gd name="adj" fmla="val 3798"/>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26" name="テキスト ボックス 125">
            <a:extLst>
              <a:ext uri="{FF2B5EF4-FFF2-40B4-BE49-F238E27FC236}">
                <a16:creationId xmlns:a16="http://schemas.microsoft.com/office/drawing/2014/main" id="{0FB04D9A-6FB0-AA4C-7AB6-62DFC2BB34A3}"/>
              </a:ext>
            </a:extLst>
          </p:cNvPr>
          <p:cNvSpPr txBox="1"/>
          <p:nvPr/>
        </p:nvSpPr>
        <p:spPr>
          <a:xfrm>
            <a:off x="6015745" y="4011306"/>
            <a:ext cx="5758918" cy="605294"/>
          </a:xfrm>
          <a:prstGeom prst="rect">
            <a:avLst/>
          </a:prstGeom>
          <a:noFill/>
        </p:spPr>
        <p:txBody>
          <a:bodyPr wrap="square" rtlCol="0">
            <a:spAutoFit/>
          </a:bodyPr>
          <a:lstStyle/>
          <a:p>
            <a:pPr>
              <a:lnSpc>
                <a:spcPts val="2000"/>
              </a:lnSpc>
            </a:pPr>
            <a:r>
              <a:rPr lang="ja-JP" altLang="en-US" dirty="0">
                <a:latin typeface="BIZ UDPゴシック" panose="020B0400000000000000" pitchFamily="50" charset="-128"/>
                <a:ea typeface="BIZ UDPゴシック" panose="020B0400000000000000" pitchFamily="50" charset="-128"/>
              </a:rPr>
              <a:t>➢ 本市が実施する区障害者自立支援協議会に定期的に</a:t>
            </a:r>
            <a:endParaRPr lang="en-US" altLang="ja-JP" dirty="0">
              <a:latin typeface="BIZ UDPゴシック" panose="020B0400000000000000" pitchFamily="50" charset="-128"/>
              <a:ea typeface="BIZ UDPゴシック" panose="020B0400000000000000" pitchFamily="50" charset="-128"/>
            </a:endParaRPr>
          </a:p>
          <a:p>
            <a:pPr>
              <a:lnSpc>
                <a:spcPts val="2000"/>
              </a:lnSpc>
            </a:pPr>
            <a:r>
              <a:rPr lang="ja-JP" altLang="en-US" dirty="0">
                <a:latin typeface="BIZ UDPゴシック" panose="020B0400000000000000" pitchFamily="50" charset="-128"/>
                <a:ea typeface="BIZ UDPゴシック" panose="020B0400000000000000" pitchFamily="50" charset="-128"/>
              </a:rPr>
              <a:t>　　参加し、翌年度以降も参加が見込まれること</a:t>
            </a:r>
            <a:endParaRPr lang="en-US" altLang="ja-JP" dirty="0">
              <a:latin typeface="BIZ UDPゴシック" panose="020B0400000000000000" pitchFamily="50" charset="-128"/>
              <a:ea typeface="BIZ UDPゴシック" panose="020B0400000000000000" pitchFamily="50" charset="-128"/>
            </a:endParaRPr>
          </a:p>
        </p:txBody>
      </p:sp>
      <p:sp>
        <p:nvSpPr>
          <p:cNvPr id="127" name="四角形: 角を丸くする 126">
            <a:extLst>
              <a:ext uri="{FF2B5EF4-FFF2-40B4-BE49-F238E27FC236}">
                <a16:creationId xmlns:a16="http://schemas.microsoft.com/office/drawing/2014/main" id="{D004C50D-D53A-483B-ECB3-9672CA904018}"/>
              </a:ext>
            </a:extLst>
          </p:cNvPr>
          <p:cNvSpPr/>
          <p:nvPr/>
        </p:nvSpPr>
        <p:spPr>
          <a:xfrm>
            <a:off x="313546" y="4636185"/>
            <a:ext cx="5541152" cy="1965028"/>
          </a:xfrm>
          <a:prstGeom prst="roundRect">
            <a:avLst>
              <a:gd name="adj" fmla="val 3798"/>
            </a:avLst>
          </a:prstGeom>
          <a:solidFill>
            <a:schemeClr val="bg1"/>
          </a:solidFill>
          <a:ln w="127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grpSp>
        <p:nvGrpSpPr>
          <p:cNvPr id="128" name="グループ化 127">
            <a:extLst>
              <a:ext uri="{FF2B5EF4-FFF2-40B4-BE49-F238E27FC236}">
                <a16:creationId xmlns:a16="http://schemas.microsoft.com/office/drawing/2014/main" id="{2E2EBCC5-AC09-030B-F12E-F6FED6DFA228}"/>
              </a:ext>
            </a:extLst>
          </p:cNvPr>
          <p:cNvGrpSpPr/>
          <p:nvPr/>
        </p:nvGrpSpPr>
        <p:grpSpPr>
          <a:xfrm>
            <a:off x="3786743" y="5576391"/>
            <a:ext cx="740422" cy="840841"/>
            <a:chOff x="-924793" y="4902933"/>
            <a:chExt cx="740422" cy="840841"/>
          </a:xfrm>
        </p:grpSpPr>
        <p:pic>
          <p:nvPicPr>
            <p:cNvPr id="129" name="グラフィックス 128" descr="オフィス ワーカー (男性) 単色塗りつぶし">
              <a:extLst>
                <a:ext uri="{FF2B5EF4-FFF2-40B4-BE49-F238E27FC236}">
                  <a16:creationId xmlns:a16="http://schemas.microsoft.com/office/drawing/2014/main" id="{32D8D52D-1056-3A5F-D745-589935AE24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9542" y="5208603"/>
              <a:ext cx="535171" cy="535171"/>
            </a:xfrm>
            <a:prstGeom prst="rect">
              <a:avLst/>
            </a:prstGeom>
          </p:spPr>
        </p:pic>
        <p:pic>
          <p:nvPicPr>
            <p:cNvPr id="130" name="グラフィックス 129" descr="コメント追加 単色塗りつぶし">
              <a:extLst>
                <a:ext uri="{FF2B5EF4-FFF2-40B4-BE49-F238E27FC236}">
                  <a16:creationId xmlns:a16="http://schemas.microsoft.com/office/drawing/2014/main" id="{088EC7F4-AEE6-9B3C-2141-C353E0E438C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4793" y="4902933"/>
              <a:ext cx="510447" cy="510447"/>
            </a:xfrm>
            <a:prstGeom prst="rect">
              <a:avLst/>
            </a:prstGeom>
          </p:spPr>
        </p:pic>
      </p:grpSp>
      <p:pic>
        <p:nvPicPr>
          <p:cNvPr id="131" name="グラフィックス 130" descr="教室 単色塗りつぶし">
            <a:extLst>
              <a:ext uri="{FF2B5EF4-FFF2-40B4-BE49-F238E27FC236}">
                <a16:creationId xmlns:a16="http://schemas.microsoft.com/office/drawing/2014/main" id="{276059D0-F83F-3168-ECF1-D35716EC8C7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85882" y="4878879"/>
            <a:ext cx="710128" cy="710128"/>
          </a:xfrm>
          <a:prstGeom prst="rect">
            <a:avLst/>
          </a:prstGeom>
        </p:spPr>
      </p:pic>
      <p:pic>
        <p:nvPicPr>
          <p:cNvPr id="132" name="グラフィックス 131" descr="グループでのブレーンストーミング 単色塗りつぶし">
            <a:extLst>
              <a:ext uri="{FF2B5EF4-FFF2-40B4-BE49-F238E27FC236}">
                <a16:creationId xmlns:a16="http://schemas.microsoft.com/office/drawing/2014/main" id="{880430B2-C43F-6A83-A34B-33716A7664B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107603" y="5740945"/>
            <a:ext cx="737357" cy="737357"/>
          </a:xfrm>
          <a:prstGeom prst="rect">
            <a:avLst/>
          </a:prstGeom>
        </p:spPr>
      </p:pic>
      <p:pic>
        <p:nvPicPr>
          <p:cNvPr id="133" name="グラフィックス 132" descr="循環フローチャート 枠線">
            <a:extLst>
              <a:ext uri="{FF2B5EF4-FFF2-40B4-BE49-F238E27FC236}">
                <a16:creationId xmlns:a16="http://schemas.microsoft.com/office/drawing/2014/main" id="{A50F443D-A323-2630-4EA3-27E53C9AF9A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318826" y="5365139"/>
            <a:ext cx="1044240" cy="1044240"/>
          </a:xfrm>
          <a:prstGeom prst="rect">
            <a:avLst/>
          </a:prstGeom>
        </p:spPr>
      </p:pic>
      <p:sp>
        <p:nvSpPr>
          <p:cNvPr id="134" name="テキスト ボックス 133">
            <a:extLst>
              <a:ext uri="{FF2B5EF4-FFF2-40B4-BE49-F238E27FC236}">
                <a16:creationId xmlns:a16="http://schemas.microsoft.com/office/drawing/2014/main" id="{FB3840CA-4FC4-2152-1CBB-49B573635F50}"/>
              </a:ext>
            </a:extLst>
          </p:cNvPr>
          <p:cNvSpPr txBox="1"/>
          <p:nvPr/>
        </p:nvSpPr>
        <p:spPr>
          <a:xfrm>
            <a:off x="308396" y="4662059"/>
            <a:ext cx="3707332" cy="276999"/>
          </a:xfrm>
          <a:prstGeom prst="rect">
            <a:avLst/>
          </a:prstGeom>
          <a:noFill/>
          <a:ln>
            <a:no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指定特定相談支援事業所運営等支援事業とは</a:t>
            </a:r>
            <a:r>
              <a:rPr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35" name="テキスト ボックス 134">
            <a:extLst>
              <a:ext uri="{FF2B5EF4-FFF2-40B4-BE49-F238E27FC236}">
                <a16:creationId xmlns:a16="http://schemas.microsoft.com/office/drawing/2014/main" id="{03DCD1F4-3C40-B4AC-68D1-E0A851337364}"/>
              </a:ext>
            </a:extLst>
          </p:cNvPr>
          <p:cNvSpPr txBox="1"/>
          <p:nvPr/>
        </p:nvSpPr>
        <p:spPr>
          <a:xfrm>
            <a:off x="308396" y="4919044"/>
            <a:ext cx="3707332" cy="461665"/>
          </a:xfrm>
          <a:prstGeom prst="rect">
            <a:avLst/>
          </a:prstGeom>
          <a:noFill/>
          <a:ln>
            <a:no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明朝 Medium" panose="02020500000000000000" pitchFamily="18" charset="-128"/>
                <a:ea typeface="BIZ UDP明朝 Medium" panose="02020500000000000000" pitchFamily="18" charset="-128"/>
              </a:rPr>
              <a:t>計画相談支援事業への新規参入に係る助言や</a:t>
            </a:r>
            <a:endParaRPr lang="en-US" altLang="ja-JP" sz="1200" dirty="0">
              <a:latin typeface="BIZ UDP明朝 Medium" panose="02020500000000000000" pitchFamily="18" charset="-128"/>
              <a:ea typeface="BIZ UDP明朝 Medium" panose="02020500000000000000" pitchFamily="18" charset="-128"/>
            </a:endParaRPr>
          </a:p>
          <a:p>
            <a:r>
              <a:rPr kumimoji="1" lang="ja-JP" altLang="en-US" sz="1200" dirty="0">
                <a:latin typeface="BIZ UDP明朝 Medium" panose="02020500000000000000" pitchFamily="18" charset="-128"/>
                <a:ea typeface="BIZ UDP明朝 Medium" panose="02020500000000000000" pitchFamily="18" charset="-128"/>
              </a:rPr>
              <a:t>　 個別相談支援</a:t>
            </a:r>
          </a:p>
        </p:txBody>
      </p:sp>
      <p:sp>
        <p:nvSpPr>
          <p:cNvPr id="136" name="テキスト ボックス 135">
            <a:extLst>
              <a:ext uri="{FF2B5EF4-FFF2-40B4-BE49-F238E27FC236}">
                <a16:creationId xmlns:a16="http://schemas.microsoft.com/office/drawing/2014/main" id="{B22B4278-9970-C0A1-275C-8F13151CFC21}"/>
              </a:ext>
            </a:extLst>
          </p:cNvPr>
          <p:cNvSpPr txBox="1"/>
          <p:nvPr/>
        </p:nvSpPr>
        <p:spPr>
          <a:xfrm>
            <a:off x="307997" y="5345641"/>
            <a:ext cx="3707332" cy="461665"/>
          </a:xfrm>
          <a:prstGeom prst="rect">
            <a:avLst/>
          </a:prstGeom>
          <a:noFill/>
          <a:ln>
            <a:no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明朝 Medium" panose="02020500000000000000" pitchFamily="18" charset="-128"/>
                <a:ea typeface="BIZ UDP明朝 Medium" panose="02020500000000000000" pitchFamily="18" charset="-128"/>
              </a:rPr>
              <a:t>指定特定の安定的な経営・運営の実現に向けた</a:t>
            </a:r>
            <a:endParaRPr lang="en-US" altLang="ja-JP" sz="1200" dirty="0">
              <a:latin typeface="BIZ UDP明朝 Medium" panose="02020500000000000000" pitchFamily="18" charset="-128"/>
              <a:ea typeface="BIZ UDP明朝 Medium" panose="02020500000000000000" pitchFamily="18" charset="-128"/>
            </a:endParaRPr>
          </a:p>
          <a:p>
            <a:r>
              <a:rPr lang="ja-JP" altLang="en-US" sz="1200" dirty="0">
                <a:latin typeface="BIZ UDP明朝 Medium" panose="02020500000000000000" pitchFamily="18" charset="-128"/>
                <a:ea typeface="BIZ UDP明朝 Medium" panose="02020500000000000000" pitchFamily="18" charset="-128"/>
              </a:rPr>
              <a:t>　 研修会やコンサルテーション</a:t>
            </a:r>
            <a:endParaRPr lang="en-US" altLang="ja-JP" sz="1200" dirty="0">
              <a:latin typeface="BIZ UDP明朝 Medium" panose="02020500000000000000" pitchFamily="18" charset="-128"/>
              <a:ea typeface="BIZ UDP明朝 Medium" panose="02020500000000000000" pitchFamily="18" charset="-128"/>
            </a:endParaRPr>
          </a:p>
        </p:txBody>
      </p:sp>
      <p:sp>
        <p:nvSpPr>
          <p:cNvPr id="137" name="テキスト ボックス 136">
            <a:extLst>
              <a:ext uri="{FF2B5EF4-FFF2-40B4-BE49-F238E27FC236}">
                <a16:creationId xmlns:a16="http://schemas.microsoft.com/office/drawing/2014/main" id="{7A8959FB-2B5E-6DA5-0FA4-446BBDFE1C1F}"/>
              </a:ext>
            </a:extLst>
          </p:cNvPr>
          <p:cNvSpPr txBox="1"/>
          <p:nvPr/>
        </p:nvSpPr>
        <p:spPr>
          <a:xfrm>
            <a:off x="307598" y="5770353"/>
            <a:ext cx="3707332" cy="461665"/>
          </a:xfrm>
          <a:prstGeom prst="rect">
            <a:avLst/>
          </a:prstGeom>
          <a:noFill/>
          <a:ln>
            <a:no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明朝 Medium" panose="02020500000000000000" pitchFamily="18" charset="-128"/>
                <a:ea typeface="BIZ UDP明朝 Medium" panose="02020500000000000000" pitchFamily="18" charset="-128"/>
              </a:rPr>
              <a:t>指定特定間のネットワーク強化を図る交流会等</a:t>
            </a:r>
            <a:endParaRPr lang="en-US" altLang="ja-JP" sz="1200" dirty="0">
              <a:latin typeface="BIZ UDP明朝 Medium" panose="02020500000000000000" pitchFamily="18" charset="-128"/>
              <a:ea typeface="BIZ UDP明朝 Medium" panose="02020500000000000000" pitchFamily="18" charset="-128"/>
            </a:endParaRPr>
          </a:p>
          <a:p>
            <a:r>
              <a:rPr lang="ja-JP" altLang="en-US" sz="1200" dirty="0">
                <a:latin typeface="BIZ UDP明朝 Medium" panose="02020500000000000000" pitchFamily="18" charset="-128"/>
                <a:ea typeface="BIZ UDP明朝 Medium" panose="02020500000000000000" pitchFamily="18" charset="-128"/>
              </a:rPr>
              <a:t>　 の開催</a:t>
            </a:r>
            <a:endParaRPr lang="en-US" altLang="ja-JP" sz="1200" dirty="0">
              <a:latin typeface="BIZ UDP明朝 Medium" panose="02020500000000000000" pitchFamily="18" charset="-128"/>
              <a:ea typeface="BIZ UDP明朝 Medium" panose="02020500000000000000" pitchFamily="18" charset="-128"/>
            </a:endParaRPr>
          </a:p>
        </p:txBody>
      </p:sp>
      <p:sp>
        <p:nvSpPr>
          <p:cNvPr id="138" name="テキスト ボックス 137">
            <a:extLst>
              <a:ext uri="{FF2B5EF4-FFF2-40B4-BE49-F238E27FC236}">
                <a16:creationId xmlns:a16="http://schemas.microsoft.com/office/drawing/2014/main" id="{974041F0-2C83-C1F6-A1AC-75133C3AAB3B}"/>
              </a:ext>
            </a:extLst>
          </p:cNvPr>
          <p:cNvSpPr txBox="1"/>
          <p:nvPr/>
        </p:nvSpPr>
        <p:spPr>
          <a:xfrm>
            <a:off x="3754696" y="6349141"/>
            <a:ext cx="994598" cy="246221"/>
          </a:xfrm>
          <a:prstGeom prst="rect">
            <a:avLst/>
          </a:prstGeom>
          <a:noFill/>
          <a:ln>
            <a:noFill/>
          </a:ln>
        </p:spPr>
        <p:txBody>
          <a:bodyPr wrap="square" rtlCol="0">
            <a:spAutoFit/>
          </a:bodyPr>
          <a:lstStyle/>
          <a:p>
            <a:pPr algn="ctr"/>
            <a:r>
              <a:rPr lang="ja-JP" altLang="en-US" sz="1000" dirty="0">
                <a:latin typeface="BIZ UDPゴシック" panose="020B0400000000000000" pitchFamily="50" charset="-128"/>
                <a:ea typeface="BIZ UDPゴシック" panose="020B0400000000000000" pitchFamily="50" charset="-128"/>
              </a:rPr>
              <a:t>コンサル</a:t>
            </a:r>
            <a:endParaRPr lang="en-US" altLang="ja-JP" sz="1000" dirty="0">
              <a:latin typeface="BIZ UDPゴシック" panose="020B0400000000000000" pitchFamily="50" charset="-128"/>
              <a:ea typeface="BIZ UDPゴシック" panose="020B0400000000000000" pitchFamily="50" charset="-128"/>
            </a:endParaRPr>
          </a:p>
        </p:txBody>
      </p:sp>
      <p:sp>
        <p:nvSpPr>
          <p:cNvPr id="139" name="テキスト ボックス 138">
            <a:extLst>
              <a:ext uri="{FF2B5EF4-FFF2-40B4-BE49-F238E27FC236}">
                <a16:creationId xmlns:a16="http://schemas.microsoft.com/office/drawing/2014/main" id="{05C08472-3F26-6E2D-4046-08EF0173CE90}"/>
              </a:ext>
            </a:extLst>
          </p:cNvPr>
          <p:cNvSpPr txBox="1"/>
          <p:nvPr/>
        </p:nvSpPr>
        <p:spPr>
          <a:xfrm>
            <a:off x="5028667" y="6357066"/>
            <a:ext cx="937096" cy="246221"/>
          </a:xfrm>
          <a:prstGeom prst="rect">
            <a:avLst/>
          </a:prstGeom>
          <a:noFill/>
          <a:ln>
            <a:noFill/>
          </a:ln>
        </p:spPr>
        <p:txBody>
          <a:bodyPr wrap="square" rtlCol="0">
            <a:spAutoFit/>
          </a:bodyPr>
          <a:lstStyle/>
          <a:p>
            <a:pPr algn="ctr"/>
            <a:r>
              <a:rPr lang="ja-JP" altLang="en-US" sz="1000" dirty="0">
                <a:latin typeface="BIZ UDPゴシック" panose="020B0400000000000000" pitchFamily="50" charset="-128"/>
                <a:ea typeface="BIZ UDPゴシック" panose="020B0400000000000000" pitchFamily="50" charset="-128"/>
              </a:rPr>
              <a:t>ネットワーク</a:t>
            </a:r>
            <a:endParaRPr lang="en-US" altLang="ja-JP" sz="1000" dirty="0">
              <a:latin typeface="BIZ UDPゴシック" panose="020B0400000000000000" pitchFamily="50" charset="-128"/>
              <a:ea typeface="BIZ UDPゴシック" panose="020B0400000000000000" pitchFamily="50" charset="-128"/>
            </a:endParaRPr>
          </a:p>
        </p:txBody>
      </p:sp>
      <p:sp>
        <p:nvSpPr>
          <p:cNvPr id="140" name="テキスト ボックス 139">
            <a:extLst>
              <a:ext uri="{FF2B5EF4-FFF2-40B4-BE49-F238E27FC236}">
                <a16:creationId xmlns:a16="http://schemas.microsoft.com/office/drawing/2014/main" id="{9C9AC82E-C637-0545-813B-6B28EF90AADD}"/>
              </a:ext>
            </a:extLst>
          </p:cNvPr>
          <p:cNvSpPr txBox="1"/>
          <p:nvPr/>
        </p:nvSpPr>
        <p:spPr>
          <a:xfrm>
            <a:off x="4393822" y="4724806"/>
            <a:ext cx="937096" cy="246221"/>
          </a:xfrm>
          <a:prstGeom prst="rect">
            <a:avLst/>
          </a:prstGeom>
          <a:noFill/>
          <a:ln>
            <a:noFill/>
          </a:ln>
        </p:spPr>
        <p:txBody>
          <a:bodyPr wrap="square" rtlCol="0">
            <a:spAutoFit/>
          </a:bodyPr>
          <a:lstStyle/>
          <a:p>
            <a:pPr algn="ctr"/>
            <a:r>
              <a:rPr lang="ja-JP" altLang="en-US" sz="1000" dirty="0">
                <a:latin typeface="BIZ UDPゴシック" panose="020B0400000000000000" pitchFamily="50" charset="-128"/>
                <a:ea typeface="BIZ UDPゴシック" panose="020B0400000000000000" pitchFamily="50" charset="-128"/>
              </a:rPr>
              <a:t>研修会など</a:t>
            </a:r>
            <a:endParaRPr lang="en-US" altLang="ja-JP" sz="1000" dirty="0">
              <a:latin typeface="BIZ UDPゴシック" panose="020B0400000000000000" pitchFamily="50" charset="-128"/>
              <a:ea typeface="BIZ UDPゴシック" panose="020B0400000000000000" pitchFamily="50" charset="-128"/>
            </a:endParaRPr>
          </a:p>
        </p:txBody>
      </p:sp>
      <p:sp>
        <p:nvSpPr>
          <p:cNvPr id="141" name="テキスト ボックス 140">
            <a:extLst>
              <a:ext uri="{FF2B5EF4-FFF2-40B4-BE49-F238E27FC236}">
                <a16:creationId xmlns:a16="http://schemas.microsoft.com/office/drawing/2014/main" id="{32D1ED9E-C5FA-5710-20A9-5C2D85B57B65}"/>
              </a:ext>
            </a:extLst>
          </p:cNvPr>
          <p:cNvSpPr txBox="1"/>
          <p:nvPr/>
        </p:nvSpPr>
        <p:spPr>
          <a:xfrm>
            <a:off x="4438860" y="5730309"/>
            <a:ext cx="804172" cy="400110"/>
          </a:xfrm>
          <a:prstGeom prst="rect">
            <a:avLst/>
          </a:prstGeom>
          <a:noFill/>
          <a:ln>
            <a:noFill/>
          </a:ln>
        </p:spPr>
        <p:txBody>
          <a:bodyPr wrap="square" rtlCol="0">
            <a:spAutoFit/>
          </a:bodyPr>
          <a:lstStyle/>
          <a:p>
            <a:pPr algn="ctr"/>
            <a:r>
              <a:rPr lang="ja-JP" altLang="en-US" sz="1000" dirty="0">
                <a:latin typeface="BIZ UDPゴシック" panose="020B0400000000000000" pitchFamily="50" charset="-128"/>
                <a:ea typeface="BIZ UDPゴシック" panose="020B0400000000000000" pitchFamily="50" charset="-128"/>
              </a:rPr>
              <a:t>一体的に</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実施</a:t>
            </a:r>
            <a:endParaRPr lang="en-US" altLang="ja-JP" sz="1000" dirty="0">
              <a:latin typeface="BIZ UDPゴシック" panose="020B0400000000000000" pitchFamily="50" charset="-128"/>
              <a:ea typeface="BIZ UDPゴシック" panose="020B0400000000000000" pitchFamily="50" charset="-128"/>
            </a:endParaRPr>
          </a:p>
        </p:txBody>
      </p:sp>
      <p:sp>
        <p:nvSpPr>
          <p:cNvPr id="142" name="テキスト ボックス 141">
            <a:extLst>
              <a:ext uri="{FF2B5EF4-FFF2-40B4-BE49-F238E27FC236}">
                <a16:creationId xmlns:a16="http://schemas.microsoft.com/office/drawing/2014/main" id="{34846117-8754-F90B-9C2B-AF442D30FA1D}"/>
              </a:ext>
            </a:extLst>
          </p:cNvPr>
          <p:cNvSpPr txBox="1"/>
          <p:nvPr/>
        </p:nvSpPr>
        <p:spPr>
          <a:xfrm>
            <a:off x="1105349" y="6284366"/>
            <a:ext cx="1978773" cy="276999"/>
          </a:xfrm>
          <a:prstGeom prst="rect">
            <a:avLst/>
          </a:prstGeom>
          <a:solidFill>
            <a:schemeClr val="accent3">
              <a:lumMod val="20000"/>
              <a:lumOff val="80000"/>
            </a:schemeClr>
          </a:solidFill>
          <a:ln>
            <a:noFill/>
          </a:ln>
        </p:spPr>
        <p:txBody>
          <a:bodyPr wrap="square" rtlCol="0">
            <a:spAutoFit/>
          </a:bodyPr>
          <a:lstStyle/>
          <a:p>
            <a:pPr algn="ctr"/>
            <a:r>
              <a:rPr lang="ja-JP" altLang="en-US" sz="1200" dirty="0">
                <a:latin typeface="BIZ UDPゴシック" panose="020B0400000000000000" pitchFamily="50" charset="-128"/>
                <a:ea typeface="BIZ UDPゴシック" panose="020B0400000000000000" pitchFamily="50" charset="-128"/>
              </a:rPr>
              <a:t>＜　７月以降随時開催　＞</a:t>
            </a:r>
            <a:endParaRPr lang="en-US" altLang="ja-JP" sz="1200" dirty="0">
              <a:latin typeface="BIZ UDPゴシック" panose="020B0400000000000000" pitchFamily="50" charset="-128"/>
              <a:ea typeface="BIZ UDPゴシック" panose="020B0400000000000000" pitchFamily="50" charset="-128"/>
            </a:endParaRPr>
          </a:p>
        </p:txBody>
      </p:sp>
      <p:sp>
        <p:nvSpPr>
          <p:cNvPr id="143" name="四角形: 角を丸くする 142">
            <a:extLst>
              <a:ext uri="{FF2B5EF4-FFF2-40B4-BE49-F238E27FC236}">
                <a16:creationId xmlns:a16="http://schemas.microsoft.com/office/drawing/2014/main" id="{9DAAF01C-95C3-D740-D480-74F6A40544C5}"/>
              </a:ext>
            </a:extLst>
          </p:cNvPr>
          <p:cNvSpPr/>
          <p:nvPr/>
        </p:nvSpPr>
        <p:spPr>
          <a:xfrm>
            <a:off x="6226345" y="4637337"/>
            <a:ext cx="5541152" cy="1965028"/>
          </a:xfrm>
          <a:prstGeom prst="roundRect">
            <a:avLst>
              <a:gd name="adj" fmla="val 3798"/>
            </a:avLst>
          </a:prstGeom>
          <a:solidFill>
            <a:schemeClr val="bg1"/>
          </a:solidFill>
          <a:ln w="127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44" name="テキスト ボックス 143">
            <a:extLst>
              <a:ext uri="{FF2B5EF4-FFF2-40B4-BE49-F238E27FC236}">
                <a16:creationId xmlns:a16="http://schemas.microsoft.com/office/drawing/2014/main" id="{157D9A3C-5D4A-8D10-4B65-FE2EFCB8CCE9}"/>
              </a:ext>
            </a:extLst>
          </p:cNvPr>
          <p:cNvSpPr txBox="1"/>
          <p:nvPr/>
        </p:nvSpPr>
        <p:spPr>
          <a:xfrm>
            <a:off x="6311644" y="4681053"/>
            <a:ext cx="3707332" cy="276999"/>
          </a:xfrm>
          <a:prstGeom prst="rect">
            <a:avLst/>
          </a:prstGeom>
          <a:noFill/>
          <a:ln>
            <a:no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各区障害者自立支援協議会の取組み</a:t>
            </a:r>
            <a:endParaRPr kumimoji="1" lang="ja-JP" altLang="en-US" sz="1200" dirty="0">
              <a:latin typeface="BIZ UDPゴシック" panose="020B0400000000000000" pitchFamily="50" charset="-128"/>
              <a:ea typeface="BIZ UDPゴシック" panose="020B0400000000000000" pitchFamily="50" charset="-128"/>
            </a:endParaRPr>
          </a:p>
        </p:txBody>
      </p:sp>
      <p:grpSp>
        <p:nvGrpSpPr>
          <p:cNvPr id="145" name="グループ化 144">
            <a:extLst>
              <a:ext uri="{FF2B5EF4-FFF2-40B4-BE49-F238E27FC236}">
                <a16:creationId xmlns:a16="http://schemas.microsoft.com/office/drawing/2014/main" id="{A1B914CF-6030-10BB-3C9B-8069DCE805E8}"/>
              </a:ext>
            </a:extLst>
          </p:cNvPr>
          <p:cNvGrpSpPr/>
          <p:nvPr/>
        </p:nvGrpSpPr>
        <p:grpSpPr>
          <a:xfrm>
            <a:off x="10219065" y="4962368"/>
            <a:ext cx="1257326" cy="1214086"/>
            <a:chOff x="10447500" y="5042313"/>
            <a:chExt cx="1257326" cy="1214086"/>
          </a:xfrm>
        </p:grpSpPr>
        <p:grpSp>
          <p:nvGrpSpPr>
            <p:cNvPr id="146" name="グループ化 145">
              <a:extLst>
                <a:ext uri="{FF2B5EF4-FFF2-40B4-BE49-F238E27FC236}">
                  <a16:creationId xmlns:a16="http://schemas.microsoft.com/office/drawing/2014/main" id="{524DD04A-6288-37CD-EE3F-4CDF6ABE1530}"/>
                </a:ext>
              </a:extLst>
            </p:cNvPr>
            <p:cNvGrpSpPr/>
            <p:nvPr/>
          </p:nvGrpSpPr>
          <p:grpSpPr>
            <a:xfrm>
              <a:off x="10447500" y="5042313"/>
              <a:ext cx="1257326" cy="1214086"/>
              <a:chOff x="2874068" y="4106722"/>
              <a:chExt cx="1257326" cy="1214086"/>
            </a:xfrm>
          </p:grpSpPr>
          <p:sp>
            <p:nvSpPr>
              <p:cNvPr id="149" name="楕円 148">
                <a:extLst>
                  <a:ext uri="{FF2B5EF4-FFF2-40B4-BE49-F238E27FC236}">
                    <a16:creationId xmlns:a16="http://schemas.microsoft.com/office/drawing/2014/main" id="{5F156032-D40F-56A1-5B35-08469A1A72C3}"/>
                  </a:ext>
                </a:extLst>
              </p:cNvPr>
              <p:cNvSpPr/>
              <p:nvPr/>
            </p:nvSpPr>
            <p:spPr>
              <a:xfrm>
                <a:off x="2989189" y="4242758"/>
                <a:ext cx="1047102" cy="1019168"/>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楕円 149">
                <a:extLst>
                  <a:ext uri="{FF2B5EF4-FFF2-40B4-BE49-F238E27FC236}">
                    <a16:creationId xmlns:a16="http://schemas.microsoft.com/office/drawing/2014/main" id="{85879BD3-1ED0-10F4-AF30-42B444B09E63}"/>
                  </a:ext>
                </a:extLst>
              </p:cNvPr>
              <p:cNvSpPr/>
              <p:nvPr/>
            </p:nvSpPr>
            <p:spPr>
              <a:xfrm>
                <a:off x="3347042" y="4106722"/>
                <a:ext cx="331395" cy="317533"/>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青</a:t>
                </a:r>
              </a:p>
            </p:txBody>
          </p:sp>
          <p:sp>
            <p:nvSpPr>
              <p:cNvPr id="151" name="楕円 150">
                <a:extLst>
                  <a:ext uri="{FF2B5EF4-FFF2-40B4-BE49-F238E27FC236}">
                    <a16:creationId xmlns:a16="http://schemas.microsoft.com/office/drawing/2014/main" id="{3195DA4C-28A2-C023-74D1-4608114E4CD1}"/>
                  </a:ext>
                </a:extLst>
              </p:cNvPr>
              <p:cNvSpPr/>
              <p:nvPr/>
            </p:nvSpPr>
            <p:spPr>
              <a:xfrm>
                <a:off x="3799999" y="4464250"/>
                <a:ext cx="331395" cy="317533"/>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BIZ UDPゴシック" panose="020B0400000000000000" pitchFamily="50" charset="-128"/>
                    <a:ea typeface="BIZ UDPゴシック" panose="020B0400000000000000" pitchFamily="50" charset="-128"/>
                  </a:rPr>
                  <a:t>宮</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52" name="楕円 151">
                <a:extLst>
                  <a:ext uri="{FF2B5EF4-FFF2-40B4-BE49-F238E27FC236}">
                    <a16:creationId xmlns:a16="http://schemas.microsoft.com/office/drawing/2014/main" id="{7C665E5F-4D34-C03D-125D-A9B73343A259}"/>
                  </a:ext>
                </a:extLst>
              </p:cNvPr>
              <p:cNvSpPr/>
              <p:nvPr/>
            </p:nvSpPr>
            <p:spPr>
              <a:xfrm>
                <a:off x="3635089" y="5003275"/>
                <a:ext cx="331395" cy="317533"/>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若</a:t>
                </a:r>
              </a:p>
            </p:txBody>
          </p:sp>
          <p:sp>
            <p:nvSpPr>
              <p:cNvPr id="153" name="楕円 152">
                <a:extLst>
                  <a:ext uri="{FF2B5EF4-FFF2-40B4-BE49-F238E27FC236}">
                    <a16:creationId xmlns:a16="http://schemas.microsoft.com/office/drawing/2014/main" id="{70C84FFA-C79C-92C6-C568-C1898EBDCD9A}"/>
                  </a:ext>
                </a:extLst>
              </p:cNvPr>
              <p:cNvSpPr/>
              <p:nvPr/>
            </p:nvSpPr>
            <p:spPr>
              <a:xfrm>
                <a:off x="3022112" y="5003275"/>
                <a:ext cx="331395" cy="317533"/>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太</a:t>
                </a:r>
              </a:p>
            </p:txBody>
          </p:sp>
          <p:sp>
            <p:nvSpPr>
              <p:cNvPr id="154" name="楕円 153">
                <a:extLst>
                  <a:ext uri="{FF2B5EF4-FFF2-40B4-BE49-F238E27FC236}">
                    <a16:creationId xmlns:a16="http://schemas.microsoft.com/office/drawing/2014/main" id="{902A3AD2-F7C7-52FA-CFE9-7DDBCB131C96}"/>
                  </a:ext>
                </a:extLst>
              </p:cNvPr>
              <p:cNvSpPr/>
              <p:nvPr/>
            </p:nvSpPr>
            <p:spPr>
              <a:xfrm>
                <a:off x="2874068" y="4434938"/>
                <a:ext cx="331395" cy="317533"/>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泉</a:t>
                </a:r>
              </a:p>
            </p:txBody>
          </p:sp>
        </p:grpSp>
        <p:pic>
          <p:nvPicPr>
            <p:cNvPr id="147" name="グラフィックス 146" descr="ホーム 単色塗りつぶし">
              <a:extLst>
                <a:ext uri="{FF2B5EF4-FFF2-40B4-BE49-F238E27FC236}">
                  <a16:creationId xmlns:a16="http://schemas.microsoft.com/office/drawing/2014/main" id="{C170C8BD-CA65-DEBB-37C4-5AF13C445A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64918" y="5353611"/>
              <a:ext cx="450542" cy="450542"/>
            </a:xfrm>
            <a:prstGeom prst="rect">
              <a:avLst/>
            </a:prstGeom>
          </p:spPr>
        </p:pic>
        <p:sp>
          <p:nvSpPr>
            <p:cNvPr id="148" name="テキスト ボックス 147">
              <a:extLst>
                <a:ext uri="{FF2B5EF4-FFF2-40B4-BE49-F238E27FC236}">
                  <a16:creationId xmlns:a16="http://schemas.microsoft.com/office/drawing/2014/main" id="{03DE6DBF-AFA9-8356-E00F-1214A5385199}"/>
                </a:ext>
              </a:extLst>
            </p:cNvPr>
            <p:cNvSpPr txBox="1"/>
            <p:nvPr/>
          </p:nvSpPr>
          <p:spPr>
            <a:xfrm>
              <a:off x="10485443" y="5714270"/>
              <a:ext cx="1154545" cy="230832"/>
            </a:xfrm>
            <a:prstGeom prst="rect">
              <a:avLst/>
            </a:prstGeom>
            <a:noFill/>
          </p:spPr>
          <p:txBody>
            <a:bodyPr wrap="square" rtlCol="0">
              <a:spAutoFit/>
            </a:bodyPr>
            <a:lstStyle/>
            <a:p>
              <a:pPr algn="ctr"/>
              <a:r>
                <a:rPr kumimoji="1" lang="ja-JP" altLang="en-US" sz="900" dirty="0">
                  <a:latin typeface="BIZ UDPゴシック" panose="020B0400000000000000" pitchFamily="50" charset="-128"/>
                  <a:ea typeface="BIZ UDPゴシック" panose="020B0400000000000000" pitchFamily="50" charset="-128"/>
                </a:rPr>
                <a:t>指定特定</a:t>
              </a:r>
            </a:p>
          </p:txBody>
        </p:sp>
      </p:grpSp>
      <p:sp>
        <p:nvSpPr>
          <p:cNvPr id="155" name="テキスト ボックス 154">
            <a:extLst>
              <a:ext uri="{FF2B5EF4-FFF2-40B4-BE49-F238E27FC236}">
                <a16:creationId xmlns:a16="http://schemas.microsoft.com/office/drawing/2014/main" id="{2E19EDFF-1CCB-38A1-3EA6-13722933DA4C}"/>
              </a:ext>
            </a:extLst>
          </p:cNvPr>
          <p:cNvSpPr txBox="1"/>
          <p:nvPr/>
        </p:nvSpPr>
        <p:spPr>
          <a:xfrm>
            <a:off x="6271782" y="4968603"/>
            <a:ext cx="3707332" cy="276999"/>
          </a:xfrm>
          <a:prstGeom prst="rect">
            <a:avLst/>
          </a:prstGeom>
          <a:noFill/>
          <a:ln>
            <a:noFill/>
          </a:ln>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a:t>
            </a:r>
            <a:r>
              <a:rPr kumimoji="1" lang="ja-JP" altLang="en-US" sz="1200" dirty="0">
                <a:latin typeface="BIZ UDP明朝 Medium" panose="02020500000000000000" pitchFamily="18" charset="-128"/>
                <a:ea typeface="BIZ UDP明朝 Medium" panose="02020500000000000000" pitchFamily="18" charset="-128"/>
              </a:rPr>
              <a:t>実情に応じ、ネットワーク強化に係る取組みを実施</a:t>
            </a:r>
          </a:p>
        </p:txBody>
      </p:sp>
      <p:sp>
        <p:nvSpPr>
          <p:cNvPr id="156" name="テキスト ボックス 155">
            <a:extLst>
              <a:ext uri="{FF2B5EF4-FFF2-40B4-BE49-F238E27FC236}">
                <a16:creationId xmlns:a16="http://schemas.microsoft.com/office/drawing/2014/main" id="{BC6D7A2A-83B3-F883-2333-34B228F1D423}"/>
              </a:ext>
            </a:extLst>
          </p:cNvPr>
          <p:cNvSpPr txBox="1"/>
          <p:nvPr/>
        </p:nvSpPr>
        <p:spPr>
          <a:xfrm>
            <a:off x="6404282" y="5184343"/>
            <a:ext cx="3707332" cy="276999"/>
          </a:xfrm>
          <a:prstGeom prst="rect">
            <a:avLst/>
          </a:prstGeom>
          <a:noFill/>
          <a:ln>
            <a:noFill/>
          </a:ln>
        </p:spPr>
        <p:txBody>
          <a:bodyPr wrap="square" rtlCol="0">
            <a:spAutoFit/>
          </a:bodyPr>
          <a:lstStyle/>
          <a:p>
            <a:r>
              <a:rPr lang="ja-JP" altLang="en-US" sz="1200" dirty="0">
                <a:latin typeface="BIZ UDP明朝 Medium" panose="02020500000000000000" pitchFamily="18" charset="-128"/>
                <a:ea typeface="BIZ UDP明朝 Medium" panose="02020500000000000000" pitchFamily="18" charset="-128"/>
              </a:rPr>
              <a:t>（事例検討会や研修、情報交換会等）</a:t>
            </a:r>
            <a:endParaRPr kumimoji="1" lang="ja-JP" altLang="en-US" sz="1200" dirty="0">
              <a:latin typeface="BIZ UDP明朝 Medium" panose="02020500000000000000" pitchFamily="18" charset="-128"/>
              <a:ea typeface="BIZ UDP明朝 Medium" panose="02020500000000000000" pitchFamily="18" charset="-128"/>
            </a:endParaRPr>
          </a:p>
        </p:txBody>
      </p:sp>
      <p:sp>
        <p:nvSpPr>
          <p:cNvPr id="157" name="二等辺三角形 156">
            <a:extLst>
              <a:ext uri="{FF2B5EF4-FFF2-40B4-BE49-F238E27FC236}">
                <a16:creationId xmlns:a16="http://schemas.microsoft.com/office/drawing/2014/main" id="{D2984797-E67C-D27E-6E8B-732E34CA6FF3}"/>
              </a:ext>
            </a:extLst>
          </p:cNvPr>
          <p:cNvSpPr/>
          <p:nvPr/>
        </p:nvSpPr>
        <p:spPr>
          <a:xfrm rot="10800000">
            <a:off x="7227372" y="5520746"/>
            <a:ext cx="852969" cy="228446"/>
          </a:xfrm>
          <a:prstGeom prst="triangle">
            <a:avLst/>
          </a:prstGeom>
          <a:solidFill>
            <a:schemeClr val="accent3">
              <a:lumMod val="40000"/>
              <a:lumOff val="6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58" name="テキスト ボックス 157">
            <a:extLst>
              <a:ext uri="{FF2B5EF4-FFF2-40B4-BE49-F238E27FC236}">
                <a16:creationId xmlns:a16="http://schemas.microsoft.com/office/drawing/2014/main" id="{B1C45FBE-4AD3-D453-59A2-A666E1807F6B}"/>
              </a:ext>
            </a:extLst>
          </p:cNvPr>
          <p:cNvSpPr txBox="1"/>
          <p:nvPr/>
        </p:nvSpPr>
        <p:spPr>
          <a:xfrm>
            <a:off x="6328522" y="5786278"/>
            <a:ext cx="5006173" cy="714042"/>
          </a:xfrm>
          <a:prstGeom prst="rect">
            <a:avLst/>
          </a:prstGeom>
          <a:noFill/>
        </p:spPr>
        <p:txBody>
          <a:bodyPr wrap="square" rtlCol="0">
            <a:spAutoFit/>
          </a:bodyPr>
          <a:lstStyle/>
          <a:p>
            <a:pPr>
              <a:lnSpc>
                <a:spcPts val="1700"/>
              </a:lnSpc>
            </a:pPr>
            <a:r>
              <a:rPr lang="ja-JP" altLang="en-US" sz="1200" dirty="0">
                <a:latin typeface="BIZ UDPゴシック" panose="020B0400000000000000" pitchFamily="50" charset="-128"/>
                <a:ea typeface="BIZ UDPゴシック" panose="020B0400000000000000" pitchFamily="50" charset="-128"/>
              </a:rPr>
              <a:t>★ 指定特定の自立協の一員としての意識の醸成</a:t>
            </a:r>
            <a:endParaRPr lang="en-US" altLang="ja-JP" sz="1200" dirty="0">
              <a:latin typeface="BIZ UDPゴシック" panose="020B0400000000000000" pitchFamily="50" charset="-128"/>
              <a:ea typeface="BIZ UDPゴシック" panose="020B0400000000000000" pitchFamily="50" charset="-128"/>
            </a:endParaRPr>
          </a:p>
          <a:p>
            <a:pPr>
              <a:lnSpc>
                <a:spcPts val="1700"/>
              </a:lnSpc>
            </a:pPr>
            <a:r>
              <a:rPr kumimoji="1" lang="ja-JP" altLang="en-US" sz="1200" dirty="0">
                <a:latin typeface="BIZ UDPゴシック" panose="020B0400000000000000" pitchFamily="50" charset="-128"/>
                <a:ea typeface="BIZ UDPゴシック" panose="020B0400000000000000" pitchFamily="50" charset="-128"/>
              </a:rPr>
              <a:t>★ 指定特定の孤立感の解消</a:t>
            </a:r>
            <a:endParaRPr kumimoji="1" lang="en-US" altLang="ja-JP" sz="1200" dirty="0">
              <a:latin typeface="BIZ UDPゴシック" panose="020B0400000000000000" pitchFamily="50" charset="-128"/>
              <a:ea typeface="BIZ UDPゴシック" panose="020B0400000000000000" pitchFamily="50" charset="-128"/>
            </a:endParaRPr>
          </a:p>
          <a:p>
            <a:pPr>
              <a:lnSpc>
                <a:spcPts val="1700"/>
              </a:lnSpc>
            </a:pPr>
            <a:r>
              <a:rPr kumimoji="1" lang="ja-JP" altLang="en-US" sz="1200" dirty="0">
                <a:latin typeface="BIZ UDPゴシック" panose="020B0400000000000000" pitchFamily="50" charset="-128"/>
                <a:ea typeface="BIZ UDPゴシック" panose="020B0400000000000000" pitchFamily="50" charset="-128"/>
              </a:rPr>
              <a:t>★ 関係機関との顔の見える関係性 の構築</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51" name="テキスト ボックス 50">
            <a:extLst>
              <a:ext uri="{FF2B5EF4-FFF2-40B4-BE49-F238E27FC236}">
                <a16:creationId xmlns:a16="http://schemas.microsoft.com/office/drawing/2014/main" id="{ED23BDB6-B6F2-00C2-C0EF-91822A0308AF}"/>
              </a:ext>
            </a:extLst>
          </p:cNvPr>
          <p:cNvSpPr txBox="1"/>
          <p:nvPr/>
        </p:nvSpPr>
        <p:spPr>
          <a:xfrm>
            <a:off x="11783590" y="6479696"/>
            <a:ext cx="470000" cy="338554"/>
          </a:xfrm>
          <a:prstGeom prst="rect">
            <a:avLst/>
          </a:prstGeom>
          <a:solidFill>
            <a:schemeClr val="bg1"/>
          </a:solidFill>
        </p:spPr>
        <p:txBody>
          <a:bodyPr wrap="none" rtlCol="0">
            <a:spAutoFit/>
          </a:bodyPr>
          <a:lstStyle/>
          <a:p>
            <a:r>
              <a:rPr kumimoji="1" lang="en-US" altLang="ja-JP" sz="1600" dirty="0">
                <a:latin typeface="BIZ UDPゴシック" panose="020B0400000000000000" pitchFamily="50" charset="-128"/>
                <a:ea typeface="BIZ UDPゴシック" panose="020B0400000000000000" pitchFamily="50" charset="-128"/>
              </a:rPr>
              <a:t>10</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BD190EC6-BD7F-7E8F-24F7-7C8440FA4BF4}"/>
              </a:ext>
            </a:extLst>
          </p:cNvPr>
          <p:cNvSpPr txBox="1"/>
          <p:nvPr/>
        </p:nvSpPr>
        <p:spPr>
          <a:xfrm>
            <a:off x="6081516" y="2433098"/>
            <a:ext cx="5576913" cy="461665"/>
          </a:xfrm>
          <a:prstGeom prst="rect">
            <a:avLst/>
          </a:prstGeom>
          <a:noFill/>
          <a:ln>
            <a:no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２</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　指定障害児相談支援から指定特定相談支援へ移行した者に係る指定計画</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相談支援</a:t>
            </a:r>
          </a:p>
        </p:txBody>
      </p:sp>
      <p:sp>
        <p:nvSpPr>
          <p:cNvPr id="8" name="テキスト ボックス 7">
            <a:extLst>
              <a:ext uri="{FF2B5EF4-FFF2-40B4-BE49-F238E27FC236}">
                <a16:creationId xmlns:a16="http://schemas.microsoft.com/office/drawing/2014/main" id="{32E902D9-64BF-340C-E7CD-CB4423F5006D}"/>
              </a:ext>
            </a:extLst>
          </p:cNvPr>
          <p:cNvSpPr txBox="1"/>
          <p:nvPr/>
        </p:nvSpPr>
        <p:spPr>
          <a:xfrm>
            <a:off x="6079120" y="2832257"/>
            <a:ext cx="5688377" cy="461665"/>
          </a:xfrm>
          <a:prstGeom prst="rect">
            <a:avLst/>
          </a:prstGeom>
          <a:noFill/>
          <a:ln>
            <a:no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３</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　現に仙台市が指定計画相談支援等を支給している者であって，指定相談支援</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事業所を変更した者に係る指定計画相談支援等</a:t>
            </a:r>
          </a:p>
        </p:txBody>
      </p:sp>
      <p:sp>
        <p:nvSpPr>
          <p:cNvPr id="23" name="正方形/長方形 22">
            <a:extLst>
              <a:ext uri="{FF2B5EF4-FFF2-40B4-BE49-F238E27FC236}">
                <a16:creationId xmlns:a16="http://schemas.microsoft.com/office/drawing/2014/main" id="{9B779902-9EC8-84F1-0B7E-BCF7A6BB46CA}"/>
              </a:ext>
            </a:extLst>
          </p:cNvPr>
          <p:cNvSpPr/>
          <p:nvPr/>
        </p:nvSpPr>
        <p:spPr>
          <a:xfrm>
            <a:off x="4057976" y="3096730"/>
            <a:ext cx="1474687" cy="597362"/>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10257A0A-43E2-7C88-B638-91AE68D02288}"/>
              </a:ext>
            </a:extLst>
          </p:cNvPr>
          <p:cNvSpPr txBox="1"/>
          <p:nvPr/>
        </p:nvSpPr>
        <p:spPr>
          <a:xfrm>
            <a:off x="4041969" y="3200983"/>
            <a:ext cx="954107" cy="400110"/>
          </a:xfrm>
          <a:prstGeom prst="rect">
            <a:avLst/>
          </a:prstGeom>
          <a:noFill/>
          <a:ln>
            <a:noFill/>
          </a:ln>
        </p:spPr>
        <p:txBody>
          <a:bodyPr wrap="none" rtlCol="0">
            <a:spAutoFit/>
          </a:bodyPr>
          <a:lstStyle/>
          <a:p>
            <a:pPr algn="ctr"/>
            <a:r>
              <a:rPr kumimoji="1" lang="en-US" altLang="ja-JP" sz="1000" dirty="0">
                <a:latin typeface="BIZ UDPゴシック" panose="020B0400000000000000" pitchFamily="50" charset="-128"/>
                <a:ea typeface="BIZ UDPゴシック" panose="020B0400000000000000" pitchFamily="50" charset="-128"/>
              </a:rPr>
              <a:t>2/5</a:t>
            </a:r>
            <a:r>
              <a:rPr kumimoji="1" lang="ja-JP" altLang="en-US" sz="1000" dirty="0">
                <a:latin typeface="BIZ UDPゴシック" panose="020B0400000000000000" pitchFamily="50" charset="-128"/>
                <a:ea typeface="BIZ UDPゴシック" panose="020B0400000000000000" pitchFamily="50" charset="-128"/>
              </a:rPr>
              <a:t>時点の</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利用契約件数</a:t>
            </a:r>
          </a:p>
        </p:txBody>
      </p:sp>
      <p:sp>
        <p:nvSpPr>
          <p:cNvPr id="25" name="テキスト ボックス 24">
            <a:extLst>
              <a:ext uri="{FF2B5EF4-FFF2-40B4-BE49-F238E27FC236}">
                <a16:creationId xmlns:a16="http://schemas.microsoft.com/office/drawing/2014/main" id="{A2720058-7F10-4B97-03B3-938F426DB56B}"/>
              </a:ext>
            </a:extLst>
          </p:cNvPr>
          <p:cNvSpPr txBox="1"/>
          <p:nvPr/>
        </p:nvSpPr>
        <p:spPr>
          <a:xfrm>
            <a:off x="4913964" y="3157478"/>
            <a:ext cx="623889" cy="461665"/>
          </a:xfrm>
          <a:prstGeom prst="rect">
            <a:avLst/>
          </a:prstGeom>
          <a:noFill/>
          <a:ln>
            <a:noFill/>
          </a:ln>
        </p:spPr>
        <p:txBody>
          <a:bodyPr wrap="none" rtlCol="0">
            <a:spAutoFit/>
          </a:bodyPr>
          <a:lstStyle/>
          <a:p>
            <a:pPr algn="ctr"/>
            <a:r>
              <a:rPr kumimoji="1" lang="en-US" altLang="ja-JP" sz="1200" b="1" u="sng" dirty="0">
                <a:solidFill>
                  <a:srgbClr val="FF0000"/>
                </a:solidFill>
                <a:latin typeface="BIZ UDPゴシック" panose="020B0400000000000000" pitchFamily="50" charset="-128"/>
                <a:ea typeface="BIZ UDPゴシック" panose="020B0400000000000000" pitchFamily="50" charset="-128"/>
              </a:rPr>
              <a:t>68 </a:t>
            </a:r>
            <a:r>
              <a:rPr kumimoji="1" lang="ja-JP" altLang="en-US" sz="1200" b="1" u="sng" dirty="0">
                <a:solidFill>
                  <a:srgbClr val="FF0000"/>
                </a:solidFill>
                <a:latin typeface="BIZ UDPゴシック" panose="020B0400000000000000" pitchFamily="50" charset="-128"/>
                <a:ea typeface="BIZ UDPゴシック" panose="020B0400000000000000" pitchFamily="50" charset="-128"/>
              </a:rPr>
              <a:t>件</a:t>
            </a:r>
            <a:endParaRPr kumimoji="1" lang="en-US" altLang="ja-JP" sz="1200" b="1" u="sng" dirty="0">
              <a:solidFill>
                <a:srgbClr val="FF0000"/>
              </a:solidFill>
              <a:latin typeface="BIZ UDPゴシック" panose="020B0400000000000000" pitchFamily="50" charset="-128"/>
              <a:ea typeface="BIZ UDPゴシック" panose="020B0400000000000000" pitchFamily="50" charset="-128"/>
            </a:endParaRPr>
          </a:p>
          <a:p>
            <a:pPr algn="ctr"/>
            <a:r>
              <a:rPr kumimoji="1" lang="ja-JP" altLang="en-US" sz="1200" b="1" u="sng" dirty="0">
                <a:solidFill>
                  <a:srgbClr val="FF0000"/>
                </a:solidFill>
                <a:latin typeface="BIZ UDPゴシック" panose="020B0400000000000000" pitchFamily="50" charset="-128"/>
                <a:ea typeface="BIZ UDPゴシック" panose="020B0400000000000000" pitchFamily="50" charset="-128"/>
              </a:rPr>
              <a:t>以上</a:t>
            </a:r>
          </a:p>
        </p:txBody>
      </p:sp>
      <p:pic>
        <p:nvPicPr>
          <p:cNvPr id="16" name="グラフィックス 15" descr="ドキュメント 枠線">
            <a:extLst>
              <a:ext uri="{FF2B5EF4-FFF2-40B4-BE49-F238E27FC236}">
                <a16:creationId xmlns:a16="http://schemas.microsoft.com/office/drawing/2014/main" id="{3E94E59C-A5A4-9A33-13DD-785232ABAB1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20409707" flipH="1">
            <a:off x="4452924" y="2399282"/>
            <a:ext cx="644953" cy="657952"/>
          </a:xfrm>
          <a:prstGeom prst="rect">
            <a:avLst/>
          </a:prstGeom>
        </p:spPr>
      </p:pic>
    </p:spTree>
    <p:extLst>
      <p:ext uri="{BB962C8B-B14F-4D97-AF65-F5344CB8AC3E}">
        <p14:creationId xmlns:p14="http://schemas.microsoft.com/office/powerpoint/2010/main" val="14072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80004-8723-3816-4969-2AE140F6B4C4}"/>
            </a:ext>
          </a:extLst>
        </p:cNvPr>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5E0DF6C4-1A55-0FFE-7A2E-E39772634DE2}"/>
              </a:ext>
            </a:extLst>
          </p:cNvPr>
          <p:cNvSpPr/>
          <p:nvPr/>
        </p:nvSpPr>
        <p:spPr>
          <a:xfrm>
            <a:off x="188165" y="748144"/>
            <a:ext cx="11832385" cy="6070106"/>
          </a:xfrm>
          <a:prstGeom prst="roundRect">
            <a:avLst>
              <a:gd name="adj" fmla="val 1835"/>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E92F66C6-697D-3761-72CF-30B36E10E7E0}"/>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４</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定着支援費補助金について　（</a:t>
            </a:r>
            <a:r>
              <a:rPr lang="en-US" altLang="ja-JP" sz="2800" dirty="0">
                <a:solidFill>
                  <a:schemeClr val="bg1"/>
                </a:solidFill>
                <a:latin typeface="BIZ UDPゴシック" panose="020B0400000000000000" pitchFamily="50" charset="-128"/>
                <a:ea typeface="BIZ UDPゴシック" panose="020B0400000000000000" pitchFamily="50" charset="-128"/>
              </a:rPr>
              <a:t>3</a:t>
            </a:r>
            <a:r>
              <a:rPr lang="ja-JP" altLang="en-US" sz="2800" dirty="0">
                <a:solidFill>
                  <a:schemeClr val="bg1"/>
                </a:solidFill>
                <a:latin typeface="BIZ UDPゴシック" panose="020B0400000000000000" pitchFamily="50" charset="-128"/>
                <a:ea typeface="BIZ UDPゴシック" panose="020B0400000000000000" pitchFamily="50" charset="-128"/>
              </a:rPr>
              <a:t>）</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F60BCEF4-A9CE-83C8-58F2-F9C53647A829}"/>
              </a:ext>
            </a:extLst>
          </p:cNvPr>
          <p:cNvSpPr/>
          <p:nvPr/>
        </p:nvSpPr>
        <p:spPr>
          <a:xfrm>
            <a:off x="354574" y="528865"/>
            <a:ext cx="1573922"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交付要件 ③</a:t>
            </a:r>
          </a:p>
        </p:txBody>
      </p:sp>
      <p:sp>
        <p:nvSpPr>
          <p:cNvPr id="90" name="四角形: 角を丸くする 89">
            <a:extLst>
              <a:ext uri="{FF2B5EF4-FFF2-40B4-BE49-F238E27FC236}">
                <a16:creationId xmlns:a16="http://schemas.microsoft.com/office/drawing/2014/main" id="{BE9750AD-8B94-D812-6783-C9A5AB7D19B5}"/>
              </a:ext>
            </a:extLst>
          </p:cNvPr>
          <p:cNvSpPr/>
          <p:nvPr/>
        </p:nvSpPr>
        <p:spPr>
          <a:xfrm>
            <a:off x="292512" y="909782"/>
            <a:ext cx="11623689" cy="5814291"/>
          </a:xfrm>
          <a:prstGeom prst="roundRect">
            <a:avLst>
              <a:gd name="adj" fmla="val 1533"/>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91" name="四角形: 角を丸くする 90">
            <a:extLst>
              <a:ext uri="{FF2B5EF4-FFF2-40B4-BE49-F238E27FC236}">
                <a16:creationId xmlns:a16="http://schemas.microsoft.com/office/drawing/2014/main" id="{9F01DA3B-9159-E321-96B8-7BEC5FE700C1}"/>
              </a:ext>
            </a:extLst>
          </p:cNvPr>
          <p:cNvSpPr/>
          <p:nvPr/>
        </p:nvSpPr>
        <p:spPr>
          <a:xfrm>
            <a:off x="380554" y="1261600"/>
            <a:ext cx="11354870" cy="1794192"/>
          </a:xfrm>
          <a:prstGeom prst="roundRect">
            <a:avLst>
              <a:gd name="adj" fmla="val 3798"/>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03" name="テキスト ボックス 102">
            <a:extLst>
              <a:ext uri="{FF2B5EF4-FFF2-40B4-BE49-F238E27FC236}">
                <a16:creationId xmlns:a16="http://schemas.microsoft.com/office/drawing/2014/main" id="{8BD5CA63-316E-5ED6-F994-1754103FBA8B}"/>
              </a:ext>
            </a:extLst>
          </p:cNvPr>
          <p:cNvSpPr txBox="1"/>
          <p:nvPr/>
        </p:nvSpPr>
        <p:spPr>
          <a:xfrm>
            <a:off x="621347" y="1288272"/>
            <a:ext cx="3179420" cy="276999"/>
          </a:xfrm>
          <a:prstGeom prst="rect">
            <a:avLst/>
          </a:prstGeom>
          <a:noFill/>
        </p:spPr>
        <p:txBody>
          <a:bodyPr wrap="square" rtlCol="0">
            <a:spAutoFit/>
          </a:bodyPr>
          <a:lstStyle/>
          <a:p>
            <a:r>
              <a:rPr kumimoji="1" lang="ja-JP" altLang="en-US" sz="1200" u="sng" dirty="0">
                <a:latin typeface="BIZ UDPゴシック" panose="020B0400000000000000" pitchFamily="50" charset="-128"/>
                <a:ea typeface="BIZ UDPゴシック" panose="020B0400000000000000" pitchFamily="50" charset="-128"/>
              </a:rPr>
              <a:t>常勤換算員数が維持されている例</a:t>
            </a:r>
          </a:p>
        </p:txBody>
      </p:sp>
      <p:cxnSp>
        <p:nvCxnSpPr>
          <p:cNvPr id="130" name="直線矢印コネクタ 129">
            <a:extLst>
              <a:ext uri="{FF2B5EF4-FFF2-40B4-BE49-F238E27FC236}">
                <a16:creationId xmlns:a16="http://schemas.microsoft.com/office/drawing/2014/main" id="{F481CE59-E7EC-FCEA-A5EC-71D3BE4DA0AA}"/>
              </a:ext>
            </a:extLst>
          </p:cNvPr>
          <p:cNvCxnSpPr>
            <a:cxnSpLocks/>
          </p:cNvCxnSpPr>
          <p:nvPr/>
        </p:nvCxnSpPr>
        <p:spPr>
          <a:xfrm>
            <a:off x="2081102" y="2373996"/>
            <a:ext cx="1108898" cy="0"/>
          </a:xfrm>
          <a:prstGeom prst="straightConnector1">
            <a:avLst/>
          </a:prstGeom>
          <a:ln>
            <a:solidFill>
              <a:schemeClr val="tx2">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36" name="テキスト ボックス 135">
            <a:extLst>
              <a:ext uri="{FF2B5EF4-FFF2-40B4-BE49-F238E27FC236}">
                <a16:creationId xmlns:a16="http://schemas.microsoft.com/office/drawing/2014/main" id="{12D4EE19-0A80-8BD6-8589-3DFFA67B9B51}"/>
              </a:ext>
            </a:extLst>
          </p:cNvPr>
          <p:cNvSpPr txBox="1"/>
          <p:nvPr/>
        </p:nvSpPr>
        <p:spPr>
          <a:xfrm>
            <a:off x="281354" y="929299"/>
            <a:ext cx="11553270" cy="348813"/>
          </a:xfrm>
          <a:prstGeom prst="rect">
            <a:avLst/>
          </a:prstGeom>
          <a:noFill/>
        </p:spPr>
        <p:txBody>
          <a:bodyPr wrap="square" rtlCol="0">
            <a:spAutoFit/>
          </a:bodyPr>
          <a:lstStyle/>
          <a:p>
            <a:pPr>
              <a:lnSpc>
                <a:spcPts val="2000"/>
              </a:lnSpc>
            </a:pPr>
            <a:r>
              <a:rPr lang="ja-JP" altLang="en-US" dirty="0">
                <a:latin typeface="BIZ UDPゴシック" panose="020B0400000000000000" pitchFamily="50" charset="-128"/>
                <a:ea typeface="BIZ UDPゴシック" panose="020B0400000000000000" pitchFamily="50" charset="-128"/>
              </a:rPr>
              <a:t>➢ 申請日時点まで、確保補助金申請日における支援員常勤換算員数以上となるよう維持されていること</a:t>
            </a:r>
            <a:endParaRPr lang="en-US" altLang="ja-JP" dirty="0">
              <a:latin typeface="BIZ UDPゴシック" panose="020B0400000000000000" pitchFamily="50" charset="-128"/>
              <a:ea typeface="BIZ UDPゴシック" panose="020B0400000000000000" pitchFamily="50" charset="-128"/>
            </a:endParaRPr>
          </a:p>
        </p:txBody>
      </p:sp>
      <p:pic>
        <p:nvPicPr>
          <p:cNvPr id="7" name="グラフィックス 6" descr="ドキュメント 枠線">
            <a:extLst>
              <a:ext uri="{FF2B5EF4-FFF2-40B4-BE49-F238E27FC236}">
                <a16:creationId xmlns:a16="http://schemas.microsoft.com/office/drawing/2014/main" id="{6D2A6623-1A78-AE75-9178-E19D1ADCA7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09707" flipH="1">
            <a:off x="9924757" y="1995425"/>
            <a:ext cx="488682" cy="498532"/>
          </a:xfrm>
          <a:prstGeom prst="rect">
            <a:avLst/>
          </a:prstGeom>
        </p:spPr>
      </p:pic>
      <p:sp>
        <p:nvSpPr>
          <p:cNvPr id="8" name="吹き出し: 角を丸めた四角形 7">
            <a:extLst>
              <a:ext uri="{FF2B5EF4-FFF2-40B4-BE49-F238E27FC236}">
                <a16:creationId xmlns:a16="http://schemas.microsoft.com/office/drawing/2014/main" id="{E368CF50-C9B6-62E3-B01D-121CDC24AD4F}"/>
              </a:ext>
            </a:extLst>
          </p:cNvPr>
          <p:cNvSpPr/>
          <p:nvPr/>
        </p:nvSpPr>
        <p:spPr>
          <a:xfrm>
            <a:off x="10504577" y="2070572"/>
            <a:ext cx="1049997" cy="426914"/>
          </a:xfrm>
          <a:prstGeom prst="wedgeRoundRectCallout">
            <a:avLst>
              <a:gd name="adj1" fmla="val -68551"/>
              <a:gd name="adj2" fmla="val 6037"/>
              <a:gd name="adj3" fmla="val 16667"/>
            </a:avLst>
          </a:prstGeom>
          <a:solidFill>
            <a:schemeClr val="accent6">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定着支援費</a:t>
            </a:r>
            <a:endParaRPr kumimoji="1" lang="en-US" altLang="ja-JP" sz="1100" b="1" dirty="0">
              <a:solidFill>
                <a:schemeClr val="tx1"/>
              </a:solidFill>
            </a:endParaRPr>
          </a:p>
          <a:p>
            <a:pPr algn="ctr"/>
            <a:r>
              <a:rPr kumimoji="1" lang="ja-JP" altLang="en-US" sz="1100" b="1" dirty="0">
                <a:solidFill>
                  <a:schemeClr val="tx1"/>
                </a:solidFill>
              </a:rPr>
              <a:t>補助金申請</a:t>
            </a:r>
          </a:p>
        </p:txBody>
      </p:sp>
      <p:pic>
        <p:nvPicPr>
          <p:cNvPr id="13" name="グラフィックス 12" descr="男性 単色塗りつぶし">
            <a:extLst>
              <a:ext uri="{FF2B5EF4-FFF2-40B4-BE49-F238E27FC236}">
                <a16:creationId xmlns:a16="http://schemas.microsoft.com/office/drawing/2014/main" id="{52F3C711-4594-8003-8670-1A71E7B0E4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22604" y="1949632"/>
            <a:ext cx="628867" cy="628867"/>
          </a:xfrm>
          <a:prstGeom prst="rect">
            <a:avLst/>
          </a:prstGeom>
        </p:spPr>
      </p:pic>
      <p:pic>
        <p:nvPicPr>
          <p:cNvPr id="14" name="グラフィックス 13" descr="男性 単色塗りつぶし">
            <a:extLst>
              <a:ext uri="{FF2B5EF4-FFF2-40B4-BE49-F238E27FC236}">
                <a16:creationId xmlns:a16="http://schemas.microsoft.com/office/drawing/2014/main" id="{E2432D22-67AE-E700-F960-C782346A329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79686" y="1957082"/>
            <a:ext cx="628867" cy="628867"/>
          </a:xfrm>
          <a:prstGeom prst="rect">
            <a:avLst/>
          </a:prstGeom>
        </p:spPr>
      </p:pic>
      <p:sp>
        <p:nvSpPr>
          <p:cNvPr id="22" name="吹き出し: 角を丸めた四角形 21">
            <a:extLst>
              <a:ext uri="{FF2B5EF4-FFF2-40B4-BE49-F238E27FC236}">
                <a16:creationId xmlns:a16="http://schemas.microsoft.com/office/drawing/2014/main" id="{A45D2D15-E4A5-C470-39CC-906762CDCCC5}"/>
              </a:ext>
            </a:extLst>
          </p:cNvPr>
          <p:cNvSpPr/>
          <p:nvPr/>
        </p:nvSpPr>
        <p:spPr>
          <a:xfrm>
            <a:off x="9945760" y="1659261"/>
            <a:ext cx="830084" cy="253135"/>
          </a:xfrm>
          <a:prstGeom prst="wedgeRoundRectCallout">
            <a:avLst>
              <a:gd name="adj1" fmla="val -61161"/>
              <a:gd name="adj2" fmla="val 135653"/>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補助対象</a:t>
            </a:r>
          </a:p>
        </p:txBody>
      </p:sp>
      <p:sp>
        <p:nvSpPr>
          <p:cNvPr id="23" name="テキスト ボックス 22">
            <a:extLst>
              <a:ext uri="{FF2B5EF4-FFF2-40B4-BE49-F238E27FC236}">
                <a16:creationId xmlns:a16="http://schemas.microsoft.com/office/drawing/2014/main" id="{81C6EE36-D746-ED3A-B2DF-3DF9BF131CA0}"/>
              </a:ext>
            </a:extLst>
          </p:cNvPr>
          <p:cNvSpPr txBox="1"/>
          <p:nvPr/>
        </p:nvSpPr>
        <p:spPr>
          <a:xfrm>
            <a:off x="3652708" y="2639582"/>
            <a:ext cx="1205710" cy="261610"/>
          </a:xfrm>
          <a:prstGeom prst="rect">
            <a:avLst/>
          </a:prstGeom>
          <a:solidFill>
            <a:schemeClr val="accent4">
              <a:lumMod val="20000"/>
              <a:lumOff val="80000"/>
            </a:schemeClr>
          </a:solid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a:t>
            </a:r>
            <a:r>
              <a:rPr kumimoji="1" lang="ja-JP" altLang="en-US" sz="1100" dirty="0">
                <a:latin typeface="BIZ UDPゴシック" panose="020B0400000000000000" pitchFamily="50" charset="-128"/>
                <a:ea typeface="BIZ UDPゴシック" panose="020B0400000000000000" pitchFamily="50" charset="-128"/>
              </a:rPr>
              <a:t>８</a:t>
            </a:r>
            <a:r>
              <a:rPr kumimoji="1" lang="en-US" altLang="ja-JP" sz="1100" dirty="0">
                <a:latin typeface="BIZ UDPゴシック" panose="020B0400000000000000" pitchFamily="50" charset="-128"/>
                <a:ea typeface="BIZ UDPゴシック" panose="020B0400000000000000" pitchFamily="50" charset="-128"/>
              </a:rPr>
              <a:t>.11.30</a:t>
            </a:r>
            <a:endParaRPr kumimoji="1" lang="ja-JP" altLang="en-US" sz="1100" dirty="0">
              <a:latin typeface="BIZ UDPゴシック" panose="020B0400000000000000" pitchFamily="50" charset="-128"/>
              <a:ea typeface="BIZ UDPゴシック" panose="020B0400000000000000" pitchFamily="50" charset="-128"/>
            </a:endParaRPr>
          </a:p>
        </p:txBody>
      </p:sp>
      <p:pic>
        <p:nvPicPr>
          <p:cNvPr id="27" name="グラフィックス 26" descr="男性 単色塗りつぶし">
            <a:extLst>
              <a:ext uri="{FF2B5EF4-FFF2-40B4-BE49-F238E27FC236}">
                <a16:creationId xmlns:a16="http://schemas.microsoft.com/office/drawing/2014/main" id="{35FF16F6-B51A-1C29-108C-827BE53893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63931" y="2013630"/>
            <a:ext cx="632204" cy="632204"/>
          </a:xfrm>
          <a:prstGeom prst="rect">
            <a:avLst/>
          </a:prstGeom>
        </p:spPr>
      </p:pic>
      <p:pic>
        <p:nvPicPr>
          <p:cNvPr id="28" name="グラフィックス 27" descr="男性 単色塗りつぶし">
            <a:extLst>
              <a:ext uri="{FF2B5EF4-FFF2-40B4-BE49-F238E27FC236}">
                <a16:creationId xmlns:a16="http://schemas.microsoft.com/office/drawing/2014/main" id="{B50498DB-65D6-EF32-A0EE-B846308342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18050" y="2013630"/>
            <a:ext cx="632204" cy="632204"/>
          </a:xfrm>
          <a:prstGeom prst="rect">
            <a:avLst/>
          </a:prstGeom>
        </p:spPr>
      </p:pic>
      <p:pic>
        <p:nvPicPr>
          <p:cNvPr id="29" name="グラフィックス 28" descr="男性 単色塗りつぶし">
            <a:extLst>
              <a:ext uri="{FF2B5EF4-FFF2-40B4-BE49-F238E27FC236}">
                <a16:creationId xmlns:a16="http://schemas.microsoft.com/office/drawing/2014/main" id="{A448B23E-BDD8-24E4-C54B-3C9C2AF96E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34152" y="2006721"/>
            <a:ext cx="632204" cy="632204"/>
          </a:xfrm>
          <a:prstGeom prst="rect">
            <a:avLst/>
          </a:prstGeom>
        </p:spPr>
      </p:pic>
      <p:sp>
        <p:nvSpPr>
          <p:cNvPr id="32" name="吹き出し: 角を丸めた四角形 31">
            <a:extLst>
              <a:ext uri="{FF2B5EF4-FFF2-40B4-BE49-F238E27FC236}">
                <a16:creationId xmlns:a16="http://schemas.microsoft.com/office/drawing/2014/main" id="{05728AFB-A55C-1030-02D4-5055625D6753}"/>
              </a:ext>
            </a:extLst>
          </p:cNvPr>
          <p:cNvSpPr/>
          <p:nvPr/>
        </p:nvSpPr>
        <p:spPr>
          <a:xfrm>
            <a:off x="3253177" y="2033857"/>
            <a:ext cx="502154" cy="213924"/>
          </a:xfrm>
          <a:prstGeom prst="wedgeRoundRectCallout">
            <a:avLst>
              <a:gd name="adj1" fmla="val 76181"/>
              <a:gd name="adj2" fmla="val 47419"/>
              <a:gd name="adj3" fmla="val 16667"/>
            </a:avLst>
          </a:prstGeom>
          <a:solidFill>
            <a:schemeClr val="bg2"/>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退職</a:t>
            </a:r>
          </a:p>
        </p:txBody>
      </p:sp>
      <p:cxnSp>
        <p:nvCxnSpPr>
          <p:cNvPr id="33" name="直線矢印コネクタ 32">
            <a:extLst>
              <a:ext uri="{FF2B5EF4-FFF2-40B4-BE49-F238E27FC236}">
                <a16:creationId xmlns:a16="http://schemas.microsoft.com/office/drawing/2014/main" id="{F7070E03-0DA5-093D-5DE0-A05F9D48C8BE}"/>
              </a:ext>
            </a:extLst>
          </p:cNvPr>
          <p:cNvCxnSpPr>
            <a:cxnSpLocks/>
          </p:cNvCxnSpPr>
          <p:nvPr/>
        </p:nvCxnSpPr>
        <p:spPr>
          <a:xfrm>
            <a:off x="4903814" y="2390958"/>
            <a:ext cx="95204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5" name="テキスト ボックス 34">
            <a:extLst>
              <a:ext uri="{FF2B5EF4-FFF2-40B4-BE49-F238E27FC236}">
                <a16:creationId xmlns:a16="http://schemas.microsoft.com/office/drawing/2014/main" id="{3022A99A-9AC4-F8D1-3693-5D4C6F957E6A}"/>
              </a:ext>
            </a:extLst>
          </p:cNvPr>
          <p:cNvSpPr txBox="1"/>
          <p:nvPr/>
        </p:nvSpPr>
        <p:spPr>
          <a:xfrm>
            <a:off x="5913898" y="2656859"/>
            <a:ext cx="1205710" cy="261610"/>
          </a:xfrm>
          <a:prstGeom prst="rect">
            <a:avLst/>
          </a:prstGeom>
          <a:solidFill>
            <a:schemeClr val="accent4">
              <a:lumMod val="20000"/>
              <a:lumOff val="80000"/>
            </a:schemeClr>
          </a:solid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R8.12.1</a:t>
            </a:r>
            <a:endParaRPr kumimoji="1" lang="ja-JP" altLang="en-US" sz="1100" dirty="0">
              <a:latin typeface="BIZ UDPゴシック" panose="020B0400000000000000" pitchFamily="50" charset="-128"/>
              <a:ea typeface="BIZ UDPゴシック" panose="020B0400000000000000" pitchFamily="50" charset="-128"/>
            </a:endParaRPr>
          </a:p>
        </p:txBody>
      </p:sp>
      <p:pic>
        <p:nvPicPr>
          <p:cNvPr id="36" name="グラフィックス 35" descr="男性 単色塗りつぶし">
            <a:extLst>
              <a:ext uri="{FF2B5EF4-FFF2-40B4-BE49-F238E27FC236}">
                <a16:creationId xmlns:a16="http://schemas.microsoft.com/office/drawing/2014/main" id="{5B5A1309-5191-47AA-E57F-9AFEAD241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82598" y="2021035"/>
            <a:ext cx="622974" cy="622974"/>
          </a:xfrm>
          <a:prstGeom prst="rect">
            <a:avLst/>
          </a:prstGeom>
        </p:spPr>
      </p:pic>
      <p:pic>
        <p:nvPicPr>
          <p:cNvPr id="37" name="グラフィックス 36" descr="男性 単色塗りつぶし">
            <a:extLst>
              <a:ext uri="{FF2B5EF4-FFF2-40B4-BE49-F238E27FC236}">
                <a16:creationId xmlns:a16="http://schemas.microsoft.com/office/drawing/2014/main" id="{48CB2065-1B4D-E294-E4C0-2EEB4D236D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59330" y="2018507"/>
            <a:ext cx="622974" cy="622974"/>
          </a:xfrm>
          <a:prstGeom prst="rect">
            <a:avLst/>
          </a:prstGeom>
        </p:spPr>
      </p:pic>
      <p:pic>
        <p:nvPicPr>
          <p:cNvPr id="39" name="グラフィックス 38" descr="男性 単色塗りつぶし">
            <a:extLst>
              <a:ext uri="{FF2B5EF4-FFF2-40B4-BE49-F238E27FC236}">
                <a16:creationId xmlns:a16="http://schemas.microsoft.com/office/drawing/2014/main" id="{940C3006-AEFA-D1E0-3F50-87517CBBFAC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43968" y="2016043"/>
            <a:ext cx="622974" cy="622974"/>
          </a:xfrm>
          <a:prstGeom prst="rect">
            <a:avLst/>
          </a:prstGeom>
        </p:spPr>
      </p:pic>
      <p:sp>
        <p:nvSpPr>
          <p:cNvPr id="40" name="吹き出し: 角を丸めた四角形 39">
            <a:extLst>
              <a:ext uri="{FF2B5EF4-FFF2-40B4-BE49-F238E27FC236}">
                <a16:creationId xmlns:a16="http://schemas.microsoft.com/office/drawing/2014/main" id="{D222414C-2B76-1337-CCD7-631FAF40F2AB}"/>
              </a:ext>
            </a:extLst>
          </p:cNvPr>
          <p:cNvSpPr/>
          <p:nvPr/>
        </p:nvSpPr>
        <p:spPr>
          <a:xfrm>
            <a:off x="5105466" y="2062734"/>
            <a:ext cx="830084" cy="253135"/>
          </a:xfrm>
          <a:prstGeom prst="wedgeRoundRectCallout">
            <a:avLst>
              <a:gd name="adj1" fmla="val 65025"/>
              <a:gd name="adj2" fmla="val 18548"/>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新規配置</a:t>
            </a:r>
          </a:p>
        </p:txBody>
      </p:sp>
      <p:pic>
        <p:nvPicPr>
          <p:cNvPr id="43" name="グラフィックス 42" descr="男性 単色塗りつぶし">
            <a:extLst>
              <a:ext uri="{FF2B5EF4-FFF2-40B4-BE49-F238E27FC236}">
                <a16:creationId xmlns:a16="http://schemas.microsoft.com/office/drawing/2014/main" id="{C4554276-022E-CE3D-55DC-1034E4DBF6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757731" y="1949632"/>
            <a:ext cx="628867" cy="628867"/>
          </a:xfrm>
          <a:prstGeom prst="rect">
            <a:avLst/>
          </a:prstGeom>
        </p:spPr>
      </p:pic>
      <p:cxnSp>
        <p:nvCxnSpPr>
          <p:cNvPr id="45" name="直線矢印コネクタ 44">
            <a:extLst>
              <a:ext uri="{FF2B5EF4-FFF2-40B4-BE49-F238E27FC236}">
                <a16:creationId xmlns:a16="http://schemas.microsoft.com/office/drawing/2014/main" id="{DEB1809C-8F19-CE24-27DB-A78033865657}"/>
              </a:ext>
            </a:extLst>
          </p:cNvPr>
          <p:cNvCxnSpPr>
            <a:cxnSpLocks/>
          </p:cNvCxnSpPr>
          <p:nvPr/>
        </p:nvCxnSpPr>
        <p:spPr>
          <a:xfrm flipV="1">
            <a:off x="2134548" y="1781058"/>
            <a:ext cx="6761802" cy="1334"/>
          </a:xfrm>
          <a:prstGeom prst="straightConnector1">
            <a:avLst/>
          </a:prstGeom>
          <a:ln w="38100">
            <a:solidFill>
              <a:schemeClr val="accent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50" name="四角形: 角を丸くする 49">
            <a:extLst>
              <a:ext uri="{FF2B5EF4-FFF2-40B4-BE49-F238E27FC236}">
                <a16:creationId xmlns:a16="http://schemas.microsoft.com/office/drawing/2014/main" id="{3E69F9F3-EE67-A962-D7AB-4C2FB5A718C6}"/>
              </a:ext>
            </a:extLst>
          </p:cNvPr>
          <p:cNvSpPr/>
          <p:nvPr/>
        </p:nvSpPr>
        <p:spPr>
          <a:xfrm>
            <a:off x="369301" y="3126086"/>
            <a:ext cx="11354869" cy="1721628"/>
          </a:xfrm>
          <a:prstGeom prst="roundRect">
            <a:avLst>
              <a:gd name="adj" fmla="val 3798"/>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57" name="テキスト ボックス 56">
            <a:extLst>
              <a:ext uri="{FF2B5EF4-FFF2-40B4-BE49-F238E27FC236}">
                <a16:creationId xmlns:a16="http://schemas.microsoft.com/office/drawing/2014/main" id="{E86717B1-2D07-C234-5DD1-EC7A5B7C5FBF}"/>
              </a:ext>
            </a:extLst>
          </p:cNvPr>
          <p:cNvSpPr txBox="1"/>
          <p:nvPr/>
        </p:nvSpPr>
        <p:spPr>
          <a:xfrm>
            <a:off x="625185" y="3109457"/>
            <a:ext cx="4796560" cy="276999"/>
          </a:xfrm>
          <a:prstGeom prst="rect">
            <a:avLst/>
          </a:prstGeom>
          <a:noFill/>
        </p:spPr>
        <p:txBody>
          <a:bodyPr wrap="square" rtlCol="0">
            <a:spAutoFit/>
          </a:bodyPr>
          <a:lstStyle/>
          <a:p>
            <a:r>
              <a:rPr kumimoji="1" lang="ja-JP" altLang="en-US" sz="1200" u="sng" dirty="0">
                <a:latin typeface="BIZ UDPゴシック" panose="020B0400000000000000" pitchFamily="50" charset="-128"/>
                <a:ea typeface="BIZ UDPゴシック" panose="020B0400000000000000" pitchFamily="50" charset="-128"/>
              </a:rPr>
              <a:t>維持されていない例 ① </a:t>
            </a:r>
            <a:r>
              <a:rPr kumimoji="1" lang="ja-JP" altLang="en-US" sz="1050" u="sng" dirty="0">
                <a:latin typeface="BIZ UDPゴシック" panose="020B0400000000000000" pitchFamily="50" charset="-128"/>
                <a:ea typeface="BIZ UDPゴシック" panose="020B0400000000000000" pitchFamily="50" charset="-128"/>
              </a:rPr>
              <a:t>（期間中に退職があり、常勤換算で減少している）</a:t>
            </a:r>
            <a:endParaRPr kumimoji="1" lang="ja-JP" altLang="en-US" sz="1200" u="sng" dirty="0">
              <a:latin typeface="BIZ UDPゴシック" panose="020B0400000000000000" pitchFamily="50" charset="-128"/>
              <a:ea typeface="BIZ UDPゴシック" panose="020B0400000000000000" pitchFamily="50" charset="-128"/>
            </a:endParaRPr>
          </a:p>
        </p:txBody>
      </p:sp>
      <p:cxnSp>
        <p:nvCxnSpPr>
          <p:cNvPr id="58" name="直線矢印コネクタ 57">
            <a:extLst>
              <a:ext uri="{FF2B5EF4-FFF2-40B4-BE49-F238E27FC236}">
                <a16:creationId xmlns:a16="http://schemas.microsoft.com/office/drawing/2014/main" id="{7BE5C139-7C18-2C94-D30E-EC73E770C2D3}"/>
              </a:ext>
            </a:extLst>
          </p:cNvPr>
          <p:cNvCxnSpPr>
            <a:cxnSpLocks/>
          </p:cNvCxnSpPr>
          <p:nvPr/>
        </p:nvCxnSpPr>
        <p:spPr>
          <a:xfrm>
            <a:off x="2048709" y="4292687"/>
            <a:ext cx="1603999" cy="0"/>
          </a:xfrm>
          <a:prstGeom prst="straightConnector1">
            <a:avLst/>
          </a:prstGeom>
          <a:ln>
            <a:solidFill>
              <a:schemeClr val="tx2">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61" name="グラフィックス 60" descr="ドキュメント 枠線">
            <a:extLst>
              <a:ext uri="{FF2B5EF4-FFF2-40B4-BE49-F238E27FC236}">
                <a16:creationId xmlns:a16="http://schemas.microsoft.com/office/drawing/2014/main" id="{FBE5DF75-6BBB-9765-FD48-8CD859439C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09707" flipH="1">
            <a:off x="6797870" y="3980030"/>
            <a:ext cx="528488" cy="539140"/>
          </a:xfrm>
          <a:prstGeom prst="rect">
            <a:avLst/>
          </a:prstGeom>
        </p:spPr>
      </p:pic>
      <p:sp>
        <p:nvSpPr>
          <p:cNvPr id="62" name="吹き出し: 角を丸めた四角形 61">
            <a:extLst>
              <a:ext uri="{FF2B5EF4-FFF2-40B4-BE49-F238E27FC236}">
                <a16:creationId xmlns:a16="http://schemas.microsoft.com/office/drawing/2014/main" id="{08F63A31-DA6E-ACC9-1F59-00FECCA36394}"/>
              </a:ext>
            </a:extLst>
          </p:cNvPr>
          <p:cNvSpPr/>
          <p:nvPr/>
        </p:nvSpPr>
        <p:spPr>
          <a:xfrm>
            <a:off x="7329478" y="3654159"/>
            <a:ext cx="1426125" cy="430491"/>
          </a:xfrm>
          <a:prstGeom prst="wedgeRoundRectCallout">
            <a:avLst>
              <a:gd name="adj1" fmla="val -53825"/>
              <a:gd name="adj2" fmla="val 95913"/>
              <a:gd name="adj3" fmla="val 16667"/>
            </a:avLst>
          </a:prstGeom>
          <a:solidFill>
            <a:srgbClr val="FF0000"/>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bg1"/>
                </a:solidFill>
              </a:rPr>
              <a:t>定着支援費補助金</a:t>
            </a:r>
            <a:endParaRPr kumimoji="1" lang="en-US" altLang="ja-JP" sz="1100" b="1" dirty="0">
              <a:solidFill>
                <a:schemeClr val="bg1"/>
              </a:solidFill>
            </a:endParaRPr>
          </a:p>
          <a:p>
            <a:pPr algn="ctr"/>
            <a:r>
              <a:rPr kumimoji="1" lang="ja-JP" altLang="en-US" sz="1100" b="1" dirty="0">
                <a:solidFill>
                  <a:schemeClr val="bg1"/>
                </a:solidFill>
              </a:rPr>
              <a:t>申請不可</a:t>
            </a:r>
          </a:p>
        </p:txBody>
      </p:sp>
      <p:pic>
        <p:nvPicPr>
          <p:cNvPr id="63" name="グラフィックス 62" descr="男性 単色塗りつぶし">
            <a:extLst>
              <a:ext uri="{FF2B5EF4-FFF2-40B4-BE49-F238E27FC236}">
                <a16:creationId xmlns:a16="http://schemas.microsoft.com/office/drawing/2014/main" id="{35A4B61B-D384-79D5-5D4F-069D1BF498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7775" y="3889421"/>
            <a:ext cx="662889" cy="662889"/>
          </a:xfrm>
          <a:prstGeom prst="rect">
            <a:avLst/>
          </a:prstGeom>
        </p:spPr>
      </p:pic>
      <p:pic>
        <p:nvPicPr>
          <p:cNvPr id="64" name="グラフィックス 63" descr="男性 単色塗りつぶし">
            <a:extLst>
              <a:ext uri="{FF2B5EF4-FFF2-40B4-BE49-F238E27FC236}">
                <a16:creationId xmlns:a16="http://schemas.microsoft.com/office/drawing/2014/main" id="{20D013D1-A502-157D-3776-42DFDCFC05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18569" y="3887322"/>
            <a:ext cx="662889" cy="662889"/>
          </a:xfrm>
          <a:prstGeom prst="rect">
            <a:avLst/>
          </a:prstGeom>
        </p:spPr>
      </p:pic>
      <p:sp>
        <p:nvSpPr>
          <p:cNvPr id="68" name="テキスト ボックス 67">
            <a:extLst>
              <a:ext uri="{FF2B5EF4-FFF2-40B4-BE49-F238E27FC236}">
                <a16:creationId xmlns:a16="http://schemas.microsoft.com/office/drawing/2014/main" id="{632444B0-0F73-3453-A998-83CAE14C9736}"/>
              </a:ext>
            </a:extLst>
          </p:cNvPr>
          <p:cNvSpPr txBox="1"/>
          <p:nvPr/>
        </p:nvSpPr>
        <p:spPr>
          <a:xfrm>
            <a:off x="3652709" y="4555889"/>
            <a:ext cx="1205710" cy="261610"/>
          </a:xfrm>
          <a:prstGeom prst="rect">
            <a:avLst/>
          </a:prstGeom>
          <a:solidFill>
            <a:schemeClr val="accent4">
              <a:lumMod val="20000"/>
              <a:lumOff val="80000"/>
            </a:schemeClr>
          </a:solid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R8.12.1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69" name="テキスト ボックス 68">
            <a:extLst>
              <a:ext uri="{FF2B5EF4-FFF2-40B4-BE49-F238E27FC236}">
                <a16:creationId xmlns:a16="http://schemas.microsoft.com/office/drawing/2014/main" id="{F74BEDFF-8154-2BA5-3F73-FA2D72C3E5BE}"/>
              </a:ext>
            </a:extLst>
          </p:cNvPr>
          <p:cNvSpPr txBox="1"/>
          <p:nvPr/>
        </p:nvSpPr>
        <p:spPr>
          <a:xfrm>
            <a:off x="6049012" y="4547211"/>
            <a:ext cx="1481919" cy="261610"/>
          </a:xfrm>
          <a:prstGeom prst="rect">
            <a:avLst/>
          </a:prstGeom>
          <a:solidFill>
            <a:srgbClr val="40D483"/>
          </a:solidFill>
        </p:spPr>
        <p:txBody>
          <a:bodyPr wrap="square" rtlCol="0">
            <a:spAutoFit/>
          </a:bodyPr>
          <a:lstStyle/>
          <a:p>
            <a:pPr algn="ctr"/>
            <a:r>
              <a:rPr kumimoji="1" lang="en-US" altLang="ja-JP" sz="1100" dirty="0">
                <a:solidFill>
                  <a:schemeClr val="bg1"/>
                </a:solidFill>
                <a:latin typeface="BIZ UDPゴシック" panose="020B0400000000000000" pitchFamily="50" charset="-128"/>
                <a:ea typeface="BIZ UDPゴシック" panose="020B0400000000000000" pitchFamily="50" charset="-128"/>
              </a:rPr>
              <a:t>R9.2.28</a:t>
            </a:r>
            <a:endParaRPr kumimoji="1" lang="ja-JP" altLang="en-US" sz="1100" dirty="0">
              <a:solidFill>
                <a:schemeClr val="bg1"/>
              </a:solidFill>
              <a:latin typeface="BIZ UDPゴシック" panose="020B0400000000000000" pitchFamily="50" charset="-128"/>
              <a:ea typeface="BIZ UDPゴシック" panose="020B0400000000000000" pitchFamily="50" charset="-128"/>
            </a:endParaRPr>
          </a:p>
        </p:txBody>
      </p:sp>
      <p:pic>
        <p:nvPicPr>
          <p:cNvPr id="71" name="グラフィックス 70" descr="男性 単色塗りつぶし">
            <a:extLst>
              <a:ext uri="{FF2B5EF4-FFF2-40B4-BE49-F238E27FC236}">
                <a16:creationId xmlns:a16="http://schemas.microsoft.com/office/drawing/2014/main" id="{9022C888-14E8-31C3-A674-93F9DEDCD9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40029" y="3909659"/>
            <a:ext cx="662889" cy="662889"/>
          </a:xfrm>
          <a:prstGeom prst="rect">
            <a:avLst/>
          </a:prstGeom>
        </p:spPr>
      </p:pic>
      <p:pic>
        <p:nvPicPr>
          <p:cNvPr id="72" name="グラフィックス 71" descr="男性 単色塗りつぶし">
            <a:extLst>
              <a:ext uri="{FF2B5EF4-FFF2-40B4-BE49-F238E27FC236}">
                <a16:creationId xmlns:a16="http://schemas.microsoft.com/office/drawing/2014/main" id="{460AA12D-9846-624A-DB7E-3037ABEE095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84634" y="3901330"/>
            <a:ext cx="662889" cy="662889"/>
          </a:xfrm>
          <a:prstGeom prst="rect">
            <a:avLst/>
          </a:prstGeom>
        </p:spPr>
      </p:pic>
      <p:pic>
        <p:nvPicPr>
          <p:cNvPr id="73" name="グラフィックス 72" descr="男性 単色塗りつぶし">
            <a:extLst>
              <a:ext uri="{FF2B5EF4-FFF2-40B4-BE49-F238E27FC236}">
                <a16:creationId xmlns:a16="http://schemas.microsoft.com/office/drawing/2014/main" id="{9DC104BA-F2B5-0030-7C51-F0F287AD6D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34152" y="3895319"/>
            <a:ext cx="662889" cy="662889"/>
          </a:xfrm>
          <a:prstGeom prst="rect">
            <a:avLst/>
          </a:prstGeom>
        </p:spPr>
      </p:pic>
      <p:sp>
        <p:nvSpPr>
          <p:cNvPr id="75" name="吹き出し: 角を丸めた四角形 74">
            <a:extLst>
              <a:ext uri="{FF2B5EF4-FFF2-40B4-BE49-F238E27FC236}">
                <a16:creationId xmlns:a16="http://schemas.microsoft.com/office/drawing/2014/main" id="{2759185B-79CE-6549-BB90-4532E269098F}"/>
              </a:ext>
            </a:extLst>
          </p:cNvPr>
          <p:cNvSpPr/>
          <p:nvPr/>
        </p:nvSpPr>
        <p:spPr>
          <a:xfrm>
            <a:off x="3190000" y="3924950"/>
            <a:ext cx="495803" cy="213924"/>
          </a:xfrm>
          <a:prstGeom prst="wedgeRoundRectCallout">
            <a:avLst>
              <a:gd name="adj1" fmla="val 58080"/>
              <a:gd name="adj2" fmla="val 63664"/>
              <a:gd name="adj3" fmla="val 16667"/>
            </a:avLst>
          </a:prstGeom>
          <a:solidFill>
            <a:schemeClr val="bg2"/>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退職</a:t>
            </a:r>
          </a:p>
        </p:txBody>
      </p:sp>
      <p:cxnSp>
        <p:nvCxnSpPr>
          <p:cNvPr id="85" name="直線矢印コネクタ 84">
            <a:extLst>
              <a:ext uri="{FF2B5EF4-FFF2-40B4-BE49-F238E27FC236}">
                <a16:creationId xmlns:a16="http://schemas.microsoft.com/office/drawing/2014/main" id="{9BD768A3-67F3-0462-0402-AD361311F100}"/>
              </a:ext>
            </a:extLst>
          </p:cNvPr>
          <p:cNvCxnSpPr>
            <a:cxnSpLocks/>
          </p:cNvCxnSpPr>
          <p:nvPr/>
        </p:nvCxnSpPr>
        <p:spPr>
          <a:xfrm>
            <a:off x="2012820" y="3656379"/>
            <a:ext cx="4142635" cy="0"/>
          </a:xfrm>
          <a:prstGeom prst="straightConnector1">
            <a:avLst/>
          </a:prstGeom>
          <a:ln w="38100">
            <a:solidFill>
              <a:schemeClr val="accent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88" name="乗算記号 87">
            <a:extLst>
              <a:ext uri="{FF2B5EF4-FFF2-40B4-BE49-F238E27FC236}">
                <a16:creationId xmlns:a16="http://schemas.microsoft.com/office/drawing/2014/main" id="{2C13A61D-EB50-E22F-D3CB-FAA1740591CE}"/>
              </a:ext>
            </a:extLst>
          </p:cNvPr>
          <p:cNvSpPr/>
          <p:nvPr/>
        </p:nvSpPr>
        <p:spPr>
          <a:xfrm>
            <a:off x="6805492" y="3975677"/>
            <a:ext cx="585541" cy="588333"/>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テキスト ボックス 115">
            <a:extLst>
              <a:ext uri="{FF2B5EF4-FFF2-40B4-BE49-F238E27FC236}">
                <a16:creationId xmlns:a16="http://schemas.microsoft.com/office/drawing/2014/main" id="{6CB7D2BE-33A1-63C0-3861-E7E595F14F5D}"/>
              </a:ext>
            </a:extLst>
          </p:cNvPr>
          <p:cNvSpPr txBox="1"/>
          <p:nvPr/>
        </p:nvSpPr>
        <p:spPr>
          <a:xfrm>
            <a:off x="648006" y="4504575"/>
            <a:ext cx="1362889" cy="261610"/>
          </a:xfrm>
          <a:prstGeom prst="rect">
            <a:avLst/>
          </a:prstGeom>
          <a:solidFill>
            <a:schemeClr val="accent4">
              <a:lumMod val="20000"/>
              <a:lumOff val="80000"/>
            </a:schemeClr>
          </a:solid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R8.8.1</a:t>
            </a:r>
            <a:endParaRPr kumimoji="1" lang="ja-JP" altLang="en-US" sz="1100" dirty="0">
              <a:latin typeface="BIZ UDPゴシック" panose="020B0400000000000000" pitchFamily="50" charset="-128"/>
              <a:ea typeface="BIZ UDPゴシック" panose="020B0400000000000000" pitchFamily="50" charset="-128"/>
            </a:endParaRPr>
          </a:p>
        </p:txBody>
      </p:sp>
      <p:pic>
        <p:nvPicPr>
          <p:cNvPr id="117" name="グラフィックス 116" descr="男性 単色塗りつぶし">
            <a:extLst>
              <a:ext uri="{FF2B5EF4-FFF2-40B4-BE49-F238E27FC236}">
                <a16:creationId xmlns:a16="http://schemas.microsoft.com/office/drawing/2014/main" id="{D265D8E4-CA56-2F17-AAE0-EC45079F27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161" y="3847942"/>
            <a:ext cx="662889" cy="662889"/>
          </a:xfrm>
          <a:prstGeom prst="rect">
            <a:avLst/>
          </a:prstGeom>
        </p:spPr>
      </p:pic>
      <p:pic>
        <p:nvPicPr>
          <p:cNvPr id="118" name="グラフィックス 117" descr="男性 単色塗りつぶし">
            <a:extLst>
              <a:ext uri="{FF2B5EF4-FFF2-40B4-BE49-F238E27FC236}">
                <a16:creationId xmlns:a16="http://schemas.microsoft.com/office/drawing/2014/main" id="{91FB7BFB-A5B9-2A7D-1FD6-6BA80EAC4A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46404" y="3845170"/>
            <a:ext cx="662889" cy="662889"/>
          </a:xfrm>
          <a:prstGeom prst="rect">
            <a:avLst/>
          </a:prstGeom>
        </p:spPr>
      </p:pic>
      <p:sp>
        <p:nvSpPr>
          <p:cNvPr id="119" name="吹き出し: 角を丸めた四角形 118">
            <a:extLst>
              <a:ext uri="{FF2B5EF4-FFF2-40B4-BE49-F238E27FC236}">
                <a16:creationId xmlns:a16="http://schemas.microsoft.com/office/drawing/2014/main" id="{5E9A3A85-1343-8C71-8D33-90C3BA993C45}"/>
              </a:ext>
            </a:extLst>
          </p:cNvPr>
          <p:cNvSpPr/>
          <p:nvPr/>
        </p:nvSpPr>
        <p:spPr>
          <a:xfrm>
            <a:off x="1990128" y="3903402"/>
            <a:ext cx="830084" cy="253135"/>
          </a:xfrm>
          <a:prstGeom prst="wedgeRoundRectCallout">
            <a:avLst>
              <a:gd name="adj1" fmla="val -61188"/>
              <a:gd name="adj2" fmla="val -6559"/>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補助対象</a:t>
            </a:r>
          </a:p>
        </p:txBody>
      </p:sp>
      <p:pic>
        <p:nvPicPr>
          <p:cNvPr id="120" name="グラフィックス 119" descr="ドキュメント 枠線">
            <a:extLst>
              <a:ext uri="{FF2B5EF4-FFF2-40B4-BE49-F238E27FC236}">
                <a16:creationId xmlns:a16="http://schemas.microsoft.com/office/drawing/2014/main" id="{103F68C9-E632-EDDE-AD6B-6ABA714EE272}"/>
              </a:ext>
            </a:extLst>
          </p:cNvPr>
          <p:cNvPicPr>
            <a:picLocks noChangeAspect="1"/>
          </p:cNvPicPr>
          <p:nvPr/>
        </p:nvPicPr>
        <p:blipFill>
          <a:blip r:embed="rId3">
            <a:extLst>
              <a:ext uri="{96DAC541-7B7A-43D3-8B79-37D633B846F1}">
                <asvg:svgBlip xmlns:asvg="http://schemas.microsoft.com/office/drawing/2016/SVG/main" r:embed="rId13"/>
              </a:ext>
            </a:extLst>
          </a:blip>
          <a:stretch>
            <a:fillRect/>
          </a:stretch>
        </p:blipFill>
        <p:spPr>
          <a:xfrm rot="585514">
            <a:off x="556667" y="3973461"/>
            <a:ext cx="489443" cy="489443"/>
          </a:xfrm>
          <a:prstGeom prst="rect">
            <a:avLst/>
          </a:prstGeom>
        </p:spPr>
      </p:pic>
      <p:pic>
        <p:nvPicPr>
          <p:cNvPr id="121" name="グラフィックス 120" descr="男性 単色塗りつぶし">
            <a:extLst>
              <a:ext uri="{FF2B5EF4-FFF2-40B4-BE49-F238E27FC236}">
                <a16:creationId xmlns:a16="http://schemas.microsoft.com/office/drawing/2014/main" id="{2CCB9003-F077-1BD8-F1C2-859052FFB0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1871" y="3844514"/>
            <a:ext cx="662889" cy="662889"/>
          </a:xfrm>
          <a:prstGeom prst="rect">
            <a:avLst/>
          </a:prstGeom>
        </p:spPr>
      </p:pic>
      <p:sp>
        <p:nvSpPr>
          <p:cNvPr id="122" name="吹き出し: 角を丸めた四角形 121">
            <a:extLst>
              <a:ext uri="{FF2B5EF4-FFF2-40B4-BE49-F238E27FC236}">
                <a16:creationId xmlns:a16="http://schemas.microsoft.com/office/drawing/2014/main" id="{97AACBBC-E0DD-A70C-8D4A-537D0D06E670}"/>
              </a:ext>
            </a:extLst>
          </p:cNvPr>
          <p:cNvSpPr/>
          <p:nvPr/>
        </p:nvSpPr>
        <p:spPr>
          <a:xfrm>
            <a:off x="270927" y="3495678"/>
            <a:ext cx="814601" cy="290419"/>
          </a:xfrm>
          <a:prstGeom prst="wedgeRoundRectCallout">
            <a:avLst>
              <a:gd name="adj1" fmla="val -4132"/>
              <a:gd name="adj2" fmla="val 128244"/>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TW" altLang="en-US" sz="900" dirty="0">
                <a:solidFill>
                  <a:schemeClr val="tx1"/>
                </a:solidFill>
                <a:latin typeface="BIZ UDPゴシック" panose="020B0400000000000000" pitchFamily="50" charset="-128"/>
                <a:ea typeface="BIZ UDPゴシック" panose="020B0400000000000000" pitchFamily="50" charset="-128"/>
              </a:rPr>
              <a:t>確保支援費</a:t>
            </a:r>
            <a:endParaRPr kumimoji="1" lang="en-US" altLang="zh-TW" sz="900" dirty="0">
              <a:solidFill>
                <a:schemeClr val="tx1"/>
              </a:solidFill>
              <a:latin typeface="BIZ UDPゴシック" panose="020B0400000000000000" pitchFamily="50" charset="-128"/>
              <a:ea typeface="BIZ UDPゴシック" panose="020B0400000000000000" pitchFamily="50" charset="-128"/>
            </a:endParaRPr>
          </a:p>
          <a:p>
            <a:pPr algn="ctr"/>
            <a:r>
              <a:rPr kumimoji="1" lang="zh-TW" altLang="en-US" sz="900" dirty="0">
                <a:solidFill>
                  <a:schemeClr val="tx1"/>
                </a:solidFill>
                <a:latin typeface="BIZ UDPゴシック" panose="020B0400000000000000" pitchFamily="50" charset="-128"/>
                <a:ea typeface="BIZ UDPゴシック" panose="020B0400000000000000" pitchFamily="50" charset="-128"/>
              </a:rPr>
              <a:t>補助</a:t>
            </a:r>
            <a:r>
              <a:rPr kumimoji="1" lang="ja-JP" altLang="en-US" sz="900" dirty="0">
                <a:solidFill>
                  <a:schemeClr val="tx1"/>
                </a:solidFill>
                <a:latin typeface="BIZ UDPゴシック" panose="020B0400000000000000" pitchFamily="50" charset="-128"/>
                <a:ea typeface="BIZ UDPゴシック" panose="020B0400000000000000" pitchFamily="50" charset="-128"/>
              </a:rPr>
              <a:t>申請</a:t>
            </a:r>
          </a:p>
        </p:txBody>
      </p:sp>
      <p:sp>
        <p:nvSpPr>
          <p:cNvPr id="123" name="テキスト ボックス 122">
            <a:extLst>
              <a:ext uri="{FF2B5EF4-FFF2-40B4-BE49-F238E27FC236}">
                <a16:creationId xmlns:a16="http://schemas.microsoft.com/office/drawing/2014/main" id="{A9ECFAA1-88AA-EF65-F550-4DB552771D1C}"/>
              </a:ext>
            </a:extLst>
          </p:cNvPr>
          <p:cNvSpPr txBox="1"/>
          <p:nvPr/>
        </p:nvSpPr>
        <p:spPr>
          <a:xfrm>
            <a:off x="988033" y="3516591"/>
            <a:ext cx="1122739"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常勤</a:t>
            </a:r>
            <a:r>
              <a:rPr kumimoji="1" lang="ja-JP" altLang="en-US" sz="1050" dirty="0">
                <a:latin typeface="BIZ UDPゴシック" panose="020B0400000000000000" pitchFamily="50" charset="-128"/>
                <a:ea typeface="BIZ UDPゴシック" panose="020B0400000000000000" pitchFamily="50" charset="-128"/>
              </a:rPr>
              <a:t>換算</a:t>
            </a: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3.0</a:t>
            </a:r>
            <a:endParaRPr kumimoji="1" lang="ja-JP" altLang="en-US" sz="1100" dirty="0">
              <a:latin typeface="BIZ UDPゴシック" panose="020B0400000000000000" pitchFamily="50" charset="-128"/>
              <a:ea typeface="BIZ UDPゴシック" panose="020B0400000000000000" pitchFamily="50" charset="-128"/>
            </a:endParaRPr>
          </a:p>
        </p:txBody>
      </p:sp>
      <p:pic>
        <p:nvPicPr>
          <p:cNvPr id="125" name="グラフィックス 124" descr="男性 単色塗りつぶし">
            <a:extLst>
              <a:ext uri="{FF2B5EF4-FFF2-40B4-BE49-F238E27FC236}">
                <a16:creationId xmlns:a16="http://schemas.microsoft.com/office/drawing/2014/main" id="{2C8349D5-A4BB-09DC-5568-2AD0B586D2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4173" y="1991462"/>
            <a:ext cx="662889" cy="662889"/>
          </a:xfrm>
          <a:prstGeom prst="rect">
            <a:avLst/>
          </a:prstGeom>
        </p:spPr>
      </p:pic>
      <p:pic>
        <p:nvPicPr>
          <p:cNvPr id="126" name="グラフィックス 125" descr="男性 単色塗りつぶし">
            <a:extLst>
              <a:ext uri="{FF2B5EF4-FFF2-40B4-BE49-F238E27FC236}">
                <a16:creationId xmlns:a16="http://schemas.microsoft.com/office/drawing/2014/main" id="{7AEDC210-9E4E-B58D-F184-3CCB541FD5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52416" y="1988690"/>
            <a:ext cx="662889" cy="662889"/>
          </a:xfrm>
          <a:prstGeom prst="rect">
            <a:avLst/>
          </a:prstGeom>
        </p:spPr>
      </p:pic>
      <p:sp>
        <p:nvSpPr>
          <p:cNvPr id="127" name="吹き出し: 角を丸めた四角形 126">
            <a:extLst>
              <a:ext uri="{FF2B5EF4-FFF2-40B4-BE49-F238E27FC236}">
                <a16:creationId xmlns:a16="http://schemas.microsoft.com/office/drawing/2014/main" id="{6EF04BC5-DD31-FBCD-659B-1682BD21C576}"/>
              </a:ext>
            </a:extLst>
          </p:cNvPr>
          <p:cNvSpPr/>
          <p:nvPr/>
        </p:nvSpPr>
        <p:spPr>
          <a:xfrm>
            <a:off x="2012820" y="2028080"/>
            <a:ext cx="830084" cy="253135"/>
          </a:xfrm>
          <a:prstGeom prst="wedgeRoundRectCallout">
            <a:avLst>
              <a:gd name="adj1" fmla="val -59491"/>
              <a:gd name="adj2" fmla="val 30659"/>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補助対象</a:t>
            </a:r>
          </a:p>
        </p:txBody>
      </p:sp>
      <p:pic>
        <p:nvPicPr>
          <p:cNvPr id="128" name="グラフィックス 127" descr="ドキュメント 枠線">
            <a:extLst>
              <a:ext uri="{FF2B5EF4-FFF2-40B4-BE49-F238E27FC236}">
                <a16:creationId xmlns:a16="http://schemas.microsoft.com/office/drawing/2014/main" id="{97DADFBD-4F98-6DA6-9E6A-877ABE63B0BA}"/>
              </a:ext>
            </a:extLst>
          </p:cNvPr>
          <p:cNvPicPr>
            <a:picLocks noChangeAspect="1"/>
          </p:cNvPicPr>
          <p:nvPr/>
        </p:nvPicPr>
        <p:blipFill>
          <a:blip r:embed="rId3">
            <a:extLst>
              <a:ext uri="{96DAC541-7B7A-43D3-8B79-37D633B846F1}">
                <asvg:svgBlip xmlns:asvg="http://schemas.microsoft.com/office/drawing/2016/SVG/main" r:embed="rId13"/>
              </a:ext>
            </a:extLst>
          </a:blip>
          <a:stretch>
            <a:fillRect/>
          </a:stretch>
        </p:blipFill>
        <p:spPr>
          <a:xfrm rot="585514">
            <a:off x="562679" y="2116981"/>
            <a:ext cx="489443" cy="489443"/>
          </a:xfrm>
          <a:prstGeom prst="rect">
            <a:avLst/>
          </a:prstGeom>
        </p:spPr>
      </p:pic>
      <p:pic>
        <p:nvPicPr>
          <p:cNvPr id="129" name="グラフィックス 128" descr="男性 単色塗りつぶし">
            <a:extLst>
              <a:ext uri="{FF2B5EF4-FFF2-40B4-BE49-F238E27FC236}">
                <a16:creationId xmlns:a16="http://schemas.microsoft.com/office/drawing/2014/main" id="{F304294E-F21D-14CF-C586-CD44247F4E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7883" y="1988034"/>
            <a:ext cx="662889" cy="662889"/>
          </a:xfrm>
          <a:prstGeom prst="rect">
            <a:avLst/>
          </a:prstGeom>
        </p:spPr>
      </p:pic>
      <p:sp>
        <p:nvSpPr>
          <p:cNvPr id="131" name="吹き出し: 角を丸めた四角形 130">
            <a:extLst>
              <a:ext uri="{FF2B5EF4-FFF2-40B4-BE49-F238E27FC236}">
                <a16:creationId xmlns:a16="http://schemas.microsoft.com/office/drawing/2014/main" id="{12B0171F-C7B1-F188-70FF-2A49194FBED1}"/>
              </a:ext>
            </a:extLst>
          </p:cNvPr>
          <p:cNvSpPr/>
          <p:nvPr/>
        </p:nvSpPr>
        <p:spPr>
          <a:xfrm>
            <a:off x="305029" y="1715566"/>
            <a:ext cx="827676" cy="290419"/>
          </a:xfrm>
          <a:prstGeom prst="wedgeRoundRectCallout">
            <a:avLst>
              <a:gd name="adj1" fmla="val -5106"/>
              <a:gd name="adj2" fmla="val 91782"/>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TW" altLang="en-US" sz="900" dirty="0">
                <a:solidFill>
                  <a:schemeClr val="tx1"/>
                </a:solidFill>
                <a:latin typeface="BIZ UDPゴシック" panose="020B0400000000000000" pitchFamily="50" charset="-128"/>
                <a:ea typeface="BIZ UDPゴシック" panose="020B0400000000000000" pitchFamily="50" charset="-128"/>
              </a:rPr>
              <a:t>確保支援費</a:t>
            </a:r>
            <a:endParaRPr kumimoji="1" lang="en-US" altLang="zh-TW" sz="900" dirty="0">
              <a:solidFill>
                <a:schemeClr val="tx1"/>
              </a:solidFill>
              <a:latin typeface="BIZ UDPゴシック" panose="020B0400000000000000" pitchFamily="50" charset="-128"/>
              <a:ea typeface="BIZ UDPゴシック" panose="020B0400000000000000" pitchFamily="50" charset="-128"/>
            </a:endParaRPr>
          </a:p>
          <a:p>
            <a:pPr algn="ctr"/>
            <a:r>
              <a:rPr kumimoji="1" lang="zh-TW" altLang="en-US" sz="900" dirty="0">
                <a:solidFill>
                  <a:schemeClr val="tx1"/>
                </a:solidFill>
                <a:latin typeface="BIZ UDPゴシック" panose="020B0400000000000000" pitchFamily="50" charset="-128"/>
                <a:ea typeface="BIZ UDPゴシック" panose="020B0400000000000000" pitchFamily="50" charset="-128"/>
              </a:rPr>
              <a:t>補助</a:t>
            </a:r>
            <a:r>
              <a:rPr kumimoji="1" lang="ja-JP" altLang="en-US" sz="900" dirty="0">
                <a:solidFill>
                  <a:schemeClr val="tx1"/>
                </a:solidFill>
                <a:latin typeface="BIZ UDPゴシック" panose="020B0400000000000000" pitchFamily="50" charset="-128"/>
                <a:ea typeface="BIZ UDPゴシック" panose="020B0400000000000000" pitchFamily="50" charset="-128"/>
              </a:rPr>
              <a:t>申請</a:t>
            </a:r>
          </a:p>
        </p:txBody>
      </p:sp>
      <p:sp>
        <p:nvSpPr>
          <p:cNvPr id="132" name="テキスト ボックス 131">
            <a:extLst>
              <a:ext uri="{FF2B5EF4-FFF2-40B4-BE49-F238E27FC236}">
                <a16:creationId xmlns:a16="http://schemas.microsoft.com/office/drawing/2014/main" id="{5BE8A18C-3E03-1DD9-64AA-F6E5580C4D14}"/>
              </a:ext>
            </a:extLst>
          </p:cNvPr>
          <p:cNvSpPr txBox="1"/>
          <p:nvPr/>
        </p:nvSpPr>
        <p:spPr>
          <a:xfrm>
            <a:off x="1163002" y="1638143"/>
            <a:ext cx="1038628" cy="253916"/>
          </a:xfrm>
          <a:prstGeom prst="rect">
            <a:avLst/>
          </a:prstGeom>
          <a:noFill/>
          <a:ln>
            <a:noFill/>
          </a:ln>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常勤換算：</a:t>
            </a:r>
            <a:r>
              <a:rPr kumimoji="1" lang="en-US" altLang="ja-JP" sz="1050" dirty="0">
                <a:latin typeface="BIZ UDPゴシック" panose="020B0400000000000000" pitchFamily="50" charset="-128"/>
                <a:ea typeface="BIZ UDPゴシック" panose="020B0400000000000000" pitchFamily="50" charset="-128"/>
              </a:rPr>
              <a:t>3.0</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133" name="テキスト ボックス 132">
            <a:extLst>
              <a:ext uri="{FF2B5EF4-FFF2-40B4-BE49-F238E27FC236}">
                <a16:creationId xmlns:a16="http://schemas.microsoft.com/office/drawing/2014/main" id="{BE05C131-48BC-CF84-61A1-9722AC63BB19}"/>
              </a:ext>
            </a:extLst>
          </p:cNvPr>
          <p:cNvSpPr txBox="1"/>
          <p:nvPr/>
        </p:nvSpPr>
        <p:spPr>
          <a:xfrm>
            <a:off x="3707771" y="3697769"/>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a:t>
            </a:r>
            <a:r>
              <a:rPr kumimoji="1" lang="en-US" altLang="ja-JP" sz="1000" dirty="0">
                <a:latin typeface="BIZ UDPゴシック" panose="020B0400000000000000" pitchFamily="50" charset="-128"/>
                <a:ea typeface="BIZ UDPゴシック" panose="020B0400000000000000" pitchFamily="50" charset="-128"/>
              </a:rPr>
              <a:t>2.0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35" name="テキスト ボックス 134">
            <a:extLst>
              <a:ext uri="{FF2B5EF4-FFF2-40B4-BE49-F238E27FC236}">
                <a16:creationId xmlns:a16="http://schemas.microsoft.com/office/drawing/2014/main" id="{2E304102-F6FB-EC42-4F12-EBB1EEC2C7E9}"/>
              </a:ext>
            </a:extLst>
          </p:cNvPr>
          <p:cNvSpPr txBox="1"/>
          <p:nvPr/>
        </p:nvSpPr>
        <p:spPr>
          <a:xfrm>
            <a:off x="8755603" y="1644361"/>
            <a:ext cx="1363008"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常勤換算：</a:t>
            </a:r>
            <a:r>
              <a:rPr kumimoji="1" lang="en-US" altLang="ja-JP" sz="1100" dirty="0">
                <a:latin typeface="BIZ UDPゴシック" panose="020B0400000000000000" pitchFamily="50" charset="-128"/>
                <a:ea typeface="BIZ UDPゴシック" panose="020B0400000000000000" pitchFamily="50" charset="-128"/>
              </a:rPr>
              <a:t>3.0</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37" name="テキスト ボックス 136">
            <a:extLst>
              <a:ext uri="{FF2B5EF4-FFF2-40B4-BE49-F238E27FC236}">
                <a16:creationId xmlns:a16="http://schemas.microsoft.com/office/drawing/2014/main" id="{751F8769-ADDC-DB41-C946-25A552EFD17B}"/>
              </a:ext>
            </a:extLst>
          </p:cNvPr>
          <p:cNvSpPr txBox="1"/>
          <p:nvPr/>
        </p:nvSpPr>
        <p:spPr>
          <a:xfrm>
            <a:off x="6120860" y="3519603"/>
            <a:ext cx="1208617"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常勤換算：</a:t>
            </a:r>
            <a:r>
              <a:rPr kumimoji="1" lang="en-US" altLang="ja-JP" sz="1100" dirty="0">
                <a:latin typeface="BIZ UDPゴシック" panose="020B0400000000000000" pitchFamily="50" charset="-128"/>
                <a:ea typeface="BIZ UDPゴシック" panose="020B0400000000000000" pitchFamily="50" charset="-128"/>
              </a:rPr>
              <a:t>2.0</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2" name="円: 塗りつぶしなし 1">
            <a:extLst>
              <a:ext uri="{FF2B5EF4-FFF2-40B4-BE49-F238E27FC236}">
                <a16:creationId xmlns:a16="http://schemas.microsoft.com/office/drawing/2014/main" id="{C42EB803-F76B-CC31-346E-0921E259BF63}"/>
              </a:ext>
            </a:extLst>
          </p:cNvPr>
          <p:cNvSpPr/>
          <p:nvPr/>
        </p:nvSpPr>
        <p:spPr>
          <a:xfrm>
            <a:off x="407605" y="1297458"/>
            <a:ext cx="242325" cy="226032"/>
          </a:xfrm>
          <a:prstGeom prst="donut">
            <a:avLst>
              <a:gd name="adj" fmla="val 17869"/>
            </a:avLst>
          </a:prstGeom>
          <a:solidFill>
            <a:schemeClr val="accent3">
              <a:lumMod val="60000"/>
              <a:lumOff val="40000"/>
            </a:schemeClr>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乗算記号 2">
            <a:extLst>
              <a:ext uri="{FF2B5EF4-FFF2-40B4-BE49-F238E27FC236}">
                <a16:creationId xmlns:a16="http://schemas.microsoft.com/office/drawing/2014/main" id="{96914868-30B0-3A4C-844A-D8CFC7D97781}"/>
              </a:ext>
            </a:extLst>
          </p:cNvPr>
          <p:cNvSpPr/>
          <p:nvPr/>
        </p:nvSpPr>
        <p:spPr>
          <a:xfrm>
            <a:off x="349034" y="3084537"/>
            <a:ext cx="381417" cy="367933"/>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91AA1CBD-B16C-6B49-DC6D-2764D7CEFAE6}"/>
              </a:ext>
            </a:extLst>
          </p:cNvPr>
          <p:cNvSpPr txBox="1"/>
          <p:nvPr/>
        </p:nvSpPr>
        <p:spPr>
          <a:xfrm>
            <a:off x="4848251" y="1783744"/>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常勤換算：３</a:t>
            </a:r>
            <a:r>
              <a:rPr kumimoji="1" lang="en-US" altLang="ja-JP" sz="1000" dirty="0">
                <a:latin typeface="BIZ UDPゴシック" panose="020B0400000000000000" pitchFamily="50" charset="-128"/>
                <a:ea typeface="BIZ UDPゴシック" panose="020B0400000000000000" pitchFamily="50" charset="-128"/>
              </a:rPr>
              <a:t>.0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89612580-3C02-60CC-4C1A-ED9AD560D7AE}"/>
              </a:ext>
            </a:extLst>
          </p:cNvPr>
          <p:cNvSpPr txBox="1"/>
          <p:nvPr/>
        </p:nvSpPr>
        <p:spPr>
          <a:xfrm>
            <a:off x="5011559" y="1515356"/>
            <a:ext cx="543202" cy="261610"/>
          </a:xfrm>
          <a:prstGeom prst="rect">
            <a:avLst/>
          </a:prstGeom>
          <a:noFill/>
          <a:ln>
            <a:noFill/>
          </a:ln>
        </p:spPr>
        <p:txBody>
          <a:bodyPr wrap="square" rtlCol="0">
            <a:spAutoFit/>
          </a:bodyPr>
          <a:lstStyle/>
          <a:p>
            <a:pPr algn="ctr"/>
            <a:r>
              <a:rPr lang="en-US" altLang="ja-JP" sz="1100" b="1" dirty="0">
                <a:solidFill>
                  <a:srgbClr val="FF0000"/>
                </a:solidFill>
                <a:latin typeface="BIZ UDPゴシック" panose="020B0400000000000000" pitchFamily="50" charset="-128"/>
                <a:ea typeface="BIZ UDPゴシック" panose="020B0400000000000000" pitchFamily="50" charset="-128"/>
              </a:rPr>
              <a:t>±0</a:t>
            </a:r>
            <a:endParaRPr kumimoji="1" lang="ja-JP" altLang="en-US" sz="1100" b="1" dirty="0">
              <a:solidFill>
                <a:srgbClr val="FF0000"/>
              </a:solidFill>
              <a:latin typeface="BIZ UDPゴシック" panose="020B0400000000000000" pitchFamily="50" charset="-128"/>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549D94D1-38A5-5E0E-592F-B71703271F04}"/>
              </a:ext>
            </a:extLst>
          </p:cNvPr>
          <p:cNvSpPr/>
          <p:nvPr/>
        </p:nvSpPr>
        <p:spPr>
          <a:xfrm>
            <a:off x="8834428" y="2626890"/>
            <a:ext cx="1661631" cy="325406"/>
          </a:xfrm>
          <a:prstGeom prst="rect">
            <a:avLst/>
          </a:prstGeom>
          <a:solidFill>
            <a:srgbClr val="40D483"/>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910A76E-A151-3488-9D95-3958D2FB3FFF}"/>
              </a:ext>
            </a:extLst>
          </p:cNvPr>
          <p:cNvSpPr txBox="1"/>
          <p:nvPr/>
        </p:nvSpPr>
        <p:spPr>
          <a:xfrm>
            <a:off x="9015586" y="2651366"/>
            <a:ext cx="1269057" cy="261610"/>
          </a:xfrm>
          <a:prstGeom prst="rect">
            <a:avLst/>
          </a:prstGeom>
          <a:noFill/>
        </p:spPr>
        <p:txBody>
          <a:bodyPr wrap="square" rtlCol="0">
            <a:spAutoFit/>
          </a:bodyPr>
          <a:lstStyle/>
          <a:p>
            <a:pPr algn="ctr"/>
            <a:r>
              <a:rPr kumimoji="1" lang="en-US" altLang="ja-JP" sz="1100" dirty="0">
                <a:solidFill>
                  <a:schemeClr val="bg1"/>
                </a:solidFill>
                <a:latin typeface="BIZ UDPゴシック" panose="020B0400000000000000" pitchFamily="50" charset="-128"/>
                <a:ea typeface="BIZ UDPゴシック" panose="020B0400000000000000" pitchFamily="50" charset="-128"/>
              </a:rPr>
              <a:t>R9.2.28</a:t>
            </a:r>
            <a:endParaRPr kumimoji="1" lang="ja-JP" altLang="en-US" sz="1100" dirty="0">
              <a:solidFill>
                <a:schemeClr val="bg1"/>
              </a:solidFill>
              <a:latin typeface="BIZ UDPゴシック" panose="020B0400000000000000" pitchFamily="50" charset="-128"/>
              <a:ea typeface="BIZ UDPゴシック" panose="020B0400000000000000" pitchFamily="50" charset="-128"/>
            </a:endParaRPr>
          </a:p>
        </p:txBody>
      </p:sp>
      <p:sp>
        <p:nvSpPr>
          <p:cNvPr id="44" name="正方形/長方形 43">
            <a:extLst>
              <a:ext uri="{FF2B5EF4-FFF2-40B4-BE49-F238E27FC236}">
                <a16:creationId xmlns:a16="http://schemas.microsoft.com/office/drawing/2014/main" id="{9EB738D3-CC2A-50B3-0FCE-C2BB677F147A}"/>
              </a:ext>
            </a:extLst>
          </p:cNvPr>
          <p:cNvSpPr/>
          <p:nvPr/>
        </p:nvSpPr>
        <p:spPr>
          <a:xfrm>
            <a:off x="649931" y="2652561"/>
            <a:ext cx="1362889" cy="275325"/>
          </a:xfrm>
          <a:prstGeom prst="rect">
            <a:avLst/>
          </a:prstGeom>
          <a:solidFill>
            <a:schemeClr val="accent4">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テキスト ボックス 123">
            <a:extLst>
              <a:ext uri="{FF2B5EF4-FFF2-40B4-BE49-F238E27FC236}">
                <a16:creationId xmlns:a16="http://schemas.microsoft.com/office/drawing/2014/main" id="{70E62939-69B8-D2A8-BFFF-71494B742E64}"/>
              </a:ext>
            </a:extLst>
          </p:cNvPr>
          <p:cNvSpPr txBox="1"/>
          <p:nvPr/>
        </p:nvSpPr>
        <p:spPr>
          <a:xfrm>
            <a:off x="955766" y="2648095"/>
            <a:ext cx="772684"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R8.8.1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70" name="テキスト ボックス 69">
            <a:extLst>
              <a:ext uri="{FF2B5EF4-FFF2-40B4-BE49-F238E27FC236}">
                <a16:creationId xmlns:a16="http://schemas.microsoft.com/office/drawing/2014/main" id="{2165CB05-E359-F04B-0B76-ED4A727AF4E1}"/>
              </a:ext>
            </a:extLst>
          </p:cNvPr>
          <p:cNvSpPr txBox="1"/>
          <p:nvPr/>
        </p:nvSpPr>
        <p:spPr>
          <a:xfrm>
            <a:off x="3835555" y="3410050"/>
            <a:ext cx="680360" cy="261610"/>
          </a:xfrm>
          <a:prstGeom prst="rect">
            <a:avLst/>
          </a:prstGeom>
          <a:noFill/>
          <a:ln>
            <a:noFill/>
          </a:ln>
        </p:spPr>
        <p:txBody>
          <a:bodyPr wrap="square" rtlCol="0">
            <a:spAutoFit/>
          </a:bodyPr>
          <a:lstStyle/>
          <a:p>
            <a:pPr algn="ctr"/>
            <a:r>
              <a:rPr kumimoji="1" lang="ja-JP" altLang="en-US" sz="1100" b="1" dirty="0">
                <a:solidFill>
                  <a:srgbClr val="FF0000"/>
                </a:solidFill>
                <a:latin typeface="BIZ UDPゴシック" panose="020B0400000000000000" pitchFamily="50" charset="-128"/>
                <a:ea typeface="BIZ UDPゴシック" panose="020B0400000000000000" pitchFamily="50" charset="-128"/>
              </a:rPr>
              <a:t>－１</a:t>
            </a:r>
            <a:r>
              <a:rPr kumimoji="1" lang="en-US" altLang="ja-JP" sz="1100" b="1" dirty="0">
                <a:solidFill>
                  <a:srgbClr val="FF0000"/>
                </a:solidFill>
                <a:latin typeface="BIZ UDPゴシック" panose="020B0400000000000000" pitchFamily="50" charset="-128"/>
                <a:ea typeface="BIZ UDPゴシック" panose="020B0400000000000000" pitchFamily="50" charset="-128"/>
              </a:rPr>
              <a:t>.0</a:t>
            </a:r>
            <a:endParaRPr kumimoji="1" lang="ja-JP" altLang="en-US" sz="1100" b="1" dirty="0">
              <a:solidFill>
                <a:srgbClr val="FF0000"/>
              </a:solidFill>
              <a:latin typeface="BIZ UDPゴシック" panose="020B0400000000000000" pitchFamily="50" charset="-128"/>
              <a:ea typeface="BIZ UDPゴシック" panose="020B0400000000000000" pitchFamily="50" charset="-128"/>
            </a:endParaRPr>
          </a:p>
        </p:txBody>
      </p:sp>
      <p:sp>
        <p:nvSpPr>
          <p:cNvPr id="96" name="矢印: ストライプ 95">
            <a:extLst>
              <a:ext uri="{FF2B5EF4-FFF2-40B4-BE49-F238E27FC236}">
                <a16:creationId xmlns:a16="http://schemas.microsoft.com/office/drawing/2014/main" id="{94CCBFA4-EA74-9E50-C412-C0874D712563}"/>
              </a:ext>
            </a:extLst>
          </p:cNvPr>
          <p:cNvSpPr/>
          <p:nvPr/>
        </p:nvSpPr>
        <p:spPr>
          <a:xfrm>
            <a:off x="7276956" y="2131680"/>
            <a:ext cx="1374298" cy="484632"/>
          </a:xfrm>
          <a:prstGeom prst="stripedRightArrow">
            <a:avLst/>
          </a:prstGeom>
          <a:solidFill>
            <a:schemeClr val="accent3">
              <a:lumMod val="40000"/>
              <a:lumOff val="6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矢印: ストライプ 96">
            <a:extLst>
              <a:ext uri="{FF2B5EF4-FFF2-40B4-BE49-F238E27FC236}">
                <a16:creationId xmlns:a16="http://schemas.microsoft.com/office/drawing/2014/main" id="{D045FCF6-7547-1BD9-9A26-A69F4BEAE6FA}"/>
              </a:ext>
            </a:extLst>
          </p:cNvPr>
          <p:cNvSpPr/>
          <p:nvPr/>
        </p:nvSpPr>
        <p:spPr>
          <a:xfrm>
            <a:off x="4997042" y="4027527"/>
            <a:ext cx="973508" cy="484632"/>
          </a:xfrm>
          <a:prstGeom prst="stripedRightArrow">
            <a:avLst/>
          </a:prstGeom>
          <a:solidFill>
            <a:schemeClr val="accent3">
              <a:lumMod val="40000"/>
              <a:lumOff val="6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D12CBA36-0BAC-EC00-F94C-242E747473B8}"/>
              </a:ext>
            </a:extLst>
          </p:cNvPr>
          <p:cNvSpPr txBox="1"/>
          <p:nvPr/>
        </p:nvSpPr>
        <p:spPr>
          <a:xfrm>
            <a:off x="11784158" y="6479696"/>
            <a:ext cx="444352" cy="338554"/>
          </a:xfrm>
          <a:prstGeom prst="rect">
            <a:avLst/>
          </a:prstGeom>
          <a:solidFill>
            <a:schemeClr val="bg1"/>
          </a:solidFill>
        </p:spPr>
        <p:txBody>
          <a:bodyPr wrap="none" rtlCol="0">
            <a:spAutoFit/>
          </a:bodyPr>
          <a:lstStyle/>
          <a:p>
            <a:r>
              <a:rPr kumimoji="1" lang="en-US" altLang="ja-JP" sz="1600" dirty="0">
                <a:latin typeface="BIZ UDPゴシック" panose="020B0400000000000000" pitchFamily="50" charset="-128"/>
                <a:ea typeface="BIZ UDPゴシック" panose="020B0400000000000000" pitchFamily="50" charset="-128"/>
              </a:rPr>
              <a:t>1</a:t>
            </a:r>
            <a:r>
              <a:rPr kumimoji="1" lang="ja-JP" altLang="en-US" sz="1600" dirty="0">
                <a:latin typeface="BIZ UDPゴシック" panose="020B0400000000000000" pitchFamily="50" charset="-128"/>
                <a:ea typeface="BIZ UDPゴシック" panose="020B0400000000000000" pitchFamily="50" charset="-128"/>
              </a:rPr>
              <a:t>１</a:t>
            </a:r>
          </a:p>
        </p:txBody>
      </p:sp>
      <p:sp>
        <p:nvSpPr>
          <p:cNvPr id="11" name="テキスト ボックス 10">
            <a:extLst>
              <a:ext uri="{FF2B5EF4-FFF2-40B4-BE49-F238E27FC236}">
                <a16:creationId xmlns:a16="http://schemas.microsoft.com/office/drawing/2014/main" id="{BCF7319D-4864-91FE-639E-1C37ABC45FAA}"/>
              </a:ext>
            </a:extLst>
          </p:cNvPr>
          <p:cNvSpPr txBox="1"/>
          <p:nvPr/>
        </p:nvSpPr>
        <p:spPr>
          <a:xfrm>
            <a:off x="995399" y="2052627"/>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20" name="テキスト ボックス 19">
            <a:extLst>
              <a:ext uri="{FF2B5EF4-FFF2-40B4-BE49-F238E27FC236}">
                <a16:creationId xmlns:a16="http://schemas.microsoft.com/office/drawing/2014/main" id="{973C1B68-7CB6-BC95-1C02-E3EFE2A24A54}"/>
              </a:ext>
            </a:extLst>
          </p:cNvPr>
          <p:cNvSpPr txBox="1"/>
          <p:nvPr/>
        </p:nvSpPr>
        <p:spPr>
          <a:xfrm>
            <a:off x="1323165" y="2061047"/>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26" name="テキスト ボックス 25">
            <a:extLst>
              <a:ext uri="{FF2B5EF4-FFF2-40B4-BE49-F238E27FC236}">
                <a16:creationId xmlns:a16="http://schemas.microsoft.com/office/drawing/2014/main" id="{C675E189-B5FC-94FA-0E3B-832EADEFBDBF}"/>
              </a:ext>
            </a:extLst>
          </p:cNvPr>
          <p:cNvSpPr txBox="1"/>
          <p:nvPr/>
        </p:nvSpPr>
        <p:spPr>
          <a:xfrm>
            <a:off x="1617647" y="2046462"/>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38" name="テキスト ボックス 37">
            <a:extLst>
              <a:ext uri="{FF2B5EF4-FFF2-40B4-BE49-F238E27FC236}">
                <a16:creationId xmlns:a16="http://schemas.microsoft.com/office/drawing/2014/main" id="{34EC960E-1C39-2D07-6A92-E7FA0B22567F}"/>
              </a:ext>
            </a:extLst>
          </p:cNvPr>
          <p:cNvSpPr txBox="1"/>
          <p:nvPr/>
        </p:nvSpPr>
        <p:spPr>
          <a:xfrm>
            <a:off x="4132869" y="2071614"/>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42" name="テキスト ボックス 41">
            <a:extLst>
              <a:ext uri="{FF2B5EF4-FFF2-40B4-BE49-F238E27FC236}">
                <a16:creationId xmlns:a16="http://schemas.microsoft.com/office/drawing/2014/main" id="{DC01FCB7-CFDB-CCC5-7019-50D34DC0CEA0}"/>
              </a:ext>
            </a:extLst>
          </p:cNvPr>
          <p:cNvSpPr txBox="1"/>
          <p:nvPr/>
        </p:nvSpPr>
        <p:spPr>
          <a:xfrm>
            <a:off x="4484228" y="2065325"/>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48" name="テキスト ボックス 47">
            <a:extLst>
              <a:ext uri="{FF2B5EF4-FFF2-40B4-BE49-F238E27FC236}">
                <a16:creationId xmlns:a16="http://schemas.microsoft.com/office/drawing/2014/main" id="{039498A4-643E-D6D3-175A-6065EE96E3C0}"/>
              </a:ext>
            </a:extLst>
          </p:cNvPr>
          <p:cNvSpPr txBox="1"/>
          <p:nvPr/>
        </p:nvSpPr>
        <p:spPr>
          <a:xfrm>
            <a:off x="3785653" y="2062089"/>
            <a:ext cx="281222" cy="338554"/>
          </a:xfrm>
          <a:prstGeom prst="rect">
            <a:avLst/>
          </a:prstGeom>
          <a:noFill/>
        </p:spPr>
        <p:txBody>
          <a:bodyPr wrap="square" rtlCol="0">
            <a:spAutoFit/>
          </a:bodyPr>
          <a:lstStyle/>
          <a:p>
            <a:r>
              <a:rPr kumimoji="1" lang="en-US" altLang="ja-JP" sz="1600" dirty="0">
                <a:solidFill>
                  <a:schemeClr val="bg1">
                    <a:lumMod val="65000"/>
                  </a:schemeClr>
                </a:solidFill>
              </a:rPr>
              <a:t>A</a:t>
            </a:r>
            <a:endParaRPr kumimoji="1" lang="ja-JP" altLang="en-US" sz="1600" dirty="0">
              <a:solidFill>
                <a:schemeClr val="bg1">
                  <a:lumMod val="65000"/>
                </a:schemeClr>
              </a:solidFill>
            </a:endParaRPr>
          </a:p>
        </p:txBody>
      </p:sp>
      <p:sp>
        <p:nvSpPr>
          <p:cNvPr id="49" name="テキスト ボックス 48">
            <a:extLst>
              <a:ext uri="{FF2B5EF4-FFF2-40B4-BE49-F238E27FC236}">
                <a16:creationId xmlns:a16="http://schemas.microsoft.com/office/drawing/2014/main" id="{19117DC9-C661-86EA-25DA-4AAEFB714D1C}"/>
              </a:ext>
            </a:extLst>
          </p:cNvPr>
          <p:cNvSpPr txBox="1"/>
          <p:nvPr/>
        </p:nvSpPr>
        <p:spPr>
          <a:xfrm>
            <a:off x="6346968" y="2082630"/>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52" name="テキスト ボックス 51">
            <a:extLst>
              <a:ext uri="{FF2B5EF4-FFF2-40B4-BE49-F238E27FC236}">
                <a16:creationId xmlns:a16="http://schemas.microsoft.com/office/drawing/2014/main" id="{0F12BCAA-4C77-E9C9-8ECB-4095AAE2B34A}"/>
              </a:ext>
            </a:extLst>
          </p:cNvPr>
          <p:cNvSpPr txBox="1"/>
          <p:nvPr/>
        </p:nvSpPr>
        <p:spPr>
          <a:xfrm>
            <a:off x="9292865" y="2013630"/>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53" name="テキスト ボックス 52">
            <a:extLst>
              <a:ext uri="{FF2B5EF4-FFF2-40B4-BE49-F238E27FC236}">
                <a16:creationId xmlns:a16="http://schemas.microsoft.com/office/drawing/2014/main" id="{6388387E-0B01-9812-1013-633DF945B816}"/>
              </a:ext>
            </a:extLst>
          </p:cNvPr>
          <p:cNvSpPr txBox="1"/>
          <p:nvPr/>
        </p:nvSpPr>
        <p:spPr>
          <a:xfrm>
            <a:off x="9631497" y="2006721"/>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54" name="テキスト ボックス 53">
            <a:extLst>
              <a:ext uri="{FF2B5EF4-FFF2-40B4-BE49-F238E27FC236}">
                <a16:creationId xmlns:a16="http://schemas.microsoft.com/office/drawing/2014/main" id="{5030750D-7FE9-A41F-5CEF-58C9029E716E}"/>
              </a:ext>
            </a:extLst>
          </p:cNvPr>
          <p:cNvSpPr txBox="1"/>
          <p:nvPr/>
        </p:nvSpPr>
        <p:spPr>
          <a:xfrm>
            <a:off x="6710319" y="2065383"/>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55" name="テキスト ボックス 54">
            <a:extLst>
              <a:ext uri="{FF2B5EF4-FFF2-40B4-BE49-F238E27FC236}">
                <a16:creationId xmlns:a16="http://schemas.microsoft.com/office/drawing/2014/main" id="{D61642FB-E81B-BD64-1BF2-26CAF2ABCA7F}"/>
              </a:ext>
            </a:extLst>
          </p:cNvPr>
          <p:cNvSpPr txBox="1"/>
          <p:nvPr/>
        </p:nvSpPr>
        <p:spPr>
          <a:xfrm>
            <a:off x="6002571" y="2074564"/>
            <a:ext cx="281222" cy="338554"/>
          </a:xfrm>
          <a:prstGeom prst="rect">
            <a:avLst/>
          </a:prstGeom>
          <a:noFill/>
        </p:spPr>
        <p:txBody>
          <a:bodyPr wrap="square" rtlCol="0">
            <a:spAutoFit/>
          </a:bodyPr>
          <a:lstStyle/>
          <a:p>
            <a:r>
              <a:rPr kumimoji="1" lang="en-US" altLang="ja-JP" sz="1600" dirty="0">
                <a:solidFill>
                  <a:schemeClr val="bg1"/>
                </a:solidFill>
              </a:rPr>
              <a:t>D</a:t>
            </a:r>
            <a:endParaRPr kumimoji="1" lang="ja-JP" altLang="en-US" sz="1600" dirty="0">
              <a:solidFill>
                <a:schemeClr val="bg1"/>
              </a:solidFill>
            </a:endParaRPr>
          </a:p>
        </p:txBody>
      </p:sp>
      <p:sp>
        <p:nvSpPr>
          <p:cNvPr id="56" name="テキスト ボックス 55">
            <a:extLst>
              <a:ext uri="{FF2B5EF4-FFF2-40B4-BE49-F238E27FC236}">
                <a16:creationId xmlns:a16="http://schemas.microsoft.com/office/drawing/2014/main" id="{05295F8E-B65B-CFE7-FA32-42CFF355A985}"/>
              </a:ext>
            </a:extLst>
          </p:cNvPr>
          <p:cNvSpPr txBox="1"/>
          <p:nvPr/>
        </p:nvSpPr>
        <p:spPr>
          <a:xfrm>
            <a:off x="8915400" y="2009060"/>
            <a:ext cx="281222" cy="338554"/>
          </a:xfrm>
          <a:prstGeom prst="rect">
            <a:avLst/>
          </a:prstGeom>
          <a:noFill/>
        </p:spPr>
        <p:txBody>
          <a:bodyPr wrap="square" rtlCol="0">
            <a:spAutoFit/>
          </a:bodyPr>
          <a:lstStyle/>
          <a:p>
            <a:r>
              <a:rPr kumimoji="1" lang="en-US" altLang="ja-JP" sz="1600" dirty="0">
                <a:solidFill>
                  <a:schemeClr val="bg1"/>
                </a:solidFill>
              </a:rPr>
              <a:t>D</a:t>
            </a:r>
            <a:endParaRPr kumimoji="1" lang="ja-JP" altLang="en-US" sz="1600" dirty="0">
              <a:solidFill>
                <a:schemeClr val="bg1"/>
              </a:solidFill>
            </a:endParaRPr>
          </a:p>
        </p:txBody>
      </p:sp>
      <p:sp>
        <p:nvSpPr>
          <p:cNvPr id="59" name="テキスト ボックス 58">
            <a:extLst>
              <a:ext uri="{FF2B5EF4-FFF2-40B4-BE49-F238E27FC236}">
                <a16:creationId xmlns:a16="http://schemas.microsoft.com/office/drawing/2014/main" id="{0CE0C0BA-9A72-DD25-568C-2FB6F84431FA}"/>
              </a:ext>
            </a:extLst>
          </p:cNvPr>
          <p:cNvSpPr txBox="1"/>
          <p:nvPr/>
        </p:nvSpPr>
        <p:spPr>
          <a:xfrm>
            <a:off x="986757" y="3910667"/>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60" name="テキスト ボックス 59">
            <a:extLst>
              <a:ext uri="{FF2B5EF4-FFF2-40B4-BE49-F238E27FC236}">
                <a16:creationId xmlns:a16="http://schemas.microsoft.com/office/drawing/2014/main" id="{A2A263FD-97B7-E12F-5AD1-56AB13ACB644}"/>
              </a:ext>
            </a:extLst>
          </p:cNvPr>
          <p:cNvSpPr txBox="1"/>
          <p:nvPr/>
        </p:nvSpPr>
        <p:spPr>
          <a:xfrm>
            <a:off x="1314068" y="3919308"/>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76" name="テキスト ボックス 75">
            <a:extLst>
              <a:ext uri="{FF2B5EF4-FFF2-40B4-BE49-F238E27FC236}">
                <a16:creationId xmlns:a16="http://schemas.microsoft.com/office/drawing/2014/main" id="{654CDAB8-638F-AAA5-8FCA-AED65C17338F}"/>
              </a:ext>
            </a:extLst>
          </p:cNvPr>
          <p:cNvSpPr txBox="1"/>
          <p:nvPr/>
        </p:nvSpPr>
        <p:spPr>
          <a:xfrm>
            <a:off x="1615667" y="3903402"/>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80" name="テキスト ボックス 79">
            <a:extLst>
              <a:ext uri="{FF2B5EF4-FFF2-40B4-BE49-F238E27FC236}">
                <a16:creationId xmlns:a16="http://schemas.microsoft.com/office/drawing/2014/main" id="{F84BFD81-AE5E-5322-466E-6EF48F2AD3C8}"/>
              </a:ext>
            </a:extLst>
          </p:cNvPr>
          <p:cNvSpPr txBox="1"/>
          <p:nvPr/>
        </p:nvSpPr>
        <p:spPr>
          <a:xfrm>
            <a:off x="3766323" y="3986081"/>
            <a:ext cx="281222" cy="338554"/>
          </a:xfrm>
          <a:prstGeom prst="rect">
            <a:avLst/>
          </a:prstGeom>
          <a:noFill/>
        </p:spPr>
        <p:txBody>
          <a:bodyPr wrap="square" rtlCol="0">
            <a:spAutoFit/>
          </a:bodyPr>
          <a:lstStyle/>
          <a:p>
            <a:r>
              <a:rPr kumimoji="1" lang="en-US" altLang="ja-JP" sz="1600" dirty="0">
                <a:solidFill>
                  <a:schemeClr val="bg1">
                    <a:lumMod val="65000"/>
                  </a:schemeClr>
                </a:solidFill>
              </a:rPr>
              <a:t>A</a:t>
            </a:r>
            <a:endParaRPr kumimoji="1" lang="ja-JP" altLang="en-US" sz="1600" dirty="0">
              <a:solidFill>
                <a:schemeClr val="bg1">
                  <a:lumMod val="65000"/>
                </a:schemeClr>
              </a:solidFill>
            </a:endParaRPr>
          </a:p>
        </p:txBody>
      </p:sp>
      <p:sp>
        <p:nvSpPr>
          <p:cNvPr id="82" name="テキスト ボックス 81">
            <a:extLst>
              <a:ext uri="{FF2B5EF4-FFF2-40B4-BE49-F238E27FC236}">
                <a16:creationId xmlns:a16="http://schemas.microsoft.com/office/drawing/2014/main" id="{FF10FCC6-4EEF-C741-9AE6-24C40FE7D0A8}"/>
              </a:ext>
            </a:extLst>
          </p:cNvPr>
          <p:cNvSpPr txBox="1"/>
          <p:nvPr/>
        </p:nvSpPr>
        <p:spPr>
          <a:xfrm>
            <a:off x="4122962" y="3978075"/>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83" name="テキスト ボックス 82">
            <a:extLst>
              <a:ext uri="{FF2B5EF4-FFF2-40B4-BE49-F238E27FC236}">
                <a16:creationId xmlns:a16="http://schemas.microsoft.com/office/drawing/2014/main" id="{3E241F9A-33F1-552B-4D02-7AA1803236A7}"/>
              </a:ext>
            </a:extLst>
          </p:cNvPr>
          <p:cNvSpPr txBox="1"/>
          <p:nvPr/>
        </p:nvSpPr>
        <p:spPr>
          <a:xfrm>
            <a:off x="4502411" y="3951349"/>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87" name="テキスト ボックス 86">
            <a:extLst>
              <a:ext uri="{FF2B5EF4-FFF2-40B4-BE49-F238E27FC236}">
                <a16:creationId xmlns:a16="http://schemas.microsoft.com/office/drawing/2014/main" id="{6C9B595D-FD84-9926-C376-EF0EF1CDECAD}"/>
              </a:ext>
            </a:extLst>
          </p:cNvPr>
          <p:cNvSpPr txBox="1"/>
          <p:nvPr/>
        </p:nvSpPr>
        <p:spPr>
          <a:xfrm>
            <a:off x="6087395" y="3960072"/>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92" name="テキスト ボックス 91">
            <a:extLst>
              <a:ext uri="{FF2B5EF4-FFF2-40B4-BE49-F238E27FC236}">
                <a16:creationId xmlns:a16="http://schemas.microsoft.com/office/drawing/2014/main" id="{F060BA50-7402-B45F-C859-6087E8500EFF}"/>
              </a:ext>
            </a:extLst>
          </p:cNvPr>
          <p:cNvSpPr txBox="1"/>
          <p:nvPr/>
        </p:nvSpPr>
        <p:spPr>
          <a:xfrm>
            <a:off x="6494085" y="3953371"/>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10" name="四角形: 角を丸くする 9">
            <a:extLst>
              <a:ext uri="{FF2B5EF4-FFF2-40B4-BE49-F238E27FC236}">
                <a16:creationId xmlns:a16="http://schemas.microsoft.com/office/drawing/2014/main" id="{1CC0CE8F-56A8-F4F1-1ABB-3BE71EF43EEE}"/>
              </a:ext>
            </a:extLst>
          </p:cNvPr>
          <p:cNvSpPr/>
          <p:nvPr/>
        </p:nvSpPr>
        <p:spPr>
          <a:xfrm>
            <a:off x="3205618" y="1997098"/>
            <a:ext cx="3976686" cy="956152"/>
          </a:xfrm>
          <a:prstGeom prst="roundRect">
            <a:avLst>
              <a:gd name="adj" fmla="val 6463"/>
            </a:avLst>
          </a:prstGeom>
          <a:noFill/>
          <a:ln w="1905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テキスト ボックス 144">
            <a:extLst>
              <a:ext uri="{FF2B5EF4-FFF2-40B4-BE49-F238E27FC236}">
                <a16:creationId xmlns:a16="http://schemas.microsoft.com/office/drawing/2014/main" id="{0216C0EE-6810-0EA4-45DF-EC783378CBC1}"/>
              </a:ext>
            </a:extLst>
          </p:cNvPr>
          <p:cNvSpPr txBox="1"/>
          <p:nvPr/>
        </p:nvSpPr>
        <p:spPr>
          <a:xfrm>
            <a:off x="4746885" y="2376002"/>
            <a:ext cx="1208617"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切れ目なく配置</a:t>
            </a:r>
          </a:p>
        </p:txBody>
      </p:sp>
      <p:sp>
        <p:nvSpPr>
          <p:cNvPr id="146" name="四角形: 角を丸くする 145">
            <a:extLst>
              <a:ext uri="{FF2B5EF4-FFF2-40B4-BE49-F238E27FC236}">
                <a16:creationId xmlns:a16="http://schemas.microsoft.com/office/drawing/2014/main" id="{2DC738D1-D8EB-DE6C-9384-CD404696EBDB}"/>
              </a:ext>
            </a:extLst>
          </p:cNvPr>
          <p:cNvSpPr/>
          <p:nvPr/>
        </p:nvSpPr>
        <p:spPr>
          <a:xfrm>
            <a:off x="371577" y="4904288"/>
            <a:ext cx="11354870" cy="1794192"/>
          </a:xfrm>
          <a:prstGeom prst="roundRect">
            <a:avLst>
              <a:gd name="adj" fmla="val 3798"/>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cxnSp>
        <p:nvCxnSpPr>
          <p:cNvPr id="148" name="直線矢印コネクタ 147">
            <a:extLst>
              <a:ext uri="{FF2B5EF4-FFF2-40B4-BE49-F238E27FC236}">
                <a16:creationId xmlns:a16="http://schemas.microsoft.com/office/drawing/2014/main" id="{A6BB0E8F-F3EF-01F9-F6EA-E475D5B97DEC}"/>
              </a:ext>
            </a:extLst>
          </p:cNvPr>
          <p:cNvCxnSpPr>
            <a:cxnSpLocks/>
          </p:cNvCxnSpPr>
          <p:nvPr/>
        </p:nvCxnSpPr>
        <p:spPr>
          <a:xfrm>
            <a:off x="2072125" y="5699436"/>
            <a:ext cx="1603999" cy="0"/>
          </a:xfrm>
          <a:prstGeom prst="straightConnector1">
            <a:avLst/>
          </a:prstGeom>
          <a:ln>
            <a:solidFill>
              <a:schemeClr val="tx2">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149" name="グラフィックス 148" descr="ドキュメント 枠線">
            <a:extLst>
              <a:ext uri="{FF2B5EF4-FFF2-40B4-BE49-F238E27FC236}">
                <a16:creationId xmlns:a16="http://schemas.microsoft.com/office/drawing/2014/main" id="{748D0263-2124-AAAE-9393-1B46017B70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09707" flipH="1">
            <a:off x="9915780" y="5526141"/>
            <a:ext cx="488682" cy="498532"/>
          </a:xfrm>
          <a:prstGeom prst="rect">
            <a:avLst/>
          </a:prstGeom>
        </p:spPr>
      </p:pic>
      <p:pic>
        <p:nvPicPr>
          <p:cNvPr id="151" name="グラフィックス 150" descr="男性 単色塗りつぶし">
            <a:extLst>
              <a:ext uri="{FF2B5EF4-FFF2-40B4-BE49-F238E27FC236}">
                <a16:creationId xmlns:a16="http://schemas.microsoft.com/office/drawing/2014/main" id="{60DED5AA-68EA-615A-8DBF-D866181777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13627" y="5480348"/>
            <a:ext cx="628867" cy="628867"/>
          </a:xfrm>
          <a:prstGeom prst="rect">
            <a:avLst/>
          </a:prstGeom>
        </p:spPr>
      </p:pic>
      <p:pic>
        <p:nvPicPr>
          <p:cNvPr id="152" name="グラフィックス 151" descr="男性 単色塗りつぶし">
            <a:extLst>
              <a:ext uri="{FF2B5EF4-FFF2-40B4-BE49-F238E27FC236}">
                <a16:creationId xmlns:a16="http://schemas.microsoft.com/office/drawing/2014/main" id="{9A5F087F-A168-B683-9569-606B1225B0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70709" y="5487798"/>
            <a:ext cx="628867" cy="628867"/>
          </a:xfrm>
          <a:prstGeom prst="rect">
            <a:avLst/>
          </a:prstGeom>
        </p:spPr>
      </p:pic>
      <p:sp>
        <p:nvSpPr>
          <p:cNvPr id="154" name="テキスト ボックス 153">
            <a:extLst>
              <a:ext uri="{FF2B5EF4-FFF2-40B4-BE49-F238E27FC236}">
                <a16:creationId xmlns:a16="http://schemas.microsoft.com/office/drawing/2014/main" id="{A624034E-A37E-34FA-83C2-E2343E65A447}"/>
              </a:ext>
            </a:extLst>
          </p:cNvPr>
          <p:cNvSpPr txBox="1"/>
          <p:nvPr/>
        </p:nvSpPr>
        <p:spPr>
          <a:xfrm>
            <a:off x="3755331" y="6170298"/>
            <a:ext cx="1010119" cy="261610"/>
          </a:xfrm>
          <a:prstGeom prst="rect">
            <a:avLst/>
          </a:prstGeom>
          <a:solidFill>
            <a:schemeClr val="accent4">
              <a:lumMod val="20000"/>
              <a:lumOff val="80000"/>
            </a:schemeClr>
          </a:solid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a:t>
            </a:r>
            <a:r>
              <a:rPr kumimoji="1" lang="ja-JP" altLang="en-US" sz="1100" dirty="0">
                <a:latin typeface="BIZ UDPゴシック" panose="020B0400000000000000" pitchFamily="50" charset="-128"/>
                <a:ea typeface="BIZ UDPゴシック" panose="020B0400000000000000" pitchFamily="50" charset="-128"/>
              </a:rPr>
              <a:t>８</a:t>
            </a:r>
            <a:r>
              <a:rPr kumimoji="1" lang="en-US" altLang="ja-JP" sz="1100" dirty="0">
                <a:latin typeface="BIZ UDPゴシック" panose="020B0400000000000000" pitchFamily="50" charset="-128"/>
                <a:ea typeface="BIZ UDPゴシック" panose="020B0400000000000000" pitchFamily="50" charset="-128"/>
              </a:rPr>
              <a:t>.12.1</a:t>
            </a:r>
            <a:endParaRPr kumimoji="1" lang="ja-JP" altLang="en-US" sz="1100" dirty="0">
              <a:latin typeface="BIZ UDPゴシック" panose="020B0400000000000000" pitchFamily="50" charset="-128"/>
              <a:ea typeface="BIZ UDPゴシック" panose="020B0400000000000000" pitchFamily="50" charset="-128"/>
            </a:endParaRPr>
          </a:p>
        </p:txBody>
      </p:sp>
      <p:pic>
        <p:nvPicPr>
          <p:cNvPr id="155" name="グラフィックス 154" descr="男性 単色塗りつぶし">
            <a:extLst>
              <a:ext uri="{FF2B5EF4-FFF2-40B4-BE49-F238E27FC236}">
                <a16:creationId xmlns:a16="http://schemas.microsoft.com/office/drawing/2014/main" id="{8050C4B3-9DA6-2675-1EE4-1ED244A30C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54954" y="5544346"/>
            <a:ext cx="632204" cy="632204"/>
          </a:xfrm>
          <a:prstGeom prst="rect">
            <a:avLst/>
          </a:prstGeom>
        </p:spPr>
      </p:pic>
      <p:pic>
        <p:nvPicPr>
          <p:cNvPr id="156" name="グラフィックス 155" descr="男性 単色塗りつぶし">
            <a:extLst>
              <a:ext uri="{FF2B5EF4-FFF2-40B4-BE49-F238E27FC236}">
                <a16:creationId xmlns:a16="http://schemas.microsoft.com/office/drawing/2014/main" id="{C463A35B-3104-A077-ECB4-AC58A4CFDE8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09073" y="5544346"/>
            <a:ext cx="632204" cy="632204"/>
          </a:xfrm>
          <a:prstGeom prst="rect">
            <a:avLst/>
          </a:prstGeom>
        </p:spPr>
      </p:pic>
      <p:pic>
        <p:nvPicPr>
          <p:cNvPr id="157" name="グラフィックス 156" descr="男性 単色塗りつぶし">
            <a:extLst>
              <a:ext uri="{FF2B5EF4-FFF2-40B4-BE49-F238E27FC236}">
                <a16:creationId xmlns:a16="http://schemas.microsoft.com/office/drawing/2014/main" id="{55ECDF37-2F84-A468-67C0-1ACC390FD3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25175" y="5537437"/>
            <a:ext cx="632204" cy="632204"/>
          </a:xfrm>
          <a:prstGeom prst="rect">
            <a:avLst/>
          </a:prstGeom>
        </p:spPr>
      </p:pic>
      <p:sp>
        <p:nvSpPr>
          <p:cNvPr id="158" name="吹き出し: 角を丸めた四角形 157">
            <a:extLst>
              <a:ext uri="{FF2B5EF4-FFF2-40B4-BE49-F238E27FC236}">
                <a16:creationId xmlns:a16="http://schemas.microsoft.com/office/drawing/2014/main" id="{BC5AE8C3-2FDE-4A3A-F56D-0A0E8D3DD06F}"/>
              </a:ext>
            </a:extLst>
          </p:cNvPr>
          <p:cNvSpPr/>
          <p:nvPr/>
        </p:nvSpPr>
        <p:spPr>
          <a:xfrm>
            <a:off x="3186824" y="5836246"/>
            <a:ext cx="502154" cy="213924"/>
          </a:xfrm>
          <a:prstGeom prst="wedgeRoundRectCallout">
            <a:avLst>
              <a:gd name="adj1" fmla="val 68749"/>
              <a:gd name="adj2" fmla="val -26729"/>
              <a:gd name="adj3" fmla="val 16667"/>
            </a:avLst>
          </a:prstGeom>
          <a:solidFill>
            <a:schemeClr val="bg2"/>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退職</a:t>
            </a:r>
          </a:p>
        </p:txBody>
      </p:sp>
      <p:cxnSp>
        <p:nvCxnSpPr>
          <p:cNvPr id="159" name="直線矢印コネクタ 158">
            <a:extLst>
              <a:ext uri="{FF2B5EF4-FFF2-40B4-BE49-F238E27FC236}">
                <a16:creationId xmlns:a16="http://schemas.microsoft.com/office/drawing/2014/main" id="{6F0CCD8C-1369-B629-87BA-4CBF54CCC187}"/>
              </a:ext>
            </a:extLst>
          </p:cNvPr>
          <p:cNvCxnSpPr>
            <a:cxnSpLocks/>
          </p:cNvCxnSpPr>
          <p:nvPr/>
        </p:nvCxnSpPr>
        <p:spPr>
          <a:xfrm>
            <a:off x="4894837" y="5697738"/>
            <a:ext cx="1040713"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0" name="テキスト ボックス 159">
            <a:extLst>
              <a:ext uri="{FF2B5EF4-FFF2-40B4-BE49-F238E27FC236}">
                <a16:creationId xmlns:a16="http://schemas.microsoft.com/office/drawing/2014/main" id="{DF442A31-1CC4-842F-0A35-F1F65F0F37A5}"/>
              </a:ext>
            </a:extLst>
          </p:cNvPr>
          <p:cNvSpPr txBox="1"/>
          <p:nvPr/>
        </p:nvSpPr>
        <p:spPr>
          <a:xfrm>
            <a:off x="5904921" y="6187575"/>
            <a:ext cx="1205710" cy="261610"/>
          </a:xfrm>
          <a:prstGeom prst="rect">
            <a:avLst/>
          </a:prstGeom>
          <a:solidFill>
            <a:schemeClr val="accent4">
              <a:lumMod val="20000"/>
              <a:lumOff val="80000"/>
            </a:schemeClr>
          </a:solid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a:t>
            </a:r>
            <a:r>
              <a:rPr kumimoji="1" lang="ja-JP" altLang="en-US" sz="1100" dirty="0">
                <a:latin typeface="BIZ UDPゴシック" panose="020B0400000000000000" pitchFamily="50" charset="-128"/>
                <a:ea typeface="BIZ UDPゴシック" panose="020B0400000000000000" pitchFamily="50" charset="-128"/>
              </a:rPr>
              <a:t>９</a:t>
            </a:r>
            <a:r>
              <a:rPr kumimoji="1" lang="en-US" altLang="ja-JP" sz="1100" dirty="0">
                <a:latin typeface="BIZ UDPゴシック" panose="020B0400000000000000" pitchFamily="50" charset="-128"/>
                <a:ea typeface="BIZ UDPゴシック" panose="020B0400000000000000" pitchFamily="50" charset="-128"/>
              </a:rPr>
              <a:t>.2.1</a:t>
            </a:r>
            <a:endParaRPr kumimoji="1" lang="ja-JP" altLang="en-US" sz="1100" dirty="0">
              <a:latin typeface="BIZ UDPゴシック" panose="020B0400000000000000" pitchFamily="50" charset="-128"/>
              <a:ea typeface="BIZ UDPゴシック" panose="020B0400000000000000" pitchFamily="50" charset="-128"/>
            </a:endParaRPr>
          </a:p>
        </p:txBody>
      </p:sp>
      <p:pic>
        <p:nvPicPr>
          <p:cNvPr id="161" name="グラフィックス 160" descr="男性 単色塗りつぶし">
            <a:extLst>
              <a:ext uri="{FF2B5EF4-FFF2-40B4-BE49-F238E27FC236}">
                <a16:creationId xmlns:a16="http://schemas.microsoft.com/office/drawing/2014/main" id="{75796149-C145-CE42-1ED6-F18F196317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73621" y="5551751"/>
            <a:ext cx="622974" cy="622974"/>
          </a:xfrm>
          <a:prstGeom prst="rect">
            <a:avLst/>
          </a:prstGeom>
        </p:spPr>
      </p:pic>
      <p:pic>
        <p:nvPicPr>
          <p:cNvPr id="162" name="グラフィックス 161" descr="男性 単色塗りつぶし">
            <a:extLst>
              <a:ext uri="{FF2B5EF4-FFF2-40B4-BE49-F238E27FC236}">
                <a16:creationId xmlns:a16="http://schemas.microsoft.com/office/drawing/2014/main" id="{F37B24EA-B2CF-D17E-2C5A-5AB1FE63A8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50353" y="5549223"/>
            <a:ext cx="622974" cy="622974"/>
          </a:xfrm>
          <a:prstGeom prst="rect">
            <a:avLst/>
          </a:prstGeom>
        </p:spPr>
      </p:pic>
      <p:pic>
        <p:nvPicPr>
          <p:cNvPr id="163" name="グラフィックス 162" descr="男性 単色塗りつぶし">
            <a:extLst>
              <a:ext uri="{FF2B5EF4-FFF2-40B4-BE49-F238E27FC236}">
                <a16:creationId xmlns:a16="http://schemas.microsoft.com/office/drawing/2014/main" id="{2C8B5CAB-65D6-9479-2A66-EFD777770E8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34991" y="5546759"/>
            <a:ext cx="622974" cy="622974"/>
          </a:xfrm>
          <a:prstGeom prst="rect">
            <a:avLst/>
          </a:prstGeom>
        </p:spPr>
      </p:pic>
      <p:sp>
        <p:nvSpPr>
          <p:cNvPr id="164" name="吹き出し: 角を丸めた四角形 163">
            <a:extLst>
              <a:ext uri="{FF2B5EF4-FFF2-40B4-BE49-F238E27FC236}">
                <a16:creationId xmlns:a16="http://schemas.microsoft.com/office/drawing/2014/main" id="{E9B65742-6573-A225-EC02-C0A9251EC9B5}"/>
              </a:ext>
            </a:extLst>
          </p:cNvPr>
          <p:cNvSpPr/>
          <p:nvPr/>
        </p:nvSpPr>
        <p:spPr>
          <a:xfrm>
            <a:off x="5139719" y="5816729"/>
            <a:ext cx="830084" cy="253135"/>
          </a:xfrm>
          <a:prstGeom prst="wedgeRoundRectCallout">
            <a:avLst>
              <a:gd name="adj1" fmla="val 62777"/>
              <a:gd name="adj2" fmla="val -62544"/>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新規配置</a:t>
            </a:r>
          </a:p>
        </p:txBody>
      </p:sp>
      <p:pic>
        <p:nvPicPr>
          <p:cNvPr id="165" name="グラフィックス 164" descr="男性 単色塗りつぶし">
            <a:extLst>
              <a:ext uri="{FF2B5EF4-FFF2-40B4-BE49-F238E27FC236}">
                <a16:creationId xmlns:a16="http://schemas.microsoft.com/office/drawing/2014/main" id="{A6B97162-41BA-CE46-D20F-0713840294E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748754" y="5480348"/>
            <a:ext cx="628867" cy="628867"/>
          </a:xfrm>
          <a:prstGeom prst="rect">
            <a:avLst/>
          </a:prstGeom>
        </p:spPr>
      </p:pic>
      <p:pic>
        <p:nvPicPr>
          <p:cNvPr id="167" name="グラフィックス 166" descr="男性 単色塗りつぶし">
            <a:extLst>
              <a:ext uri="{FF2B5EF4-FFF2-40B4-BE49-F238E27FC236}">
                <a16:creationId xmlns:a16="http://schemas.microsoft.com/office/drawing/2014/main" id="{18BBAFFB-4C03-AFDE-79C8-2499BE00CA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5196" y="5522178"/>
            <a:ext cx="662889" cy="662889"/>
          </a:xfrm>
          <a:prstGeom prst="rect">
            <a:avLst/>
          </a:prstGeom>
        </p:spPr>
      </p:pic>
      <p:pic>
        <p:nvPicPr>
          <p:cNvPr id="168" name="グラフィックス 167" descr="男性 単色塗りつぶし">
            <a:extLst>
              <a:ext uri="{FF2B5EF4-FFF2-40B4-BE49-F238E27FC236}">
                <a16:creationId xmlns:a16="http://schemas.microsoft.com/office/drawing/2014/main" id="{ED90F540-7C97-FE23-D46B-4F6FC8BA12E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43439" y="5519406"/>
            <a:ext cx="662889" cy="662889"/>
          </a:xfrm>
          <a:prstGeom prst="rect">
            <a:avLst/>
          </a:prstGeom>
        </p:spPr>
      </p:pic>
      <p:sp>
        <p:nvSpPr>
          <p:cNvPr id="169" name="吹き出し: 角を丸めた四角形 168">
            <a:extLst>
              <a:ext uri="{FF2B5EF4-FFF2-40B4-BE49-F238E27FC236}">
                <a16:creationId xmlns:a16="http://schemas.microsoft.com/office/drawing/2014/main" id="{30F4D0D3-B153-2BF8-8EC7-341B6FDD3ACB}"/>
              </a:ext>
            </a:extLst>
          </p:cNvPr>
          <p:cNvSpPr/>
          <p:nvPr/>
        </p:nvSpPr>
        <p:spPr>
          <a:xfrm>
            <a:off x="2048709" y="5816729"/>
            <a:ext cx="830084" cy="253135"/>
          </a:xfrm>
          <a:prstGeom prst="wedgeRoundRectCallout">
            <a:avLst>
              <a:gd name="adj1" fmla="val -66235"/>
              <a:gd name="adj2" fmla="val -17259"/>
              <a:gd name="adj3" fmla="val 16667"/>
            </a:avLst>
          </a:prstGeom>
          <a:solidFill>
            <a:schemeClr val="bg1"/>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2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補助対象</a:t>
            </a:r>
          </a:p>
        </p:txBody>
      </p:sp>
      <p:pic>
        <p:nvPicPr>
          <p:cNvPr id="170" name="グラフィックス 169" descr="ドキュメント 枠線">
            <a:extLst>
              <a:ext uri="{FF2B5EF4-FFF2-40B4-BE49-F238E27FC236}">
                <a16:creationId xmlns:a16="http://schemas.microsoft.com/office/drawing/2014/main" id="{44260096-EF41-0821-32AF-AD5401967039}"/>
              </a:ext>
            </a:extLst>
          </p:cNvPr>
          <p:cNvPicPr>
            <a:picLocks noChangeAspect="1"/>
          </p:cNvPicPr>
          <p:nvPr/>
        </p:nvPicPr>
        <p:blipFill>
          <a:blip r:embed="rId3">
            <a:extLst>
              <a:ext uri="{96DAC541-7B7A-43D3-8B79-37D633B846F1}">
                <asvg:svgBlip xmlns:asvg="http://schemas.microsoft.com/office/drawing/2016/SVG/main" r:embed="rId13"/>
              </a:ext>
            </a:extLst>
          </a:blip>
          <a:stretch>
            <a:fillRect/>
          </a:stretch>
        </p:blipFill>
        <p:spPr>
          <a:xfrm rot="585514">
            <a:off x="553702" y="5647697"/>
            <a:ext cx="489443" cy="489443"/>
          </a:xfrm>
          <a:prstGeom prst="rect">
            <a:avLst/>
          </a:prstGeom>
        </p:spPr>
      </p:pic>
      <p:pic>
        <p:nvPicPr>
          <p:cNvPr id="171" name="グラフィックス 170" descr="男性 単色塗りつぶし">
            <a:extLst>
              <a:ext uri="{FF2B5EF4-FFF2-40B4-BE49-F238E27FC236}">
                <a16:creationId xmlns:a16="http://schemas.microsoft.com/office/drawing/2014/main" id="{CCE15DAE-FB37-A840-8CDD-8604E93095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8906" y="5518750"/>
            <a:ext cx="662889" cy="662889"/>
          </a:xfrm>
          <a:prstGeom prst="rect">
            <a:avLst/>
          </a:prstGeom>
        </p:spPr>
      </p:pic>
      <p:sp>
        <p:nvSpPr>
          <p:cNvPr id="172" name="吹き出し: 角を丸めた四角形 171">
            <a:extLst>
              <a:ext uri="{FF2B5EF4-FFF2-40B4-BE49-F238E27FC236}">
                <a16:creationId xmlns:a16="http://schemas.microsoft.com/office/drawing/2014/main" id="{928D1FD5-9E09-12BD-16F1-E6CF47B1FF0F}"/>
              </a:ext>
            </a:extLst>
          </p:cNvPr>
          <p:cNvSpPr/>
          <p:nvPr/>
        </p:nvSpPr>
        <p:spPr>
          <a:xfrm>
            <a:off x="296052" y="5246282"/>
            <a:ext cx="827676" cy="290419"/>
          </a:xfrm>
          <a:prstGeom prst="wedgeRoundRectCallout">
            <a:avLst>
              <a:gd name="adj1" fmla="val -5106"/>
              <a:gd name="adj2" fmla="val 91782"/>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TW" altLang="en-US" sz="900" dirty="0">
                <a:solidFill>
                  <a:schemeClr val="tx1"/>
                </a:solidFill>
                <a:latin typeface="BIZ UDPゴシック" panose="020B0400000000000000" pitchFamily="50" charset="-128"/>
                <a:ea typeface="BIZ UDPゴシック" panose="020B0400000000000000" pitchFamily="50" charset="-128"/>
              </a:rPr>
              <a:t>確保支援費</a:t>
            </a:r>
            <a:endParaRPr kumimoji="1" lang="en-US" altLang="zh-TW" sz="900" dirty="0">
              <a:solidFill>
                <a:schemeClr val="tx1"/>
              </a:solidFill>
              <a:latin typeface="BIZ UDPゴシック" panose="020B0400000000000000" pitchFamily="50" charset="-128"/>
              <a:ea typeface="BIZ UDPゴシック" panose="020B0400000000000000" pitchFamily="50" charset="-128"/>
            </a:endParaRPr>
          </a:p>
          <a:p>
            <a:pPr algn="ctr"/>
            <a:r>
              <a:rPr kumimoji="1" lang="zh-TW" altLang="en-US" sz="900" dirty="0">
                <a:solidFill>
                  <a:schemeClr val="tx1"/>
                </a:solidFill>
                <a:latin typeface="BIZ UDPゴシック" panose="020B0400000000000000" pitchFamily="50" charset="-128"/>
                <a:ea typeface="BIZ UDPゴシック" panose="020B0400000000000000" pitchFamily="50" charset="-128"/>
              </a:rPr>
              <a:t>補助</a:t>
            </a:r>
            <a:r>
              <a:rPr kumimoji="1" lang="ja-JP" altLang="en-US" sz="900" dirty="0">
                <a:solidFill>
                  <a:schemeClr val="tx1"/>
                </a:solidFill>
                <a:latin typeface="BIZ UDPゴシック" panose="020B0400000000000000" pitchFamily="50" charset="-128"/>
                <a:ea typeface="BIZ UDPゴシック" panose="020B0400000000000000" pitchFamily="50" charset="-128"/>
              </a:rPr>
              <a:t>申請</a:t>
            </a:r>
          </a:p>
        </p:txBody>
      </p:sp>
      <p:sp>
        <p:nvSpPr>
          <p:cNvPr id="173" name="テキスト ボックス 172">
            <a:extLst>
              <a:ext uri="{FF2B5EF4-FFF2-40B4-BE49-F238E27FC236}">
                <a16:creationId xmlns:a16="http://schemas.microsoft.com/office/drawing/2014/main" id="{8C4647A0-7B41-EFC7-3195-814FD3BF970F}"/>
              </a:ext>
            </a:extLst>
          </p:cNvPr>
          <p:cNvSpPr txBox="1"/>
          <p:nvPr/>
        </p:nvSpPr>
        <p:spPr>
          <a:xfrm>
            <a:off x="1126032" y="5262169"/>
            <a:ext cx="1038628" cy="253916"/>
          </a:xfrm>
          <a:prstGeom prst="rect">
            <a:avLst/>
          </a:prstGeom>
          <a:noFill/>
          <a:ln>
            <a:noFill/>
          </a:ln>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常勤換算：</a:t>
            </a:r>
            <a:r>
              <a:rPr kumimoji="1" lang="en-US" altLang="ja-JP" sz="1050" dirty="0">
                <a:latin typeface="BIZ UDPゴシック" panose="020B0400000000000000" pitchFamily="50" charset="-128"/>
                <a:ea typeface="BIZ UDPゴシック" panose="020B0400000000000000" pitchFamily="50" charset="-128"/>
              </a:rPr>
              <a:t>3.0</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174" name="テキスト ボックス 173">
            <a:extLst>
              <a:ext uri="{FF2B5EF4-FFF2-40B4-BE49-F238E27FC236}">
                <a16:creationId xmlns:a16="http://schemas.microsoft.com/office/drawing/2014/main" id="{248F8F5F-0583-9B78-134D-E1C7CDA18FB2}"/>
              </a:ext>
            </a:extLst>
          </p:cNvPr>
          <p:cNvSpPr txBox="1"/>
          <p:nvPr/>
        </p:nvSpPr>
        <p:spPr>
          <a:xfrm>
            <a:off x="3731563" y="5292538"/>
            <a:ext cx="1038628" cy="246221"/>
          </a:xfrm>
          <a:prstGeom prst="rect">
            <a:avLst/>
          </a:prstGeom>
          <a:noFill/>
          <a:ln>
            <a:noFill/>
          </a:ln>
        </p:spPr>
        <p:txBody>
          <a:bodyPr wrap="square" rtlCol="0">
            <a:spAutoFit/>
          </a:bodyPr>
          <a:lstStyle/>
          <a:p>
            <a:pPr algn="ctr"/>
            <a:r>
              <a:rPr kumimoji="1" lang="ja-JP" altLang="en-US" sz="1000" b="1" dirty="0">
                <a:solidFill>
                  <a:srgbClr val="FF0000"/>
                </a:solidFill>
                <a:latin typeface="BIZ UDPゴシック" panose="020B0400000000000000" pitchFamily="50" charset="-128"/>
                <a:ea typeface="BIZ UDPゴシック" panose="020B0400000000000000" pitchFamily="50" charset="-128"/>
              </a:rPr>
              <a:t>常勤換算：</a:t>
            </a:r>
            <a:r>
              <a:rPr kumimoji="1" lang="en-US" altLang="ja-JP" sz="1000" b="1" dirty="0">
                <a:solidFill>
                  <a:srgbClr val="FF0000"/>
                </a:solidFill>
                <a:latin typeface="BIZ UDPゴシック" panose="020B0400000000000000" pitchFamily="50" charset="-128"/>
                <a:ea typeface="BIZ UDPゴシック" panose="020B0400000000000000" pitchFamily="50" charset="-128"/>
              </a:rPr>
              <a:t>2.0</a:t>
            </a:r>
            <a:endParaRPr kumimoji="1" lang="ja-JP" altLang="en-US" sz="1000" b="1" dirty="0">
              <a:solidFill>
                <a:srgbClr val="FF0000"/>
              </a:solidFill>
              <a:latin typeface="BIZ UDPゴシック" panose="020B0400000000000000" pitchFamily="50" charset="-128"/>
              <a:ea typeface="BIZ UDPゴシック" panose="020B0400000000000000" pitchFamily="50" charset="-128"/>
            </a:endParaRPr>
          </a:p>
        </p:txBody>
      </p:sp>
      <p:sp>
        <p:nvSpPr>
          <p:cNvPr id="175" name="テキスト ボックス 174">
            <a:extLst>
              <a:ext uri="{FF2B5EF4-FFF2-40B4-BE49-F238E27FC236}">
                <a16:creationId xmlns:a16="http://schemas.microsoft.com/office/drawing/2014/main" id="{E0B8B0DA-FD1C-CB1B-ECDD-5A6662FA73F9}"/>
              </a:ext>
            </a:extLst>
          </p:cNvPr>
          <p:cNvSpPr txBox="1"/>
          <p:nvPr/>
        </p:nvSpPr>
        <p:spPr>
          <a:xfrm>
            <a:off x="8746626" y="5175077"/>
            <a:ext cx="1363008" cy="261610"/>
          </a:xfrm>
          <a:prstGeom prst="rect">
            <a:avLst/>
          </a:prstGeom>
          <a:noFill/>
          <a:ln>
            <a:noFill/>
          </a:ln>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常勤換算：</a:t>
            </a:r>
            <a:r>
              <a:rPr kumimoji="1" lang="en-US" altLang="ja-JP" sz="1100" dirty="0">
                <a:latin typeface="BIZ UDPゴシック" panose="020B0400000000000000" pitchFamily="50" charset="-128"/>
                <a:ea typeface="BIZ UDPゴシック" panose="020B0400000000000000" pitchFamily="50" charset="-128"/>
              </a:rPr>
              <a:t>3.0</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77" name="テキスト ボックス 176">
            <a:extLst>
              <a:ext uri="{FF2B5EF4-FFF2-40B4-BE49-F238E27FC236}">
                <a16:creationId xmlns:a16="http://schemas.microsoft.com/office/drawing/2014/main" id="{BBAB5F72-D588-A190-0345-6A7D73A40ABB}"/>
              </a:ext>
            </a:extLst>
          </p:cNvPr>
          <p:cNvSpPr txBox="1"/>
          <p:nvPr/>
        </p:nvSpPr>
        <p:spPr>
          <a:xfrm>
            <a:off x="6006697" y="5291609"/>
            <a:ext cx="1038628" cy="246221"/>
          </a:xfrm>
          <a:prstGeom prst="rect">
            <a:avLst/>
          </a:prstGeom>
          <a:noFill/>
          <a:ln>
            <a:no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常勤換算：３</a:t>
            </a:r>
            <a:r>
              <a:rPr kumimoji="1" lang="en-US" altLang="ja-JP" sz="1000" dirty="0">
                <a:latin typeface="BIZ UDPゴシック" panose="020B0400000000000000" pitchFamily="50" charset="-128"/>
                <a:ea typeface="BIZ UDPゴシック" panose="020B0400000000000000" pitchFamily="50" charset="-128"/>
              </a:rPr>
              <a:t>.0</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79" name="正方形/長方形 178">
            <a:extLst>
              <a:ext uri="{FF2B5EF4-FFF2-40B4-BE49-F238E27FC236}">
                <a16:creationId xmlns:a16="http://schemas.microsoft.com/office/drawing/2014/main" id="{7A6184BA-AE5E-D64F-8475-06610A30986C}"/>
              </a:ext>
            </a:extLst>
          </p:cNvPr>
          <p:cNvSpPr/>
          <p:nvPr/>
        </p:nvSpPr>
        <p:spPr>
          <a:xfrm>
            <a:off x="8825451" y="6157606"/>
            <a:ext cx="1661631" cy="325406"/>
          </a:xfrm>
          <a:prstGeom prst="rect">
            <a:avLst/>
          </a:prstGeom>
          <a:solidFill>
            <a:srgbClr val="40D483"/>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0" name="テキスト ボックス 179">
            <a:extLst>
              <a:ext uri="{FF2B5EF4-FFF2-40B4-BE49-F238E27FC236}">
                <a16:creationId xmlns:a16="http://schemas.microsoft.com/office/drawing/2014/main" id="{85A7BD86-9108-455A-F265-EBDE555631FC}"/>
              </a:ext>
            </a:extLst>
          </p:cNvPr>
          <p:cNvSpPr txBox="1"/>
          <p:nvPr/>
        </p:nvSpPr>
        <p:spPr>
          <a:xfrm>
            <a:off x="9006609" y="6182082"/>
            <a:ext cx="1269057" cy="261610"/>
          </a:xfrm>
          <a:prstGeom prst="rect">
            <a:avLst/>
          </a:prstGeom>
          <a:noFill/>
        </p:spPr>
        <p:txBody>
          <a:bodyPr wrap="square" rtlCol="0">
            <a:spAutoFit/>
          </a:bodyPr>
          <a:lstStyle/>
          <a:p>
            <a:pPr algn="ctr"/>
            <a:r>
              <a:rPr kumimoji="1" lang="en-US" altLang="ja-JP" sz="1100" dirty="0">
                <a:solidFill>
                  <a:schemeClr val="bg1"/>
                </a:solidFill>
                <a:latin typeface="BIZ UDPゴシック" panose="020B0400000000000000" pitchFamily="50" charset="-128"/>
                <a:ea typeface="BIZ UDPゴシック" panose="020B0400000000000000" pitchFamily="50" charset="-128"/>
              </a:rPr>
              <a:t>R9.2.28</a:t>
            </a:r>
            <a:endParaRPr kumimoji="1" lang="ja-JP" altLang="en-US" sz="1100" dirty="0">
              <a:solidFill>
                <a:schemeClr val="bg1"/>
              </a:solidFill>
              <a:latin typeface="BIZ UDPゴシック" panose="020B0400000000000000" pitchFamily="50" charset="-128"/>
              <a:ea typeface="BIZ UDPゴシック" panose="020B0400000000000000" pitchFamily="50" charset="-128"/>
            </a:endParaRPr>
          </a:p>
        </p:txBody>
      </p:sp>
      <p:sp>
        <p:nvSpPr>
          <p:cNvPr id="181" name="正方形/長方形 180">
            <a:extLst>
              <a:ext uri="{FF2B5EF4-FFF2-40B4-BE49-F238E27FC236}">
                <a16:creationId xmlns:a16="http://schemas.microsoft.com/office/drawing/2014/main" id="{361E86F3-ED51-1C63-D5F9-1BF71F362946}"/>
              </a:ext>
            </a:extLst>
          </p:cNvPr>
          <p:cNvSpPr/>
          <p:nvPr/>
        </p:nvSpPr>
        <p:spPr>
          <a:xfrm>
            <a:off x="640954" y="6183277"/>
            <a:ext cx="1362889" cy="275325"/>
          </a:xfrm>
          <a:prstGeom prst="rect">
            <a:avLst/>
          </a:prstGeom>
          <a:solidFill>
            <a:schemeClr val="accent4">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2" name="テキスト ボックス 181">
            <a:extLst>
              <a:ext uri="{FF2B5EF4-FFF2-40B4-BE49-F238E27FC236}">
                <a16:creationId xmlns:a16="http://schemas.microsoft.com/office/drawing/2014/main" id="{0C2ADA10-B37D-3D0A-E4E9-4A9FE35F982F}"/>
              </a:ext>
            </a:extLst>
          </p:cNvPr>
          <p:cNvSpPr txBox="1"/>
          <p:nvPr/>
        </p:nvSpPr>
        <p:spPr>
          <a:xfrm>
            <a:off x="946789" y="6178811"/>
            <a:ext cx="772684" cy="261610"/>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R8.8.1</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83" name="矢印: ストライプ 182">
            <a:extLst>
              <a:ext uri="{FF2B5EF4-FFF2-40B4-BE49-F238E27FC236}">
                <a16:creationId xmlns:a16="http://schemas.microsoft.com/office/drawing/2014/main" id="{8D04F829-64DF-46A7-A36A-0EA4B407A2BE}"/>
              </a:ext>
            </a:extLst>
          </p:cNvPr>
          <p:cNvSpPr/>
          <p:nvPr/>
        </p:nvSpPr>
        <p:spPr>
          <a:xfrm>
            <a:off x="7267979" y="5662396"/>
            <a:ext cx="1374298" cy="484632"/>
          </a:xfrm>
          <a:prstGeom prst="stripedRightArrow">
            <a:avLst/>
          </a:prstGeom>
          <a:solidFill>
            <a:schemeClr val="accent3">
              <a:lumMod val="40000"/>
              <a:lumOff val="6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4" name="テキスト ボックス 183">
            <a:extLst>
              <a:ext uri="{FF2B5EF4-FFF2-40B4-BE49-F238E27FC236}">
                <a16:creationId xmlns:a16="http://schemas.microsoft.com/office/drawing/2014/main" id="{66FDC30F-F2E9-2F3D-F404-FC1E6FE66BA1}"/>
              </a:ext>
            </a:extLst>
          </p:cNvPr>
          <p:cNvSpPr txBox="1"/>
          <p:nvPr/>
        </p:nvSpPr>
        <p:spPr>
          <a:xfrm>
            <a:off x="986422" y="5583343"/>
            <a:ext cx="281222" cy="338554"/>
          </a:xfrm>
          <a:prstGeom prst="rect">
            <a:avLst/>
          </a:prstGeom>
          <a:noFill/>
        </p:spPr>
        <p:txBody>
          <a:bodyPr wrap="square" rtlCol="0">
            <a:spAutoFit/>
          </a:bodyPr>
          <a:lstStyle/>
          <a:p>
            <a:r>
              <a:rPr kumimoji="1" lang="en-US" altLang="ja-JP" sz="1600" dirty="0">
                <a:solidFill>
                  <a:schemeClr val="bg1"/>
                </a:solidFill>
              </a:rPr>
              <a:t>A</a:t>
            </a:r>
            <a:endParaRPr kumimoji="1" lang="ja-JP" altLang="en-US" sz="1600" dirty="0">
              <a:solidFill>
                <a:schemeClr val="bg1"/>
              </a:solidFill>
            </a:endParaRPr>
          </a:p>
        </p:txBody>
      </p:sp>
      <p:sp>
        <p:nvSpPr>
          <p:cNvPr id="185" name="テキスト ボックス 184">
            <a:extLst>
              <a:ext uri="{FF2B5EF4-FFF2-40B4-BE49-F238E27FC236}">
                <a16:creationId xmlns:a16="http://schemas.microsoft.com/office/drawing/2014/main" id="{0E88D2B6-E6F8-C808-EC77-E2A6B14852A4}"/>
              </a:ext>
            </a:extLst>
          </p:cNvPr>
          <p:cNvSpPr txBox="1"/>
          <p:nvPr/>
        </p:nvSpPr>
        <p:spPr>
          <a:xfrm>
            <a:off x="1314188" y="5591763"/>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186" name="テキスト ボックス 185">
            <a:extLst>
              <a:ext uri="{FF2B5EF4-FFF2-40B4-BE49-F238E27FC236}">
                <a16:creationId xmlns:a16="http://schemas.microsoft.com/office/drawing/2014/main" id="{1F6CCE88-9E3A-2115-BCC5-9873FC024F0F}"/>
              </a:ext>
            </a:extLst>
          </p:cNvPr>
          <p:cNvSpPr txBox="1"/>
          <p:nvPr/>
        </p:nvSpPr>
        <p:spPr>
          <a:xfrm>
            <a:off x="1608670" y="5577178"/>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187" name="テキスト ボックス 186">
            <a:extLst>
              <a:ext uri="{FF2B5EF4-FFF2-40B4-BE49-F238E27FC236}">
                <a16:creationId xmlns:a16="http://schemas.microsoft.com/office/drawing/2014/main" id="{8E8A5FCC-0537-AE22-F3D5-43F3212E1110}"/>
              </a:ext>
            </a:extLst>
          </p:cNvPr>
          <p:cNvSpPr txBox="1"/>
          <p:nvPr/>
        </p:nvSpPr>
        <p:spPr>
          <a:xfrm>
            <a:off x="4123892" y="5602330"/>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188" name="テキスト ボックス 187">
            <a:extLst>
              <a:ext uri="{FF2B5EF4-FFF2-40B4-BE49-F238E27FC236}">
                <a16:creationId xmlns:a16="http://schemas.microsoft.com/office/drawing/2014/main" id="{C44F49AD-1AF0-FE69-CD5A-262FFD9C1B24}"/>
              </a:ext>
            </a:extLst>
          </p:cNvPr>
          <p:cNvSpPr txBox="1"/>
          <p:nvPr/>
        </p:nvSpPr>
        <p:spPr>
          <a:xfrm>
            <a:off x="4475251" y="5596041"/>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189" name="テキスト ボックス 188">
            <a:extLst>
              <a:ext uri="{FF2B5EF4-FFF2-40B4-BE49-F238E27FC236}">
                <a16:creationId xmlns:a16="http://schemas.microsoft.com/office/drawing/2014/main" id="{422A93D2-9C1C-AF1B-6C11-8F4114C77ABA}"/>
              </a:ext>
            </a:extLst>
          </p:cNvPr>
          <p:cNvSpPr txBox="1"/>
          <p:nvPr/>
        </p:nvSpPr>
        <p:spPr>
          <a:xfrm>
            <a:off x="3786836" y="5592805"/>
            <a:ext cx="281222" cy="338554"/>
          </a:xfrm>
          <a:prstGeom prst="rect">
            <a:avLst/>
          </a:prstGeom>
          <a:noFill/>
        </p:spPr>
        <p:txBody>
          <a:bodyPr wrap="square" rtlCol="0">
            <a:spAutoFit/>
          </a:bodyPr>
          <a:lstStyle/>
          <a:p>
            <a:r>
              <a:rPr kumimoji="1" lang="en-US" altLang="ja-JP" sz="1600" dirty="0">
                <a:solidFill>
                  <a:schemeClr val="bg1">
                    <a:lumMod val="65000"/>
                  </a:schemeClr>
                </a:solidFill>
              </a:rPr>
              <a:t>A</a:t>
            </a:r>
            <a:endParaRPr kumimoji="1" lang="ja-JP" altLang="en-US" sz="1600" dirty="0">
              <a:solidFill>
                <a:schemeClr val="bg1">
                  <a:lumMod val="65000"/>
                </a:schemeClr>
              </a:solidFill>
            </a:endParaRPr>
          </a:p>
        </p:txBody>
      </p:sp>
      <p:sp>
        <p:nvSpPr>
          <p:cNvPr id="190" name="テキスト ボックス 189">
            <a:extLst>
              <a:ext uri="{FF2B5EF4-FFF2-40B4-BE49-F238E27FC236}">
                <a16:creationId xmlns:a16="http://schemas.microsoft.com/office/drawing/2014/main" id="{CF51E757-B171-0CD4-ED12-7551154F0E73}"/>
              </a:ext>
            </a:extLst>
          </p:cNvPr>
          <p:cNvSpPr txBox="1"/>
          <p:nvPr/>
        </p:nvSpPr>
        <p:spPr>
          <a:xfrm>
            <a:off x="6337991" y="5613346"/>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191" name="テキスト ボックス 190">
            <a:extLst>
              <a:ext uri="{FF2B5EF4-FFF2-40B4-BE49-F238E27FC236}">
                <a16:creationId xmlns:a16="http://schemas.microsoft.com/office/drawing/2014/main" id="{DA2F1EA2-633C-27BF-F7BE-7EAE3E129812}"/>
              </a:ext>
            </a:extLst>
          </p:cNvPr>
          <p:cNvSpPr txBox="1"/>
          <p:nvPr/>
        </p:nvSpPr>
        <p:spPr>
          <a:xfrm>
            <a:off x="9283888" y="5544346"/>
            <a:ext cx="281222" cy="338554"/>
          </a:xfrm>
          <a:prstGeom prst="rect">
            <a:avLst/>
          </a:prstGeom>
          <a:noFill/>
        </p:spPr>
        <p:txBody>
          <a:bodyPr wrap="square" rtlCol="0">
            <a:spAutoFit/>
          </a:bodyPr>
          <a:lstStyle/>
          <a:p>
            <a:r>
              <a:rPr kumimoji="1" lang="en-US" altLang="ja-JP" sz="1600" dirty="0">
                <a:solidFill>
                  <a:schemeClr val="bg1"/>
                </a:solidFill>
              </a:rPr>
              <a:t>B</a:t>
            </a:r>
            <a:endParaRPr kumimoji="1" lang="ja-JP" altLang="en-US" sz="1600" dirty="0">
              <a:solidFill>
                <a:schemeClr val="bg1"/>
              </a:solidFill>
            </a:endParaRPr>
          </a:p>
        </p:txBody>
      </p:sp>
      <p:sp>
        <p:nvSpPr>
          <p:cNvPr id="192" name="テキスト ボックス 191">
            <a:extLst>
              <a:ext uri="{FF2B5EF4-FFF2-40B4-BE49-F238E27FC236}">
                <a16:creationId xmlns:a16="http://schemas.microsoft.com/office/drawing/2014/main" id="{F27B99AB-8D8F-61CD-CCAA-7B5260C685EB}"/>
              </a:ext>
            </a:extLst>
          </p:cNvPr>
          <p:cNvSpPr txBox="1"/>
          <p:nvPr/>
        </p:nvSpPr>
        <p:spPr>
          <a:xfrm>
            <a:off x="9622520" y="5537437"/>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193" name="テキスト ボックス 192">
            <a:extLst>
              <a:ext uri="{FF2B5EF4-FFF2-40B4-BE49-F238E27FC236}">
                <a16:creationId xmlns:a16="http://schemas.microsoft.com/office/drawing/2014/main" id="{07EA1DF3-451C-363B-4C3D-5C06EF676A9E}"/>
              </a:ext>
            </a:extLst>
          </p:cNvPr>
          <p:cNvSpPr txBox="1"/>
          <p:nvPr/>
        </p:nvSpPr>
        <p:spPr>
          <a:xfrm>
            <a:off x="6701342" y="5596099"/>
            <a:ext cx="281222" cy="338554"/>
          </a:xfrm>
          <a:prstGeom prst="rect">
            <a:avLst/>
          </a:prstGeom>
          <a:noFill/>
        </p:spPr>
        <p:txBody>
          <a:bodyPr wrap="square" rtlCol="0">
            <a:spAutoFit/>
          </a:bodyPr>
          <a:lstStyle/>
          <a:p>
            <a:r>
              <a:rPr kumimoji="1" lang="en-US" altLang="ja-JP" sz="1600" dirty="0"/>
              <a:t>C</a:t>
            </a:r>
            <a:endParaRPr kumimoji="1" lang="ja-JP" altLang="en-US" sz="1600" dirty="0"/>
          </a:p>
        </p:txBody>
      </p:sp>
      <p:sp>
        <p:nvSpPr>
          <p:cNvPr id="194" name="テキスト ボックス 193">
            <a:extLst>
              <a:ext uri="{FF2B5EF4-FFF2-40B4-BE49-F238E27FC236}">
                <a16:creationId xmlns:a16="http://schemas.microsoft.com/office/drawing/2014/main" id="{AA171D9E-4DBF-51DE-C43B-7D9651172ADD}"/>
              </a:ext>
            </a:extLst>
          </p:cNvPr>
          <p:cNvSpPr txBox="1"/>
          <p:nvPr/>
        </p:nvSpPr>
        <p:spPr>
          <a:xfrm>
            <a:off x="5993594" y="5605280"/>
            <a:ext cx="281222" cy="338554"/>
          </a:xfrm>
          <a:prstGeom prst="rect">
            <a:avLst/>
          </a:prstGeom>
          <a:noFill/>
        </p:spPr>
        <p:txBody>
          <a:bodyPr wrap="square" rtlCol="0">
            <a:spAutoFit/>
          </a:bodyPr>
          <a:lstStyle/>
          <a:p>
            <a:r>
              <a:rPr kumimoji="1" lang="en-US" altLang="ja-JP" sz="1600" dirty="0">
                <a:solidFill>
                  <a:schemeClr val="bg1"/>
                </a:solidFill>
              </a:rPr>
              <a:t>D</a:t>
            </a:r>
            <a:endParaRPr kumimoji="1" lang="ja-JP" altLang="en-US" sz="1600" dirty="0">
              <a:solidFill>
                <a:schemeClr val="bg1"/>
              </a:solidFill>
            </a:endParaRPr>
          </a:p>
        </p:txBody>
      </p:sp>
      <p:sp>
        <p:nvSpPr>
          <p:cNvPr id="195" name="テキスト ボックス 194">
            <a:extLst>
              <a:ext uri="{FF2B5EF4-FFF2-40B4-BE49-F238E27FC236}">
                <a16:creationId xmlns:a16="http://schemas.microsoft.com/office/drawing/2014/main" id="{A0F04827-74DE-D517-2780-80FF780A1BB0}"/>
              </a:ext>
            </a:extLst>
          </p:cNvPr>
          <p:cNvSpPr txBox="1"/>
          <p:nvPr/>
        </p:nvSpPr>
        <p:spPr>
          <a:xfrm>
            <a:off x="8906423" y="5539776"/>
            <a:ext cx="281222" cy="338554"/>
          </a:xfrm>
          <a:prstGeom prst="rect">
            <a:avLst/>
          </a:prstGeom>
          <a:noFill/>
        </p:spPr>
        <p:txBody>
          <a:bodyPr wrap="square" rtlCol="0">
            <a:spAutoFit/>
          </a:bodyPr>
          <a:lstStyle/>
          <a:p>
            <a:r>
              <a:rPr kumimoji="1" lang="en-US" altLang="ja-JP" sz="1600" dirty="0">
                <a:solidFill>
                  <a:schemeClr val="bg1"/>
                </a:solidFill>
              </a:rPr>
              <a:t>D</a:t>
            </a:r>
            <a:endParaRPr kumimoji="1" lang="ja-JP" altLang="en-US" sz="1600" dirty="0">
              <a:solidFill>
                <a:schemeClr val="bg1"/>
              </a:solidFill>
            </a:endParaRPr>
          </a:p>
        </p:txBody>
      </p:sp>
      <p:sp>
        <p:nvSpPr>
          <p:cNvPr id="196" name="乗算記号 195">
            <a:extLst>
              <a:ext uri="{FF2B5EF4-FFF2-40B4-BE49-F238E27FC236}">
                <a16:creationId xmlns:a16="http://schemas.microsoft.com/office/drawing/2014/main" id="{AD8DB7F3-4DC1-E8F0-1A2E-6DD15F127E60}"/>
              </a:ext>
            </a:extLst>
          </p:cNvPr>
          <p:cNvSpPr/>
          <p:nvPr/>
        </p:nvSpPr>
        <p:spPr>
          <a:xfrm>
            <a:off x="346680" y="4868101"/>
            <a:ext cx="381417" cy="367933"/>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7" name="テキスト ボックス 196">
            <a:extLst>
              <a:ext uri="{FF2B5EF4-FFF2-40B4-BE49-F238E27FC236}">
                <a16:creationId xmlns:a16="http://schemas.microsoft.com/office/drawing/2014/main" id="{95DBF8DB-91AC-42B9-2C7A-DD803A8E11ED}"/>
              </a:ext>
            </a:extLst>
          </p:cNvPr>
          <p:cNvSpPr txBox="1"/>
          <p:nvPr/>
        </p:nvSpPr>
        <p:spPr>
          <a:xfrm>
            <a:off x="669848" y="4922069"/>
            <a:ext cx="5889482" cy="276999"/>
          </a:xfrm>
          <a:prstGeom prst="rect">
            <a:avLst/>
          </a:prstGeom>
          <a:noFill/>
        </p:spPr>
        <p:txBody>
          <a:bodyPr wrap="square" rtlCol="0">
            <a:spAutoFit/>
          </a:bodyPr>
          <a:lstStyle/>
          <a:p>
            <a:r>
              <a:rPr kumimoji="1" lang="ja-JP" altLang="en-US" sz="1200" u="sng" dirty="0">
                <a:latin typeface="BIZ UDPゴシック" panose="020B0400000000000000" pitchFamily="50" charset="-128"/>
                <a:ea typeface="BIZ UDPゴシック" panose="020B0400000000000000" pitchFamily="50" charset="-128"/>
              </a:rPr>
              <a:t>維持されていない例 ② </a:t>
            </a:r>
            <a:r>
              <a:rPr kumimoji="1" lang="ja-JP" altLang="en-US" sz="1050" u="sng" dirty="0">
                <a:latin typeface="BIZ UDPゴシック" panose="020B0400000000000000" pitchFamily="50" charset="-128"/>
                <a:ea typeface="BIZ UDPゴシック" panose="020B0400000000000000" pitchFamily="50" charset="-128"/>
              </a:rPr>
              <a:t>（欠員補充が、常勤換算で減少した期間がある）</a:t>
            </a:r>
            <a:endParaRPr kumimoji="1" lang="ja-JP" altLang="en-US" sz="1200" u="sng" dirty="0">
              <a:latin typeface="BIZ UDPゴシック" panose="020B0400000000000000" pitchFamily="50" charset="-128"/>
              <a:ea typeface="BIZ UDPゴシック" panose="020B0400000000000000" pitchFamily="50" charset="-128"/>
            </a:endParaRPr>
          </a:p>
        </p:txBody>
      </p:sp>
      <p:sp>
        <p:nvSpPr>
          <p:cNvPr id="206" name="テキスト ボックス 205">
            <a:extLst>
              <a:ext uri="{FF2B5EF4-FFF2-40B4-BE49-F238E27FC236}">
                <a16:creationId xmlns:a16="http://schemas.microsoft.com/office/drawing/2014/main" id="{D2E5A4D7-EDAE-691B-E620-E9106232E100}"/>
              </a:ext>
            </a:extLst>
          </p:cNvPr>
          <p:cNvSpPr txBox="1"/>
          <p:nvPr/>
        </p:nvSpPr>
        <p:spPr>
          <a:xfrm>
            <a:off x="3054212" y="5433689"/>
            <a:ext cx="680360" cy="261610"/>
          </a:xfrm>
          <a:prstGeom prst="rect">
            <a:avLst/>
          </a:prstGeom>
          <a:noFill/>
          <a:ln>
            <a:noFill/>
          </a:ln>
        </p:spPr>
        <p:txBody>
          <a:bodyPr wrap="square" rtlCol="0">
            <a:spAutoFit/>
          </a:bodyPr>
          <a:lstStyle/>
          <a:p>
            <a:pPr algn="ctr"/>
            <a:r>
              <a:rPr kumimoji="1" lang="ja-JP" altLang="en-US" sz="1100" b="1" dirty="0">
                <a:solidFill>
                  <a:srgbClr val="FF0000"/>
                </a:solidFill>
                <a:latin typeface="BIZ UDPゴシック" panose="020B0400000000000000" pitchFamily="50" charset="-128"/>
                <a:ea typeface="BIZ UDPゴシック" panose="020B0400000000000000" pitchFamily="50" charset="-128"/>
              </a:rPr>
              <a:t>－１</a:t>
            </a:r>
            <a:r>
              <a:rPr kumimoji="1" lang="en-US" altLang="ja-JP" sz="1100" b="1" dirty="0">
                <a:solidFill>
                  <a:srgbClr val="FF0000"/>
                </a:solidFill>
                <a:latin typeface="BIZ UDPゴシック" panose="020B0400000000000000" pitchFamily="50" charset="-128"/>
                <a:ea typeface="BIZ UDPゴシック" panose="020B0400000000000000" pitchFamily="50" charset="-128"/>
              </a:rPr>
              <a:t>.0</a:t>
            </a:r>
            <a:endParaRPr kumimoji="1" lang="ja-JP" altLang="en-US" sz="1100" b="1" dirty="0">
              <a:solidFill>
                <a:srgbClr val="FF0000"/>
              </a:solidFill>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57E53656-23B0-5F4B-FA54-18D72420B3BF}"/>
              </a:ext>
            </a:extLst>
          </p:cNvPr>
          <p:cNvSpPr txBox="1"/>
          <p:nvPr/>
        </p:nvSpPr>
        <p:spPr>
          <a:xfrm>
            <a:off x="5395558" y="5430973"/>
            <a:ext cx="721738" cy="261610"/>
          </a:xfrm>
          <a:prstGeom prst="rect">
            <a:avLst/>
          </a:prstGeom>
          <a:noFill/>
          <a:ln>
            <a:noFill/>
          </a:ln>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＋１</a:t>
            </a:r>
            <a:r>
              <a:rPr lang="en-US" altLang="ja-JP" sz="1100" dirty="0">
                <a:latin typeface="BIZ UDPゴシック" panose="020B0400000000000000" pitchFamily="50" charset="-128"/>
                <a:ea typeface="BIZ UDPゴシック" panose="020B0400000000000000" pitchFamily="50" charset="-128"/>
              </a:rPr>
              <a:t>.0</a:t>
            </a:r>
            <a:endParaRPr kumimoji="1" lang="ja-JP" altLang="en-US" sz="1100" dirty="0">
              <a:latin typeface="BIZ UDPゴシック" panose="020B0400000000000000" pitchFamily="50" charset="-128"/>
              <a:ea typeface="BIZ UDPゴシック" panose="020B0400000000000000" pitchFamily="50" charset="-128"/>
            </a:endParaRPr>
          </a:p>
        </p:txBody>
      </p:sp>
      <p:cxnSp>
        <p:nvCxnSpPr>
          <p:cNvPr id="17" name="直線矢印コネクタ 16">
            <a:extLst>
              <a:ext uri="{FF2B5EF4-FFF2-40B4-BE49-F238E27FC236}">
                <a16:creationId xmlns:a16="http://schemas.microsoft.com/office/drawing/2014/main" id="{378600AF-BECB-C337-ED97-BD073D678CD5}"/>
              </a:ext>
            </a:extLst>
          </p:cNvPr>
          <p:cNvCxnSpPr>
            <a:cxnSpLocks/>
          </p:cNvCxnSpPr>
          <p:nvPr/>
        </p:nvCxnSpPr>
        <p:spPr>
          <a:xfrm>
            <a:off x="4788041" y="6292536"/>
            <a:ext cx="1072025" cy="0"/>
          </a:xfrm>
          <a:prstGeom prst="straightConnector1">
            <a:avLst/>
          </a:prstGeom>
          <a:ln w="38100">
            <a:solidFill>
              <a:schemeClr val="accent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1" name="テキスト ボックス 20">
            <a:extLst>
              <a:ext uri="{FF2B5EF4-FFF2-40B4-BE49-F238E27FC236}">
                <a16:creationId xmlns:a16="http://schemas.microsoft.com/office/drawing/2014/main" id="{03082796-00F6-398B-AB0D-F113240124ED}"/>
              </a:ext>
            </a:extLst>
          </p:cNvPr>
          <p:cNvSpPr txBox="1"/>
          <p:nvPr/>
        </p:nvSpPr>
        <p:spPr>
          <a:xfrm>
            <a:off x="4693589" y="6282150"/>
            <a:ext cx="1208617" cy="430887"/>
          </a:xfrm>
          <a:prstGeom prst="rect">
            <a:avLst/>
          </a:prstGeom>
          <a:noFill/>
          <a:ln>
            <a:noFill/>
          </a:ln>
        </p:spPr>
        <p:txBody>
          <a:bodyPr wrap="square" rtlCol="0">
            <a:spAutoFit/>
          </a:bodyPr>
          <a:lstStyle/>
          <a:p>
            <a:pPr algn="ctr"/>
            <a:r>
              <a:rPr kumimoji="1" lang="en-US" altLang="ja-JP" sz="1050" b="1" dirty="0">
                <a:solidFill>
                  <a:srgbClr val="FF0000"/>
                </a:solidFill>
                <a:latin typeface="BIZ UDPゴシック" panose="020B0400000000000000" pitchFamily="50" charset="-128"/>
                <a:ea typeface="BIZ UDPゴシック" panose="020B0400000000000000" pitchFamily="50" charset="-128"/>
              </a:rPr>
              <a:t>2</a:t>
            </a:r>
            <a:r>
              <a:rPr kumimoji="1" lang="ja-JP" altLang="en-US" sz="1050" b="1" dirty="0">
                <a:solidFill>
                  <a:srgbClr val="FF0000"/>
                </a:solidFill>
                <a:latin typeface="BIZ UDPゴシック" panose="020B0400000000000000" pitchFamily="50" charset="-128"/>
                <a:ea typeface="BIZ UDPゴシック" panose="020B0400000000000000" pitchFamily="50" charset="-128"/>
              </a:rPr>
              <a:t>カ月間</a:t>
            </a:r>
            <a:endParaRPr kumimoji="1" lang="en-US" altLang="ja-JP" sz="1050" b="1" dirty="0">
              <a:solidFill>
                <a:srgbClr val="FF0000"/>
              </a:solidFill>
              <a:latin typeface="BIZ UDPゴシック" panose="020B0400000000000000" pitchFamily="50" charset="-128"/>
              <a:ea typeface="BIZ UDPゴシック" panose="020B0400000000000000" pitchFamily="50" charset="-128"/>
            </a:endParaRPr>
          </a:p>
          <a:p>
            <a:pPr algn="ctr"/>
            <a:r>
              <a:rPr kumimoji="1" lang="ja-JP" altLang="en-US" sz="1050" b="1" dirty="0">
                <a:solidFill>
                  <a:srgbClr val="FF0000"/>
                </a:solidFill>
                <a:latin typeface="BIZ UDPゴシック" panose="020B0400000000000000" pitchFamily="50" charset="-128"/>
                <a:ea typeface="BIZ UDPゴシック" panose="020B0400000000000000" pitchFamily="50" charset="-128"/>
              </a:rPr>
              <a:t>常勤換算：</a:t>
            </a:r>
            <a:r>
              <a:rPr kumimoji="1" lang="en-US" altLang="ja-JP" sz="1050" b="1" dirty="0">
                <a:solidFill>
                  <a:srgbClr val="FF0000"/>
                </a:solidFill>
                <a:latin typeface="BIZ UDPゴシック" panose="020B0400000000000000" pitchFamily="50" charset="-128"/>
                <a:ea typeface="BIZ UDPゴシック" panose="020B0400000000000000" pitchFamily="50" charset="-128"/>
              </a:rPr>
              <a:t>2.0</a:t>
            </a:r>
            <a:endParaRPr kumimoji="1" lang="ja-JP" altLang="en-US" sz="1050" b="1" dirty="0">
              <a:solidFill>
                <a:srgbClr val="FF0000"/>
              </a:solidFill>
              <a:latin typeface="BIZ UDPゴシック" panose="020B0400000000000000" pitchFamily="50" charset="-128"/>
              <a:ea typeface="BIZ UDPゴシック" panose="020B0400000000000000" pitchFamily="50" charset="-128"/>
            </a:endParaRPr>
          </a:p>
        </p:txBody>
      </p:sp>
      <p:sp>
        <p:nvSpPr>
          <p:cNvPr id="24" name="乗算記号 23">
            <a:extLst>
              <a:ext uri="{FF2B5EF4-FFF2-40B4-BE49-F238E27FC236}">
                <a16:creationId xmlns:a16="http://schemas.microsoft.com/office/drawing/2014/main" id="{6AB9F1E3-B6A7-F575-6756-15D43897ACCB}"/>
              </a:ext>
            </a:extLst>
          </p:cNvPr>
          <p:cNvSpPr/>
          <p:nvPr/>
        </p:nvSpPr>
        <p:spPr>
          <a:xfrm>
            <a:off x="9863074" y="5491727"/>
            <a:ext cx="585541" cy="588333"/>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吹き出し: 角を丸めた四角形 29">
            <a:extLst>
              <a:ext uri="{FF2B5EF4-FFF2-40B4-BE49-F238E27FC236}">
                <a16:creationId xmlns:a16="http://schemas.microsoft.com/office/drawing/2014/main" id="{49F29CE1-2601-65C1-9745-6D0D24B7FE29}"/>
              </a:ext>
            </a:extLst>
          </p:cNvPr>
          <p:cNvSpPr/>
          <p:nvPr/>
        </p:nvSpPr>
        <p:spPr>
          <a:xfrm>
            <a:off x="10275312" y="5013523"/>
            <a:ext cx="1426125" cy="430491"/>
          </a:xfrm>
          <a:prstGeom prst="wedgeRoundRectCallout">
            <a:avLst>
              <a:gd name="adj1" fmla="val -49899"/>
              <a:gd name="adj2" fmla="val 130592"/>
              <a:gd name="adj3" fmla="val 16667"/>
            </a:avLst>
          </a:prstGeom>
          <a:solidFill>
            <a:srgbClr val="FF0000"/>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bg1"/>
                </a:solidFill>
              </a:rPr>
              <a:t>定着支援費補助金</a:t>
            </a:r>
            <a:endParaRPr kumimoji="1" lang="en-US" altLang="ja-JP" sz="1100" b="1" dirty="0">
              <a:solidFill>
                <a:schemeClr val="bg1"/>
              </a:solidFill>
            </a:endParaRPr>
          </a:p>
          <a:p>
            <a:pPr algn="ctr"/>
            <a:r>
              <a:rPr kumimoji="1" lang="ja-JP" altLang="en-US" sz="1100" b="1" dirty="0">
                <a:solidFill>
                  <a:schemeClr val="bg1"/>
                </a:solidFill>
              </a:rPr>
              <a:t>申請不可</a:t>
            </a:r>
          </a:p>
        </p:txBody>
      </p:sp>
    </p:spTree>
    <p:extLst>
      <p:ext uri="{BB962C8B-B14F-4D97-AF65-F5344CB8AC3E}">
        <p14:creationId xmlns:p14="http://schemas.microsoft.com/office/powerpoint/2010/main" val="249955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30B49-7AE0-3C5B-BC86-FB069B166800}"/>
            </a:ext>
          </a:extLst>
        </p:cNvPr>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59AFB1B1-6333-ECF5-4369-96BE8C3BE3B8}"/>
              </a:ext>
            </a:extLst>
          </p:cNvPr>
          <p:cNvSpPr/>
          <p:nvPr/>
        </p:nvSpPr>
        <p:spPr>
          <a:xfrm>
            <a:off x="73891" y="692727"/>
            <a:ext cx="12081164" cy="6151418"/>
          </a:xfrm>
          <a:prstGeom prst="roundRect">
            <a:avLst>
              <a:gd name="adj" fmla="val 1556"/>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C35A2444-553D-0673-AF7E-E2347584DA8D}"/>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５</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まとめ</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4292D33A-94D4-4E9B-9119-3702B4CB8A35}"/>
              </a:ext>
            </a:extLst>
          </p:cNvPr>
          <p:cNvSpPr/>
          <p:nvPr/>
        </p:nvSpPr>
        <p:spPr>
          <a:xfrm>
            <a:off x="356176" y="526473"/>
            <a:ext cx="4809651"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ここまでの整理、２つのメニューの概要の比較 </a:t>
            </a:r>
          </a:p>
        </p:txBody>
      </p:sp>
      <p:graphicFrame>
        <p:nvGraphicFramePr>
          <p:cNvPr id="3" name="表 2">
            <a:extLst>
              <a:ext uri="{FF2B5EF4-FFF2-40B4-BE49-F238E27FC236}">
                <a16:creationId xmlns:a16="http://schemas.microsoft.com/office/drawing/2014/main" id="{9187F3E7-8E58-ACE7-4855-80903FB97C4A}"/>
              </a:ext>
            </a:extLst>
          </p:cNvPr>
          <p:cNvGraphicFramePr>
            <a:graphicFrameLocks noGrp="1"/>
          </p:cNvGraphicFramePr>
          <p:nvPr>
            <p:extLst>
              <p:ext uri="{D42A27DB-BD31-4B8C-83A1-F6EECF244321}">
                <p14:modId xmlns:p14="http://schemas.microsoft.com/office/powerpoint/2010/main" val="2139503650"/>
              </p:ext>
            </p:extLst>
          </p:nvPr>
        </p:nvGraphicFramePr>
        <p:xfrm>
          <a:off x="133927" y="883541"/>
          <a:ext cx="11961091" cy="5885559"/>
        </p:xfrm>
        <a:graphic>
          <a:graphicData uri="http://schemas.openxmlformats.org/drawingml/2006/table">
            <a:tbl>
              <a:tblPr firstRow="1" bandRow="1">
                <a:tableStyleId>{69012ECD-51FC-41F1-AA8D-1B2483CD663E}</a:tableStyleId>
              </a:tblPr>
              <a:tblGrid>
                <a:gridCol w="1452277">
                  <a:extLst>
                    <a:ext uri="{9D8B030D-6E8A-4147-A177-3AD203B41FA5}">
                      <a16:colId xmlns:a16="http://schemas.microsoft.com/office/drawing/2014/main" val="1803942407"/>
                    </a:ext>
                  </a:extLst>
                </a:gridCol>
                <a:gridCol w="5113176">
                  <a:extLst>
                    <a:ext uri="{9D8B030D-6E8A-4147-A177-3AD203B41FA5}">
                      <a16:colId xmlns:a16="http://schemas.microsoft.com/office/drawing/2014/main" val="3028693557"/>
                    </a:ext>
                  </a:extLst>
                </a:gridCol>
                <a:gridCol w="5395638">
                  <a:extLst>
                    <a:ext uri="{9D8B030D-6E8A-4147-A177-3AD203B41FA5}">
                      <a16:colId xmlns:a16="http://schemas.microsoft.com/office/drawing/2014/main" val="2027824415"/>
                    </a:ext>
                  </a:extLst>
                </a:gridCol>
              </a:tblGrid>
              <a:tr h="542624">
                <a:tc>
                  <a:txBody>
                    <a:bodyPr/>
                    <a:lstStyle/>
                    <a:p>
                      <a:pPr algn="ctr"/>
                      <a:endParaRPr kumimoji="1" lang="ja-JP" altLang="en-US" dirty="0"/>
                    </a:p>
                  </a:txBody>
                  <a:tcPr>
                    <a:noFill/>
                  </a:tcPr>
                </a:tc>
                <a:tc>
                  <a:txBody>
                    <a:bodyPr/>
                    <a:lstStyle/>
                    <a:p>
                      <a:pPr algn="ctr"/>
                      <a:r>
                        <a:rPr lang="ja-JP" altLang="en-US" sz="1800" b="1" dirty="0">
                          <a:solidFill>
                            <a:schemeClr val="tx2">
                              <a:lumMod val="90000"/>
                              <a:lumOff val="10000"/>
                            </a:schemeClr>
                          </a:solidFill>
                          <a:latin typeface="BIZ UDPゴシック" panose="020B0400000000000000" pitchFamily="50" charset="-128"/>
                          <a:ea typeface="BIZ UDPゴシック" panose="020B0400000000000000" pitchFamily="50" charset="-128"/>
                        </a:rPr>
                        <a:t>確保支援費補助金</a:t>
                      </a:r>
                      <a:endParaRPr kumimoji="1" lang="ja-JP" altLang="en-US" b="1" dirty="0">
                        <a:solidFill>
                          <a:schemeClr val="tx2">
                            <a:lumMod val="90000"/>
                            <a:lumOff val="10000"/>
                          </a:schemeClr>
                        </a:solidFill>
                      </a:endParaRPr>
                    </a:p>
                  </a:txBody>
                  <a:tcPr anchor="ctr">
                    <a:pattFill prst="pct50">
                      <a:fgClr>
                        <a:schemeClr val="accent6">
                          <a:lumMod val="20000"/>
                          <a:lumOff val="80000"/>
                        </a:schemeClr>
                      </a:fgClr>
                      <a:bgClr>
                        <a:schemeClr val="bg1"/>
                      </a:bgClr>
                    </a:pattFill>
                  </a:tcPr>
                </a:tc>
                <a:tc>
                  <a:txBody>
                    <a:bodyPr/>
                    <a:lstStyle/>
                    <a:p>
                      <a:pPr algn="ctr"/>
                      <a:r>
                        <a:rPr lang="ja-JP" altLang="en-US" sz="1800" b="1" dirty="0">
                          <a:solidFill>
                            <a:schemeClr val="tx2">
                              <a:lumMod val="90000"/>
                              <a:lumOff val="10000"/>
                            </a:schemeClr>
                          </a:solidFill>
                          <a:latin typeface="BIZ UDPゴシック" panose="020B0400000000000000" pitchFamily="50" charset="-128"/>
                          <a:ea typeface="BIZ UDPゴシック" panose="020B0400000000000000" pitchFamily="50" charset="-128"/>
                        </a:rPr>
                        <a:t>定着支援費補助金</a:t>
                      </a:r>
                      <a:endParaRPr kumimoji="1" lang="ja-JP" altLang="en-US" b="1" dirty="0">
                        <a:solidFill>
                          <a:schemeClr val="tx2">
                            <a:lumMod val="90000"/>
                            <a:lumOff val="10000"/>
                          </a:schemeClr>
                        </a:solidFill>
                      </a:endParaRPr>
                    </a:p>
                  </a:txBody>
                  <a:tcPr anchor="ctr">
                    <a:pattFill prst="ltDnDiag">
                      <a:fgClr>
                        <a:schemeClr val="tx2">
                          <a:lumMod val="10000"/>
                          <a:lumOff val="90000"/>
                        </a:schemeClr>
                      </a:fgClr>
                      <a:bgClr>
                        <a:schemeClr val="bg1"/>
                      </a:bgClr>
                    </a:pattFill>
                  </a:tcPr>
                </a:tc>
                <a:extLst>
                  <a:ext uri="{0D108BD9-81ED-4DB2-BD59-A6C34878D82A}">
                    <a16:rowId xmlns:a16="http://schemas.microsoft.com/office/drawing/2014/main" val="2325342312"/>
                  </a:ext>
                </a:extLst>
              </a:tr>
              <a:tr h="12370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目的・趣旨</a:t>
                      </a:r>
                      <a:endParaRPr kumimoji="1" lang="en-US" altLang="ja-JP" b="1" dirty="0">
                        <a:solidFill>
                          <a:schemeClr val="accent4">
                            <a:lumMod val="75000"/>
                          </a:schemeClr>
                        </a:solidFill>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1600" dirty="0">
                          <a:latin typeface="BIZ UD明朝 Medium" panose="02020500000000000000" pitchFamily="17" charset="-128"/>
                          <a:ea typeface="BIZ UD明朝 Medium" panose="02020500000000000000" pitchFamily="17" charset="-128"/>
                        </a:rPr>
                        <a:t>➢ 常勤専従の相談支援専門員の配置の促進による</a:t>
                      </a:r>
                      <a:endParaRPr kumimoji="1" lang="en-US" altLang="ja-JP" sz="1600" dirty="0">
                        <a:latin typeface="BIZ UD明朝 Medium" panose="02020500000000000000" pitchFamily="17" charset="-128"/>
                        <a:ea typeface="BIZ UD明朝 Medium" panose="02020500000000000000" pitchFamily="17" charset="-128"/>
                      </a:endParaRPr>
                    </a:p>
                    <a:p>
                      <a:r>
                        <a:rPr kumimoji="1" lang="ja-JP" altLang="en-US" sz="1600" dirty="0">
                          <a:latin typeface="BIZ UD明朝 Medium" panose="02020500000000000000" pitchFamily="17" charset="-128"/>
                          <a:ea typeface="BIZ UD明朝 Medium" panose="02020500000000000000" pitchFamily="17" charset="-128"/>
                        </a:rPr>
                        <a:t>　 相談支援体制の拡充</a:t>
                      </a:r>
                      <a:endParaRPr kumimoji="1" lang="en-US" altLang="ja-JP" sz="1600" dirty="0">
                        <a:latin typeface="BIZ UD明朝 Medium" panose="02020500000000000000" pitchFamily="17" charset="-128"/>
                        <a:ea typeface="BIZ UD明朝 Medium" panose="02020500000000000000" pitchFamily="17" charset="-128"/>
                      </a:endParaRPr>
                    </a:p>
                    <a:p>
                      <a:endParaRPr kumimoji="1" lang="en-US" altLang="ja-JP" sz="700" dirty="0">
                        <a:latin typeface="BIZ UD明朝 Medium" panose="02020500000000000000" pitchFamily="17" charset="-128"/>
                        <a:ea typeface="BIZ UD明朝 Medium" panose="02020500000000000000" pitchFamily="17" charset="-128"/>
                      </a:endParaRPr>
                    </a:p>
                    <a:p>
                      <a:r>
                        <a:rPr kumimoji="1" lang="ja-JP" altLang="en-US" sz="1600" dirty="0">
                          <a:latin typeface="BIZ UD明朝 Medium" panose="02020500000000000000" pitchFamily="17" charset="-128"/>
                          <a:ea typeface="BIZ UD明朝 Medium" panose="02020500000000000000" pitchFamily="17" charset="-128"/>
                        </a:rPr>
                        <a:t>➢ 配置した相談支援専門員の人件費や、受け入れ・</a:t>
                      </a:r>
                      <a:endParaRPr kumimoji="1" lang="en-US" altLang="ja-JP" sz="1600" dirty="0">
                        <a:latin typeface="BIZ UD明朝 Medium" panose="02020500000000000000" pitchFamily="17" charset="-128"/>
                        <a:ea typeface="BIZ UD明朝 Medium" panose="02020500000000000000" pitchFamily="17" charset="-128"/>
                      </a:endParaRPr>
                    </a:p>
                    <a:p>
                      <a:r>
                        <a:rPr kumimoji="1" lang="ja-JP" altLang="en-US" sz="1600" dirty="0">
                          <a:latin typeface="BIZ UD明朝 Medium" panose="02020500000000000000" pitchFamily="17" charset="-128"/>
                          <a:ea typeface="BIZ UD明朝 Medium" panose="02020500000000000000" pitchFamily="17" charset="-128"/>
                        </a:rPr>
                        <a:t>　 育成に伴い要する経費を補助</a:t>
                      </a:r>
                    </a:p>
                  </a:txBody>
                  <a:tcPr anchor="ctr">
                    <a:pattFill prst="pct50">
                      <a:fgClr>
                        <a:schemeClr val="accent6">
                          <a:lumMod val="20000"/>
                          <a:lumOff val="80000"/>
                        </a:schemeClr>
                      </a:fgClr>
                      <a:bgClr>
                        <a:schemeClr val="bg1"/>
                      </a:bgClr>
                    </a:pattFill>
                  </a:tcPr>
                </a:tc>
                <a:tc>
                  <a:txBody>
                    <a:bodyPr/>
                    <a:lstStyle/>
                    <a:p>
                      <a:r>
                        <a:rPr kumimoji="1" lang="ja-JP" altLang="en-US" sz="1600" dirty="0">
                          <a:latin typeface="BIZ UD明朝 Medium" panose="02020500000000000000" pitchFamily="17" charset="-128"/>
                          <a:ea typeface="BIZ UD明朝 Medium" panose="02020500000000000000" pitchFamily="17" charset="-128"/>
                        </a:rPr>
                        <a:t>➢ 配置された相談支援専門員の定着を支援する</a:t>
                      </a:r>
                      <a:endParaRPr kumimoji="1" lang="en-US" altLang="ja-JP" sz="1600" dirty="0">
                        <a:latin typeface="BIZ UD明朝 Medium" panose="02020500000000000000" pitchFamily="17" charset="-128"/>
                        <a:ea typeface="BIZ UD明朝 Medium" panose="02020500000000000000" pitchFamily="17" charset="-128"/>
                      </a:endParaRPr>
                    </a:p>
                    <a:p>
                      <a:r>
                        <a:rPr kumimoji="1" lang="ja-JP" altLang="en-US" sz="1600" dirty="0">
                          <a:latin typeface="BIZ UD明朝 Medium" panose="02020500000000000000" pitchFamily="17" charset="-128"/>
                          <a:ea typeface="BIZ UD明朝 Medium" panose="02020500000000000000" pitchFamily="17" charset="-128"/>
                        </a:rPr>
                        <a:t>　 ことによる相談支援体制の強化</a:t>
                      </a:r>
                      <a:endParaRPr kumimoji="1" lang="en-US" altLang="ja-JP" sz="1600" dirty="0">
                        <a:latin typeface="BIZ UD明朝 Medium" panose="02020500000000000000" pitchFamily="17" charset="-128"/>
                        <a:ea typeface="BIZ UD明朝 Medium" panose="02020500000000000000" pitchFamily="17" charset="-128"/>
                      </a:endParaRPr>
                    </a:p>
                    <a:p>
                      <a:endParaRPr kumimoji="1" lang="en-US" altLang="ja-JP" sz="800" dirty="0"/>
                    </a:p>
                    <a:p>
                      <a:r>
                        <a:rPr kumimoji="1" lang="ja-JP" altLang="en-US" sz="1600" dirty="0">
                          <a:latin typeface="BIZ UD明朝 Medium" panose="02020500000000000000" pitchFamily="17" charset="-128"/>
                          <a:ea typeface="BIZ UD明朝 Medium" panose="02020500000000000000" pitchFamily="17" charset="-128"/>
                        </a:rPr>
                        <a:t>➢ 配置した相談支援専門員の人件費や、研修参加・</a:t>
                      </a:r>
                      <a:endParaRPr kumimoji="1" lang="en-US" altLang="ja-JP" sz="1600" dirty="0">
                        <a:latin typeface="BIZ UD明朝 Medium" panose="02020500000000000000" pitchFamily="17" charset="-128"/>
                        <a:ea typeface="BIZ UD明朝 Medium" panose="02020500000000000000" pitchFamily="17" charset="-128"/>
                      </a:endParaRPr>
                    </a:p>
                    <a:p>
                      <a:r>
                        <a:rPr kumimoji="1" lang="ja-JP" altLang="en-US" sz="1600" dirty="0">
                          <a:latin typeface="BIZ UD明朝 Medium" panose="02020500000000000000" pitchFamily="17" charset="-128"/>
                          <a:ea typeface="BIZ UD明朝 Medium" panose="02020500000000000000" pitchFamily="17" charset="-128"/>
                        </a:rPr>
                        <a:t>　 既存職員による指導等に伴い要する経費を補助</a:t>
                      </a:r>
                      <a:endParaRPr kumimoji="1" lang="ja-JP" altLang="en-US" sz="1600" dirty="0"/>
                    </a:p>
                  </a:txBody>
                  <a:tcPr anchor="ctr">
                    <a:pattFill prst="ltDnDiag">
                      <a:fgClr>
                        <a:schemeClr val="tx2">
                          <a:lumMod val="10000"/>
                          <a:lumOff val="90000"/>
                        </a:schemeClr>
                      </a:fgClr>
                      <a:bgClr>
                        <a:schemeClr val="bg1"/>
                      </a:bgClr>
                    </a:pattFill>
                  </a:tcPr>
                </a:tc>
                <a:extLst>
                  <a:ext uri="{0D108BD9-81ED-4DB2-BD59-A6C34878D82A}">
                    <a16:rowId xmlns:a16="http://schemas.microsoft.com/office/drawing/2014/main" val="115005522"/>
                  </a:ext>
                </a:extLst>
              </a:tr>
              <a:tr h="8994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対象者</a:t>
                      </a:r>
                    </a:p>
                  </a:txBody>
                  <a:tcPr anchor="ctr"/>
                </a:tc>
                <a:tc>
                  <a:txBody>
                    <a:bodyPr/>
                    <a:lstStyle/>
                    <a:p>
                      <a:pPr>
                        <a:lnSpc>
                          <a:spcPct val="100000"/>
                        </a:lnSpc>
                      </a:pPr>
                      <a:r>
                        <a:rPr kumimoji="1" lang="ja-JP" altLang="en-US" sz="1600" dirty="0">
                          <a:latin typeface="BIZ UDP明朝 Medium" panose="02020500000000000000" pitchFamily="18" charset="-128"/>
                          <a:ea typeface="BIZ UDP明朝 Medium" panose="02020500000000000000" pitchFamily="18" charset="-128"/>
                        </a:rPr>
                        <a:t>➢ 令和８年４月１日以降に新規配置された常勤専従の</a:t>
                      </a:r>
                      <a:endParaRPr kumimoji="1" lang="en-US" altLang="ja-JP" sz="1600" dirty="0">
                        <a:latin typeface="BIZ UDP明朝 Medium" panose="02020500000000000000" pitchFamily="18" charset="-128"/>
                        <a:ea typeface="BIZ UDP明朝 Medium" panose="02020500000000000000" pitchFamily="18" charset="-128"/>
                      </a:endParaRPr>
                    </a:p>
                    <a:p>
                      <a:pPr>
                        <a:lnSpc>
                          <a:spcPct val="100000"/>
                        </a:lnSpc>
                      </a:pPr>
                      <a:r>
                        <a:rPr kumimoji="1" lang="ja-JP" altLang="en-US" sz="1600" dirty="0">
                          <a:latin typeface="BIZ UDP明朝 Medium" panose="02020500000000000000" pitchFamily="18" charset="-128"/>
                          <a:ea typeface="BIZ UDP明朝 Medium" panose="02020500000000000000" pitchFamily="18" charset="-128"/>
                        </a:rPr>
                        <a:t>　  相談支援専門員（事業所として２人目以降の配置）</a:t>
                      </a:r>
                      <a:endParaRPr kumimoji="1" lang="en-US" altLang="ja-JP" sz="1600" dirty="0">
                        <a:latin typeface="BIZ UDP明朝 Medium" panose="02020500000000000000" pitchFamily="18" charset="-128"/>
                        <a:ea typeface="BIZ UDP明朝 Medium" panose="02020500000000000000" pitchFamily="18" charset="-128"/>
                      </a:endParaRPr>
                    </a:p>
                    <a:p>
                      <a:pPr>
                        <a:lnSpc>
                          <a:spcPct val="100000"/>
                        </a:lnSpc>
                      </a:pPr>
                      <a:endParaRPr kumimoji="1" lang="en-US" altLang="ja-JP" sz="800" dirty="0">
                        <a:latin typeface="BIZ UDP明朝 Medium" panose="02020500000000000000" pitchFamily="18" charset="-128"/>
                        <a:ea typeface="BIZ UDP明朝 Medium" panose="02020500000000000000" pitchFamily="18" charset="-128"/>
                      </a:endParaRPr>
                    </a:p>
                    <a:p>
                      <a:pPr>
                        <a:lnSpc>
                          <a:spcPct val="100000"/>
                        </a:lnSpc>
                      </a:pPr>
                      <a:r>
                        <a:rPr kumimoji="1" lang="ja-JP" altLang="en-US" sz="1600" dirty="0">
                          <a:latin typeface="BIZ UDP明朝 Medium" panose="02020500000000000000" pitchFamily="18" charset="-128"/>
                          <a:ea typeface="BIZ UDP明朝 Medium" panose="02020500000000000000" pitchFamily="18" charset="-128"/>
                        </a:rPr>
                        <a:t>➢ 申請日時点で、常勤専従の相談支援専門員として</a:t>
                      </a:r>
                      <a:endParaRPr kumimoji="1" lang="en-US" altLang="ja-JP" sz="1600" dirty="0">
                        <a:latin typeface="BIZ UDP明朝 Medium" panose="02020500000000000000" pitchFamily="18" charset="-128"/>
                        <a:ea typeface="BIZ UDP明朝 Medium" panose="02020500000000000000" pitchFamily="18" charset="-128"/>
                      </a:endParaRPr>
                    </a:p>
                    <a:p>
                      <a:pPr>
                        <a:lnSpc>
                          <a:spcPct val="100000"/>
                        </a:lnSpc>
                      </a:pPr>
                      <a:r>
                        <a:rPr kumimoji="1" lang="ja-JP" altLang="en-US" sz="1600" dirty="0">
                          <a:latin typeface="BIZ UDP明朝 Medium" panose="02020500000000000000" pitchFamily="18" charset="-128"/>
                          <a:ea typeface="BIZ UDP明朝 Medium" panose="02020500000000000000" pitchFamily="18" charset="-128"/>
                        </a:rPr>
                        <a:t>　　２か月以上継続して配置されていて、今後も配置を</a:t>
                      </a:r>
                      <a:endParaRPr kumimoji="1" lang="en-US" altLang="ja-JP" sz="1600" dirty="0">
                        <a:latin typeface="BIZ UDP明朝 Medium" panose="02020500000000000000" pitchFamily="18" charset="-128"/>
                        <a:ea typeface="BIZ UDP明朝 Medium" panose="02020500000000000000" pitchFamily="18" charset="-128"/>
                      </a:endParaRPr>
                    </a:p>
                    <a:p>
                      <a:pPr>
                        <a:lnSpc>
                          <a:spcPct val="100000"/>
                        </a:lnSpc>
                      </a:pPr>
                      <a:r>
                        <a:rPr kumimoji="1" lang="ja-JP" altLang="en-US" sz="1600" dirty="0">
                          <a:latin typeface="BIZ UDP明朝 Medium" panose="02020500000000000000" pitchFamily="18" charset="-128"/>
                          <a:ea typeface="BIZ UDP明朝 Medium" panose="02020500000000000000" pitchFamily="18" charset="-128"/>
                        </a:rPr>
                        <a:t>　　継続する見込みである者</a:t>
                      </a:r>
                      <a:endParaRPr kumimoji="1" lang="en-US" altLang="ja-JP" sz="1600" dirty="0">
                        <a:latin typeface="BIZ UDP明朝 Medium" panose="02020500000000000000" pitchFamily="18" charset="-128"/>
                        <a:ea typeface="BIZ UDP明朝 Medium" panose="02020500000000000000" pitchFamily="18" charset="-128"/>
                      </a:endParaRPr>
                    </a:p>
                    <a:p>
                      <a:pPr>
                        <a:lnSpc>
                          <a:spcPct val="100000"/>
                        </a:lnSpc>
                      </a:pPr>
                      <a:endParaRPr kumimoji="1" lang="en-US" altLang="ja-JP" sz="1600" dirty="0">
                        <a:latin typeface="BIZ UDP明朝 Medium" panose="02020500000000000000" pitchFamily="18" charset="-128"/>
                        <a:ea typeface="BIZ UDP明朝 Medium" panose="02020500000000000000" pitchFamily="18" charset="-128"/>
                      </a:endParaRPr>
                    </a:p>
                    <a:p>
                      <a:pPr>
                        <a:lnSpc>
                          <a:spcPct val="100000"/>
                        </a:lnSpc>
                      </a:pPr>
                      <a:endParaRPr kumimoji="1" lang="ja-JP" altLang="en-US" sz="1600" dirty="0">
                        <a:latin typeface="BIZ UDP明朝 Medium" panose="02020500000000000000" pitchFamily="18" charset="-128"/>
                        <a:ea typeface="BIZ UDP明朝 Medium" panose="02020500000000000000" pitchFamily="18" charset="-128"/>
                      </a:endParaRPr>
                    </a:p>
                  </a:txBody>
                  <a:tcPr anchor="ctr">
                    <a:pattFill prst="pct50">
                      <a:fgClr>
                        <a:schemeClr val="accent6">
                          <a:lumMod val="20000"/>
                          <a:lumOff val="80000"/>
                        </a:schemeClr>
                      </a:fgClr>
                      <a:bgClr>
                        <a:schemeClr val="bg1"/>
                      </a:bgClr>
                    </a:pattFill>
                  </a:tcPr>
                </a:tc>
                <a:tc>
                  <a:txBody>
                    <a:bodyPr/>
                    <a:lstStyle/>
                    <a:p>
                      <a:pPr algn="l"/>
                      <a:r>
                        <a:rPr kumimoji="1" lang="ja-JP" altLang="en-US" sz="1600" dirty="0">
                          <a:latin typeface="BIZ UDP明朝 Medium" panose="02020500000000000000" pitchFamily="18" charset="-128"/>
                          <a:ea typeface="BIZ UDP明朝 Medium" panose="02020500000000000000" pitchFamily="18" charset="-128"/>
                        </a:rPr>
                        <a:t>➢ 確保支援費補助金の交付決定を受けていること</a:t>
                      </a:r>
                      <a:endParaRPr kumimoji="1" lang="en-US" altLang="ja-JP" sz="800" dirty="0">
                        <a:latin typeface="BIZ UDP明朝 Medium" panose="02020500000000000000" pitchFamily="18" charset="-128"/>
                        <a:ea typeface="BIZ UDP明朝 Medium" panose="02020500000000000000" pitchFamily="18" charset="-128"/>
                      </a:endParaRPr>
                    </a:p>
                    <a:p>
                      <a:pPr algn="l"/>
                      <a:endParaRPr kumimoji="1" lang="en-US" altLang="ja-JP" sz="100" dirty="0">
                        <a:latin typeface="BIZ UDP明朝 Medium" panose="02020500000000000000" pitchFamily="18" charset="-128"/>
                        <a:ea typeface="BIZ UDP明朝 Medium" panose="02020500000000000000" pitchFamily="18" charset="-128"/>
                      </a:endParaRPr>
                    </a:p>
                    <a:p>
                      <a:pPr algn="l"/>
                      <a:endParaRPr kumimoji="1" lang="en-US" altLang="ja-JP" sz="8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申請日時点で、常勤専従の相談支援専門員として８カ月</a:t>
                      </a:r>
                      <a:endParaRPr kumimoji="1" lang="en-US" altLang="ja-JP" sz="16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以上継続して配置されていて、今後も配置を継続する見</a:t>
                      </a:r>
                      <a:endParaRPr kumimoji="1" lang="en-US" altLang="ja-JP" sz="1600" dirty="0">
                        <a:latin typeface="BIZ UDP明朝 Medium" panose="02020500000000000000" pitchFamily="18" charset="-128"/>
                        <a:ea typeface="BIZ UDP明朝 Medium" panose="02020500000000000000" pitchFamily="18" charset="-128"/>
                      </a:endParaRPr>
                    </a:p>
                    <a:p>
                      <a:pPr algn="l"/>
                      <a:r>
                        <a:rPr kumimoji="1" lang="en-US" altLang="ja-JP" sz="1600" dirty="0">
                          <a:latin typeface="BIZ UDP明朝 Medium" panose="02020500000000000000" pitchFamily="18" charset="-128"/>
                          <a:ea typeface="BIZ UDP明朝 Medium" panose="02020500000000000000" pitchFamily="18" charset="-128"/>
                        </a:rPr>
                        <a:t> </a:t>
                      </a:r>
                      <a:r>
                        <a:rPr kumimoji="1" lang="ja-JP" altLang="en-US" sz="1600" dirty="0">
                          <a:latin typeface="BIZ UDP明朝 Medium" panose="02020500000000000000" pitchFamily="18" charset="-128"/>
                          <a:ea typeface="BIZ UDP明朝 Medium" panose="02020500000000000000" pitchFamily="18" charset="-128"/>
                        </a:rPr>
                        <a:t>　 込みである者</a:t>
                      </a:r>
                      <a:endParaRPr kumimoji="1" lang="en-US" altLang="ja-JP" sz="1600" dirty="0">
                        <a:latin typeface="BIZ UDP明朝 Medium" panose="02020500000000000000" pitchFamily="18" charset="-128"/>
                        <a:ea typeface="BIZ UDP明朝 Medium" panose="02020500000000000000" pitchFamily="18" charset="-128"/>
                      </a:endParaRPr>
                    </a:p>
                    <a:p>
                      <a:pPr algn="l"/>
                      <a:endParaRPr kumimoji="1" lang="en-US" altLang="ja-JP" sz="8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対象者が支援力向上研修に参加していること</a:t>
                      </a:r>
                      <a:endParaRPr kumimoji="1" lang="en-US" altLang="ja-JP" sz="1600" dirty="0">
                        <a:latin typeface="BIZ UDP明朝 Medium" panose="02020500000000000000" pitchFamily="18" charset="-128"/>
                        <a:ea typeface="BIZ UDP明朝 Medium" panose="02020500000000000000" pitchFamily="18" charset="-128"/>
                      </a:endParaRPr>
                    </a:p>
                  </a:txBody>
                  <a:tcPr anchor="ctr">
                    <a:pattFill prst="ltDnDiag">
                      <a:fgClr>
                        <a:schemeClr val="tx2">
                          <a:lumMod val="10000"/>
                          <a:lumOff val="90000"/>
                        </a:schemeClr>
                      </a:fgClr>
                      <a:bgClr>
                        <a:schemeClr val="bg1"/>
                      </a:bgClr>
                    </a:pattFill>
                  </a:tcPr>
                </a:tc>
                <a:extLst>
                  <a:ext uri="{0D108BD9-81ED-4DB2-BD59-A6C34878D82A}">
                    <a16:rowId xmlns:a16="http://schemas.microsoft.com/office/drawing/2014/main" val="2309614639"/>
                  </a:ext>
                </a:extLst>
              </a:tr>
              <a:tr h="10186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要件</a:t>
                      </a:r>
                    </a:p>
                  </a:txBody>
                  <a:tcPr anchor="ctr"/>
                </a:tc>
                <a:tc>
                  <a:txBody>
                    <a:bodyPr/>
                    <a:lstStyle/>
                    <a:p>
                      <a:r>
                        <a:rPr kumimoji="1" lang="ja-JP" altLang="en-US" sz="1600" dirty="0">
                          <a:latin typeface="BIZ UDP明朝 Medium" panose="02020500000000000000" pitchFamily="18" charset="-128"/>
                          <a:ea typeface="BIZ UDP明朝 Medium" panose="02020500000000000000" pitchFamily="18" charset="-128"/>
                        </a:rPr>
                        <a:t>➢ 新規配置日から交付申請日時点までの期間中、当該</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職員を含め、常勤換算方法により算定した員数が</a:t>
                      </a:r>
                      <a:r>
                        <a:rPr kumimoji="1" lang="en-US" altLang="ja-JP" sz="1600" dirty="0">
                          <a:latin typeface="BIZ UDP明朝 Medium" panose="02020500000000000000" pitchFamily="18" charset="-128"/>
                          <a:ea typeface="BIZ UDP明朝 Medium" panose="02020500000000000000" pitchFamily="18" charset="-128"/>
                        </a:rPr>
                        <a:t>2.0</a:t>
                      </a:r>
                    </a:p>
                    <a:p>
                      <a:r>
                        <a:rPr kumimoji="1" lang="ja-JP" altLang="en-US" sz="1600" dirty="0">
                          <a:latin typeface="BIZ UDP明朝 Medium" panose="02020500000000000000" pitchFamily="18" charset="-128"/>
                          <a:ea typeface="BIZ UDP明朝 Medium" panose="02020500000000000000" pitchFamily="18" charset="-128"/>
                        </a:rPr>
                        <a:t>　　以上を確保していること</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申請日における常勤換算員数が、配置日時点の員数</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を下回っていないこと</a:t>
                      </a:r>
                    </a:p>
                    <a:p>
                      <a:r>
                        <a:rPr kumimoji="1" lang="ja-JP" altLang="en-US" sz="1600" dirty="0">
                          <a:latin typeface="BIZ UDP明朝 Medium" panose="02020500000000000000" pitchFamily="18" charset="-128"/>
                          <a:ea typeface="BIZ UDP明朝 Medium" panose="02020500000000000000" pitchFamily="18" charset="-128"/>
                        </a:rPr>
                        <a:t>➢ 新規配置日前６カ月間における常勤換算員数の最大</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値を上回っていること</a:t>
                      </a:r>
                      <a:endParaRPr kumimoji="1" lang="ja-JP" altLang="en-US" sz="1600" dirty="0"/>
                    </a:p>
                  </a:txBody>
                  <a:tcPr anchor="ctr">
                    <a:pattFill prst="pct50">
                      <a:fgClr>
                        <a:schemeClr val="accent6">
                          <a:lumMod val="20000"/>
                          <a:lumOff val="80000"/>
                        </a:schemeClr>
                      </a:fgClr>
                      <a:bgClr>
                        <a:schemeClr val="bg1"/>
                      </a:bgClr>
                    </a:pattFill>
                  </a:tcPr>
                </a:tc>
                <a:tc>
                  <a:txBody>
                    <a:bodyPr/>
                    <a:lstStyle/>
                    <a:p>
                      <a:pPr algn="l"/>
                      <a:r>
                        <a:rPr kumimoji="1" lang="ja-JP" altLang="en-US" sz="1600" dirty="0">
                          <a:latin typeface="BIZ UDP明朝 Medium" panose="02020500000000000000" pitchFamily="18" charset="-128"/>
                          <a:ea typeface="BIZ UDP明朝 Medium" panose="02020500000000000000" pitchFamily="18" charset="-128"/>
                        </a:rPr>
                        <a:t>➢ 申請日時点において、指定計画相談支援等の利用に係る</a:t>
                      </a:r>
                      <a:endParaRPr kumimoji="1" lang="en-US" altLang="ja-JP" sz="16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契約件数が、配置日時点の件数と比べて、一定数以上の</a:t>
                      </a:r>
                      <a:endParaRPr kumimoji="1" lang="en-US" altLang="ja-JP" sz="16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増となっていること</a:t>
                      </a:r>
                    </a:p>
                    <a:p>
                      <a:pPr algn="l"/>
                      <a:r>
                        <a:rPr kumimoji="1" lang="ja-JP" altLang="en-US" sz="1600" dirty="0">
                          <a:latin typeface="BIZ UDP明朝 Medium" panose="02020500000000000000" pitchFamily="18" charset="-128"/>
                          <a:ea typeface="BIZ UDP明朝 Medium" panose="02020500000000000000" pitchFamily="18" charset="-128"/>
                        </a:rPr>
                        <a:t>➢ 事業所として、運営等支援事業を活用していること</a:t>
                      </a:r>
                      <a:endParaRPr kumimoji="1" lang="en-US" altLang="ja-JP" sz="16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区自立協に定期的に参加し、今後も参加を見込むこと</a:t>
                      </a:r>
                      <a:endParaRPr kumimoji="1" lang="en-US" altLang="ja-JP" sz="16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申請日時点において、確保支援費補助金申請時の常勤</a:t>
                      </a:r>
                      <a:endParaRPr kumimoji="1" lang="en-US" altLang="ja-JP" sz="1600" dirty="0">
                        <a:latin typeface="BIZ UDP明朝 Medium" panose="02020500000000000000" pitchFamily="18" charset="-128"/>
                        <a:ea typeface="BIZ UDP明朝 Medium" panose="02020500000000000000" pitchFamily="18" charset="-128"/>
                      </a:endParaRPr>
                    </a:p>
                    <a:p>
                      <a:pPr algn="l"/>
                      <a:r>
                        <a:rPr kumimoji="1" lang="ja-JP" altLang="en-US" sz="1600" dirty="0">
                          <a:latin typeface="BIZ UDP明朝 Medium" panose="02020500000000000000" pitchFamily="18" charset="-128"/>
                          <a:ea typeface="BIZ UDP明朝 Medium" panose="02020500000000000000" pitchFamily="18" charset="-128"/>
                        </a:rPr>
                        <a:t>　　換算と比較し、下回っていないこと</a:t>
                      </a:r>
                      <a:endParaRPr kumimoji="1" lang="ja-JP" altLang="en-US" sz="1600" dirty="0"/>
                    </a:p>
                  </a:txBody>
                  <a:tcPr anchor="ctr">
                    <a:pattFill prst="ltDnDiag">
                      <a:fgClr>
                        <a:schemeClr val="tx2">
                          <a:lumMod val="10000"/>
                          <a:lumOff val="90000"/>
                        </a:schemeClr>
                      </a:fgClr>
                      <a:bgClr>
                        <a:schemeClr val="bg1"/>
                      </a:bgClr>
                    </a:pattFill>
                  </a:tcPr>
                </a:tc>
                <a:extLst>
                  <a:ext uri="{0D108BD9-81ED-4DB2-BD59-A6C34878D82A}">
                    <a16:rowId xmlns:a16="http://schemas.microsoft.com/office/drawing/2014/main" val="1569810059"/>
                  </a:ext>
                </a:extLst>
              </a:tr>
              <a:tr h="38733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補助額</a:t>
                      </a:r>
                    </a:p>
                  </a:txBody>
                  <a:tcPr anchor="ctr"/>
                </a:tc>
                <a:tc>
                  <a:txBody>
                    <a:bodyPr/>
                    <a:lstStyle/>
                    <a:p>
                      <a:pPr algn="l"/>
                      <a:r>
                        <a:rPr kumimoji="1" lang="ja-JP" altLang="en-US" sz="1800" dirty="0">
                          <a:latin typeface="BIZ UDP明朝 Medium" panose="02020500000000000000" pitchFamily="18" charset="-128"/>
                          <a:ea typeface="BIZ UDP明朝 Medium" panose="02020500000000000000" pitchFamily="18" charset="-128"/>
                        </a:rPr>
                        <a:t>➢ </a:t>
                      </a:r>
                      <a:r>
                        <a:rPr kumimoji="1" lang="ja-JP" altLang="en-US" dirty="0">
                          <a:latin typeface="BIZ UDP明朝 Medium" panose="02020500000000000000" pitchFamily="18" charset="-128"/>
                          <a:ea typeface="BIZ UDP明朝 Medium" panose="02020500000000000000" pitchFamily="18" charset="-128"/>
                        </a:rPr>
                        <a:t>最大</a:t>
                      </a:r>
                      <a:r>
                        <a:rPr kumimoji="1" lang="en-US" altLang="ja-JP" dirty="0">
                          <a:latin typeface="BIZ UDP明朝 Medium" panose="02020500000000000000" pitchFamily="18" charset="-128"/>
                          <a:ea typeface="BIZ UDP明朝 Medium" panose="02020500000000000000" pitchFamily="18" charset="-128"/>
                        </a:rPr>
                        <a:t>25</a:t>
                      </a:r>
                      <a:r>
                        <a:rPr kumimoji="1" lang="ja-JP" altLang="en-US" dirty="0">
                          <a:latin typeface="BIZ UDP明朝 Medium" panose="02020500000000000000" pitchFamily="18" charset="-128"/>
                          <a:ea typeface="BIZ UDP明朝 Medium" panose="02020500000000000000" pitchFamily="18" charset="-128"/>
                        </a:rPr>
                        <a:t>万円</a:t>
                      </a:r>
                      <a:endParaRPr kumimoji="1" lang="en-US" altLang="ja-JP" dirty="0">
                        <a:latin typeface="BIZ UDP明朝 Medium" panose="02020500000000000000" pitchFamily="18" charset="-128"/>
                        <a:ea typeface="BIZ UDP明朝 Medium" panose="02020500000000000000" pitchFamily="18" charset="-128"/>
                      </a:endParaRPr>
                    </a:p>
                  </a:txBody>
                  <a:tcPr anchor="ctr">
                    <a:pattFill prst="pct50">
                      <a:fgClr>
                        <a:schemeClr val="accent6">
                          <a:lumMod val="20000"/>
                          <a:lumOff val="80000"/>
                        </a:schemeClr>
                      </a:fgClr>
                      <a:bgClr>
                        <a:schemeClr val="bg1"/>
                      </a:bgClr>
                    </a:patt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BIZ UDP明朝 Medium" panose="02020500000000000000" pitchFamily="18" charset="-128"/>
                          <a:ea typeface="BIZ UDP明朝 Medium" panose="02020500000000000000" pitchFamily="18" charset="-128"/>
                        </a:rPr>
                        <a:t>➢ </a:t>
                      </a:r>
                      <a:r>
                        <a:rPr kumimoji="1" lang="ja-JP" altLang="en-US" dirty="0">
                          <a:latin typeface="BIZ UDP明朝 Medium" panose="02020500000000000000" pitchFamily="18" charset="-128"/>
                          <a:ea typeface="BIZ UDP明朝 Medium" panose="02020500000000000000" pitchFamily="18" charset="-128"/>
                        </a:rPr>
                        <a:t>最大</a:t>
                      </a:r>
                      <a:r>
                        <a:rPr kumimoji="1" lang="en-US" altLang="ja-JP" dirty="0">
                          <a:latin typeface="BIZ UDP明朝 Medium" panose="02020500000000000000" pitchFamily="18" charset="-128"/>
                          <a:ea typeface="BIZ UDP明朝 Medium" panose="02020500000000000000" pitchFamily="18" charset="-128"/>
                        </a:rPr>
                        <a:t>25</a:t>
                      </a:r>
                      <a:r>
                        <a:rPr kumimoji="1" lang="ja-JP" altLang="en-US" dirty="0">
                          <a:latin typeface="BIZ UDP明朝 Medium" panose="02020500000000000000" pitchFamily="18" charset="-128"/>
                          <a:ea typeface="BIZ UDP明朝 Medium" panose="02020500000000000000" pitchFamily="18" charset="-128"/>
                        </a:rPr>
                        <a:t>万円</a:t>
                      </a:r>
                      <a:endParaRPr kumimoji="1" lang="en-US" altLang="ja-JP" dirty="0">
                        <a:latin typeface="BIZ UDP明朝 Medium" panose="02020500000000000000" pitchFamily="18" charset="-128"/>
                        <a:ea typeface="BIZ UDP明朝 Medium" panose="02020500000000000000" pitchFamily="18" charset="-128"/>
                      </a:endParaRPr>
                    </a:p>
                  </a:txBody>
                  <a:tcPr anchor="ctr">
                    <a:pattFill prst="ltDnDiag">
                      <a:fgClr>
                        <a:schemeClr val="tx2">
                          <a:lumMod val="10000"/>
                          <a:lumOff val="90000"/>
                        </a:schemeClr>
                      </a:fgClr>
                      <a:bgClr>
                        <a:schemeClr val="bg1"/>
                      </a:bgClr>
                    </a:pattFill>
                  </a:tcPr>
                </a:tc>
                <a:extLst>
                  <a:ext uri="{0D108BD9-81ED-4DB2-BD59-A6C34878D82A}">
                    <a16:rowId xmlns:a16="http://schemas.microsoft.com/office/drawing/2014/main" val="2928945144"/>
                  </a:ext>
                </a:extLst>
              </a:tr>
            </a:tbl>
          </a:graphicData>
        </a:graphic>
      </p:graphicFrame>
      <p:grpSp>
        <p:nvGrpSpPr>
          <p:cNvPr id="2" name="グループ化 1">
            <a:extLst>
              <a:ext uri="{FF2B5EF4-FFF2-40B4-BE49-F238E27FC236}">
                <a16:creationId xmlns:a16="http://schemas.microsoft.com/office/drawing/2014/main" id="{F0C9E815-680D-F9B1-954A-8B80A5566699}"/>
              </a:ext>
            </a:extLst>
          </p:cNvPr>
          <p:cNvGrpSpPr/>
          <p:nvPr/>
        </p:nvGrpSpPr>
        <p:grpSpPr>
          <a:xfrm>
            <a:off x="1762125" y="4106934"/>
            <a:ext cx="4979369" cy="430887"/>
            <a:chOff x="2028645" y="4230892"/>
            <a:chExt cx="4832921" cy="430887"/>
          </a:xfrm>
        </p:grpSpPr>
        <p:sp>
          <p:nvSpPr>
            <p:cNvPr id="7" name="四角形: 角を丸くする 6">
              <a:extLst>
                <a:ext uri="{FF2B5EF4-FFF2-40B4-BE49-F238E27FC236}">
                  <a16:creationId xmlns:a16="http://schemas.microsoft.com/office/drawing/2014/main" id="{4D4739C1-9708-DC61-DA39-9169EA5D4334}"/>
                </a:ext>
              </a:extLst>
            </p:cNvPr>
            <p:cNvSpPr/>
            <p:nvPr/>
          </p:nvSpPr>
          <p:spPr>
            <a:xfrm>
              <a:off x="2028645" y="4260625"/>
              <a:ext cx="4668195" cy="371422"/>
            </a:xfrm>
            <a:prstGeom prst="roundRect">
              <a:avLst/>
            </a:prstGeom>
            <a:solidFill>
              <a:schemeClr val="bg1">
                <a:lumMod val="8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AB52DDD-0788-C2C2-E02A-CEBAD0710442}"/>
                </a:ext>
              </a:extLst>
            </p:cNvPr>
            <p:cNvSpPr txBox="1"/>
            <p:nvPr/>
          </p:nvSpPr>
          <p:spPr>
            <a:xfrm>
              <a:off x="2028645" y="4230892"/>
              <a:ext cx="4832921" cy="430887"/>
            </a:xfrm>
            <a:prstGeom prst="rect">
              <a:avLst/>
            </a:prstGeom>
            <a:noFill/>
          </p:spPr>
          <p:txBody>
            <a:bodyPr wrap="square" rtlCol="0">
              <a:spAutoFit/>
            </a:bodyPr>
            <a:lstStyle/>
            <a:p>
              <a:r>
                <a:rPr kumimoji="1" lang="en-US" altLang="ja-JP" sz="1100" dirty="0">
                  <a:latin typeface="BIZ UD明朝 Medium" panose="02020500000000000000" pitchFamily="17" charset="-128"/>
                  <a:ea typeface="BIZ UD明朝 Medium" panose="02020500000000000000" pitchFamily="17" charset="-128"/>
                </a:rPr>
                <a:t>※</a:t>
              </a:r>
              <a:r>
                <a:rPr kumimoji="1" lang="ja-JP" altLang="en-US" sz="1100" dirty="0">
                  <a:latin typeface="BIZ UD明朝 Medium" panose="02020500000000000000" pitchFamily="17" charset="-128"/>
                  <a:ea typeface="BIZ UD明朝 Medium" panose="02020500000000000000" pitchFamily="17" charset="-128"/>
                </a:rPr>
                <a:t>配置日以前６ヵ月以内に市内の別の相談支援事業所にて相談支援業務を</a:t>
              </a:r>
              <a:endParaRPr kumimoji="1" lang="en-US" altLang="ja-JP" sz="1100" dirty="0">
                <a:latin typeface="BIZ UD明朝 Medium" panose="02020500000000000000" pitchFamily="17" charset="-128"/>
                <a:ea typeface="BIZ UD明朝 Medium" panose="02020500000000000000" pitchFamily="17" charset="-128"/>
              </a:endParaRPr>
            </a:p>
            <a:p>
              <a:r>
                <a:rPr kumimoji="1" lang="ja-JP" altLang="en-US" sz="1100" dirty="0">
                  <a:latin typeface="BIZ UD明朝 Medium" panose="02020500000000000000" pitchFamily="17" charset="-128"/>
                  <a:ea typeface="BIZ UD明朝 Medium" panose="02020500000000000000" pitchFamily="17" charset="-128"/>
                </a:rPr>
                <a:t>　行っていないこと。</a:t>
              </a:r>
            </a:p>
          </p:txBody>
        </p:sp>
      </p:grpSp>
      <p:sp>
        <p:nvSpPr>
          <p:cNvPr id="12" name="テキスト ボックス 11">
            <a:extLst>
              <a:ext uri="{FF2B5EF4-FFF2-40B4-BE49-F238E27FC236}">
                <a16:creationId xmlns:a16="http://schemas.microsoft.com/office/drawing/2014/main" id="{73F7969A-7C9F-3845-B6DE-EF810702B83C}"/>
              </a:ext>
            </a:extLst>
          </p:cNvPr>
          <p:cNvSpPr txBox="1"/>
          <p:nvPr/>
        </p:nvSpPr>
        <p:spPr>
          <a:xfrm>
            <a:off x="11719507" y="6507689"/>
            <a:ext cx="470000" cy="338554"/>
          </a:xfrm>
          <a:prstGeom prst="rect">
            <a:avLst/>
          </a:prstGeom>
          <a:solidFill>
            <a:schemeClr val="bg1"/>
          </a:solidFill>
        </p:spPr>
        <p:txBody>
          <a:bodyPr wrap="none" rtlCol="0">
            <a:spAutoFit/>
          </a:bodyPr>
          <a:lstStyle/>
          <a:p>
            <a:r>
              <a:rPr kumimoji="1" lang="en-US" altLang="ja-JP" sz="1600" dirty="0">
                <a:latin typeface="BIZ UDPゴシック" panose="020B0400000000000000" pitchFamily="50" charset="-128"/>
                <a:ea typeface="BIZ UDPゴシック" panose="020B0400000000000000" pitchFamily="50" charset="-128"/>
              </a:rPr>
              <a:t>1</a:t>
            </a:r>
            <a:r>
              <a:rPr kumimoji="1" lang="ja-JP" altLang="en-US" sz="1600" dirty="0">
                <a:latin typeface="BIZ UDPゴシック" panose="020B0400000000000000" pitchFamily="50" charset="-128"/>
                <a:ea typeface="BIZ UDPゴシック" panose="020B0400000000000000" pitchFamily="50" charset="-128"/>
              </a:rPr>
              <a:t>２</a:t>
            </a:r>
          </a:p>
        </p:txBody>
      </p:sp>
      <p:sp>
        <p:nvSpPr>
          <p:cNvPr id="17" name="四角形: 角を丸くする 16">
            <a:extLst>
              <a:ext uri="{FF2B5EF4-FFF2-40B4-BE49-F238E27FC236}">
                <a16:creationId xmlns:a16="http://schemas.microsoft.com/office/drawing/2014/main" id="{6BF8B6E8-E604-4ABD-4408-9290B9A757F2}"/>
              </a:ext>
            </a:extLst>
          </p:cNvPr>
          <p:cNvSpPr/>
          <p:nvPr/>
        </p:nvSpPr>
        <p:spPr>
          <a:xfrm>
            <a:off x="9156700" y="514193"/>
            <a:ext cx="2998354" cy="357068"/>
          </a:xfrm>
          <a:prstGeom prst="roundRect">
            <a:avLst>
              <a:gd name="adj" fmla="val 9277"/>
            </a:avLst>
          </a:prstGeom>
          <a:solidFill>
            <a:schemeClr val="accent2"/>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BIZ UDPゴシック" panose="020B0400000000000000" pitchFamily="50" charset="-128"/>
                <a:ea typeface="BIZ UDPゴシック" panose="020B0400000000000000" pitchFamily="50" charset="-128"/>
              </a:rPr>
              <a:t>詳細は要綱等をご確認下さい</a:t>
            </a:r>
          </a:p>
        </p:txBody>
      </p:sp>
    </p:spTree>
    <p:extLst>
      <p:ext uri="{BB962C8B-B14F-4D97-AF65-F5344CB8AC3E}">
        <p14:creationId xmlns:p14="http://schemas.microsoft.com/office/powerpoint/2010/main" val="3200013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1A183-FE54-AB86-19D5-BD8A52D46B86}"/>
            </a:ext>
          </a:extLst>
        </p:cNvPr>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349FFB74-05C4-4525-5318-F95965FDDABD}"/>
              </a:ext>
            </a:extLst>
          </p:cNvPr>
          <p:cNvSpPr/>
          <p:nvPr/>
        </p:nvSpPr>
        <p:spPr>
          <a:xfrm>
            <a:off x="179807" y="737009"/>
            <a:ext cx="11832385" cy="3391041"/>
          </a:xfrm>
          <a:prstGeom prst="roundRect">
            <a:avLst>
              <a:gd name="adj" fmla="val 2301"/>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タイトル 1">
            <a:extLst>
              <a:ext uri="{FF2B5EF4-FFF2-40B4-BE49-F238E27FC236}">
                <a16:creationId xmlns:a16="http://schemas.microsoft.com/office/drawing/2014/main" id="{6710A400-1EC1-1A86-8825-12BC0C511497}"/>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６</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申請から交付の流れ</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A1B7A4E4-F557-02D1-7183-5C7FB0827877}"/>
              </a:ext>
            </a:extLst>
          </p:cNvPr>
          <p:cNvSpPr/>
          <p:nvPr/>
        </p:nvSpPr>
        <p:spPr>
          <a:xfrm>
            <a:off x="430947" y="558475"/>
            <a:ext cx="5036980"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申請フロー　（例：８月申請</a:t>
            </a:r>
            <a:r>
              <a:rPr lang="en-US" altLang="ja-JP" b="1" dirty="0">
                <a:solidFill>
                  <a:schemeClr val="accent4">
                    <a:lumMod val="75000"/>
                  </a:schemeClr>
                </a:solidFill>
                <a:latin typeface="BIZ UDPゴシック" panose="020B0400000000000000" pitchFamily="50" charset="-128"/>
                <a:ea typeface="BIZ UDPゴシック" panose="020B0400000000000000" pitchFamily="50" charset="-128"/>
              </a:rPr>
              <a:t>(</a:t>
            </a:r>
            <a:r>
              <a:rPr lang="ja-JP" altLang="en-US" b="1" dirty="0">
                <a:solidFill>
                  <a:schemeClr val="tx2">
                    <a:lumMod val="75000"/>
                    <a:lumOff val="25000"/>
                  </a:schemeClr>
                </a:solidFill>
                <a:latin typeface="BIZ UDPゴシック" panose="020B0400000000000000" pitchFamily="50" charset="-128"/>
                <a:ea typeface="BIZ UDPゴシック" panose="020B0400000000000000" pitchFamily="50" charset="-128"/>
              </a:rPr>
              <a:t>確保支援費補助金</a:t>
            </a:r>
            <a:r>
              <a:rPr lang="en-US" altLang="ja-JP" b="1" dirty="0">
                <a:solidFill>
                  <a:schemeClr val="accent4">
                    <a:lumMod val="75000"/>
                  </a:schemeClr>
                </a:solidFill>
                <a:latin typeface="BIZ UDPゴシック" panose="020B0400000000000000" pitchFamily="50" charset="-128"/>
                <a:ea typeface="BIZ UDPゴシック" panose="020B0400000000000000" pitchFamily="50" charset="-128"/>
              </a:rPr>
              <a:t>)</a:t>
            </a: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a:t>
            </a:r>
          </a:p>
        </p:txBody>
      </p:sp>
      <p:graphicFrame>
        <p:nvGraphicFramePr>
          <p:cNvPr id="3" name="表 2">
            <a:extLst>
              <a:ext uri="{FF2B5EF4-FFF2-40B4-BE49-F238E27FC236}">
                <a16:creationId xmlns:a16="http://schemas.microsoft.com/office/drawing/2014/main" id="{DAC3CA58-7929-B2D5-235B-FEFE5DD45042}"/>
              </a:ext>
            </a:extLst>
          </p:cNvPr>
          <p:cNvGraphicFramePr>
            <a:graphicFrameLocks noGrp="1"/>
          </p:cNvGraphicFramePr>
          <p:nvPr>
            <p:extLst>
              <p:ext uri="{D42A27DB-BD31-4B8C-83A1-F6EECF244321}">
                <p14:modId xmlns:p14="http://schemas.microsoft.com/office/powerpoint/2010/main" val="1331363844"/>
              </p:ext>
            </p:extLst>
          </p:nvPr>
        </p:nvGraphicFramePr>
        <p:xfrm>
          <a:off x="356177" y="947546"/>
          <a:ext cx="11558731" cy="3097981"/>
        </p:xfrm>
        <a:graphic>
          <a:graphicData uri="http://schemas.openxmlformats.org/drawingml/2006/table">
            <a:tbl>
              <a:tblPr firstRow="1" bandRow="1">
                <a:solidFill>
                  <a:schemeClr val="accent3">
                    <a:lumMod val="60000"/>
                    <a:lumOff val="40000"/>
                  </a:schemeClr>
                </a:solidFill>
                <a:tableStyleId>{5C22544A-7EE6-4342-B048-85BDC9FD1C3A}</a:tableStyleId>
              </a:tblPr>
              <a:tblGrid>
                <a:gridCol w="539750">
                  <a:extLst>
                    <a:ext uri="{9D8B030D-6E8A-4147-A177-3AD203B41FA5}">
                      <a16:colId xmlns:a16="http://schemas.microsoft.com/office/drawing/2014/main" val="4040542859"/>
                    </a:ext>
                  </a:extLst>
                </a:gridCol>
                <a:gridCol w="11018981">
                  <a:extLst>
                    <a:ext uri="{9D8B030D-6E8A-4147-A177-3AD203B41FA5}">
                      <a16:colId xmlns:a16="http://schemas.microsoft.com/office/drawing/2014/main" val="2179620838"/>
                    </a:ext>
                  </a:extLst>
                </a:gridCol>
              </a:tblGrid>
              <a:tr h="434349">
                <a:tc>
                  <a:txBody>
                    <a:bodyPr/>
                    <a:lstStyle/>
                    <a:p>
                      <a:pPr algn="ctr"/>
                      <a:r>
                        <a:rPr kumimoji="1" lang="ja-JP" altLang="en-US" sz="1400" dirty="0">
                          <a:solidFill>
                            <a:schemeClr val="bg1"/>
                          </a:solidFill>
                        </a:rPr>
                        <a:t>時期</a:t>
                      </a:r>
                    </a:p>
                  </a:txBody>
                  <a:tcPr anchor="ctr">
                    <a:solidFill>
                      <a:schemeClr val="bg1">
                        <a:lumMod val="50000"/>
                      </a:schemeClr>
                    </a:solidFill>
                  </a:tcPr>
                </a:tc>
                <a:tc>
                  <a:txBody>
                    <a:bodyPr/>
                    <a:lstStyle/>
                    <a:p>
                      <a:endParaRPr kumimoji="1" lang="ja-JP" altLang="en-US" dirty="0"/>
                    </a:p>
                  </a:txBody>
                  <a:tcPr>
                    <a:solidFill>
                      <a:schemeClr val="bg1">
                        <a:lumMod val="50000"/>
                      </a:schemeClr>
                    </a:solidFill>
                  </a:tcPr>
                </a:tc>
                <a:extLst>
                  <a:ext uri="{0D108BD9-81ED-4DB2-BD59-A6C34878D82A}">
                    <a16:rowId xmlns:a16="http://schemas.microsoft.com/office/drawing/2014/main" val="418661149"/>
                  </a:ext>
                </a:extLst>
              </a:tr>
              <a:tr h="12966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chemeClr val="bg1"/>
                          </a:solidFill>
                          <a:latin typeface="BIZ UDゴシック" panose="020B0400000000000000" pitchFamily="49" charset="-128"/>
                          <a:ea typeface="BIZ UDゴシック" panose="020B0400000000000000" pitchFamily="49" charset="-128"/>
                        </a:rPr>
                        <a:t>申請者</a:t>
                      </a:r>
                    </a:p>
                  </a:txBody>
                  <a:tcPr anchor="ctr">
                    <a:solidFill>
                      <a:schemeClr val="accent1"/>
                    </a:solidFill>
                  </a:tcPr>
                </a:tc>
                <a:tc>
                  <a:txBody>
                    <a:bodyPr/>
                    <a:lstStyle/>
                    <a:p>
                      <a:endParaRPr kumimoji="1" lang="ja-JP" altLang="en-US" dirty="0"/>
                    </a:p>
                  </a:txBody>
                  <a:tcPr>
                    <a:pattFill prst="ltUpDiag">
                      <a:fgClr>
                        <a:schemeClr val="tx2">
                          <a:lumMod val="50000"/>
                          <a:lumOff val="50000"/>
                        </a:schemeClr>
                      </a:fgClr>
                      <a:bgClr>
                        <a:schemeClr val="bg1"/>
                      </a:bgClr>
                    </a:pattFill>
                  </a:tcPr>
                </a:tc>
                <a:extLst>
                  <a:ext uri="{0D108BD9-81ED-4DB2-BD59-A6C34878D82A}">
                    <a16:rowId xmlns:a16="http://schemas.microsoft.com/office/drawing/2014/main" val="4031000679"/>
                  </a:ext>
                </a:extLst>
              </a:tr>
              <a:tr h="1366982">
                <a:tc>
                  <a:txBody>
                    <a:bodyPr/>
                    <a:lstStyle/>
                    <a:p>
                      <a:pPr algn="ctr"/>
                      <a:r>
                        <a:rPr kumimoji="1" lang="ja-JP" altLang="en-US" b="1" dirty="0">
                          <a:solidFill>
                            <a:schemeClr val="bg1"/>
                          </a:solidFill>
                        </a:rPr>
                        <a:t>仙台市</a:t>
                      </a:r>
                    </a:p>
                  </a:txBody>
                  <a:tcPr anchor="ctr">
                    <a:solidFill>
                      <a:srgbClr val="40D483"/>
                    </a:solidFill>
                  </a:tcPr>
                </a:tc>
                <a:tc>
                  <a:txBody>
                    <a:bodyPr/>
                    <a:lstStyle/>
                    <a:p>
                      <a:endParaRPr kumimoji="1" lang="ja-JP" altLang="en-US" dirty="0"/>
                    </a:p>
                  </a:txBody>
                  <a:tcPr>
                    <a:pattFill prst="pct5">
                      <a:fgClr>
                        <a:schemeClr val="accent3">
                          <a:lumMod val="60000"/>
                          <a:lumOff val="40000"/>
                        </a:schemeClr>
                      </a:fgClr>
                      <a:bgClr>
                        <a:schemeClr val="bg1"/>
                      </a:bgClr>
                    </a:pattFill>
                  </a:tcPr>
                </a:tc>
                <a:extLst>
                  <a:ext uri="{0D108BD9-81ED-4DB2-BD59-A6C34878D82A}">
                    <a16:rowId xmlns:a16="http://schemas.microsoft.com/office/drawing/2014/main" val="664583437"/>
                  </a:ext>
                </a:extLst>
              </a:tr>
            </a:tbl>
          </a:graphicData>
        </a:graphic>
      </p:graphicFrame>
      <p:sp>
        <p:nvSpPr>
          <p:cNvPr id="8" name="四角形: メモ 7">
            <a:extLst>
              <a:ext uri="{FF2B5EF4-FFF2-40B4-BE49-F238E27FC236}">
                <a16:creationId xmlns:a16="http://schemas.microsoft.com/office/drawing/2014/main" id="{A746575A-F9A5-C5C4-0D12-0E219C7B929F}"/>
              </a:ext>
            </a:extLst>
          </p:cNvPr>
          <p:cNvSpPr/>
          <p:nvPr/>
        </p:nvSpPr>
        <p:spPr>
          <a:xfrm>
            <a:off x="3094495" y="1485606"/>
            <a:ext cx="1089289" cy="837003"/>
          </a:xfrm>
          <a:prstGeom prst="foldedCorner">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BIZ UDゴシック" panose="020B0400000000000000" pitchFamily="49" charset="-128"/>
                <a:ea typeface="BIZ UDゴシック" panose="020B0400000000000000" pitchFamily="49" charset="-128"/>
              </a:rPr>
              <a:t>その他申請書類</a:t>
            </a:r>
            <a:endParaRPr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9" name="矢印: 下 8">
            <a:extLst>
              <a:ext uri="{FF2B5EF4-FFF2-40B4-BE49-F238E27FC236}">
                <a16:creationId xmlns:a16="http://schemas.microsoft.com/office/drawing/2014/main" id="{FCBDE688-EAFA-310A-98F9-75CA79E3C0AB}"/>
              </a:ext>
            </a:extLst>
          </p:cNvPr>
          <p:cNvSpPr/>
          <p:nvPr/>
        </p:nvSpPr>
        <p:spPr>
          <a:xfrm>
            <a:off x="2590504" y="2352492"/>
            <a:ext cx="484632" cy="984451"/>
          </a:xfrm>
          <a:prstGeom prst="downArrow">
            <a:avLst/>
          </a:prstGeom>
          <a:solidFill>
            <a:schemeClr val="accent1">
              <a:lumMod val="60000"/>
              <a:lumOff val="4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端子 9">
            <a:extLst>
              <a:ext uri="{FF2B5EF4-FFF2-40B4-BE49-F238E27FC236}">
                <a16:creationId xmlns:a16="http://schemas.microsoft.com/office/drawing/2014/main" id="{6D08759B-5835-46E8-EAE8-EDABA45422B6}"/>
              </a:ext>
            </a:extLst>
          </p:cNvPr>
          <p:cNvSpPr/>
          <p:nvPr/>
        </p:nvSpPr>
        <p:spPr>
          <a:xfrm>
            <a:off x="1972907" y="3403413"/>
            <a:ext cx="1707724" cy="392843"/>
          </a:xfrm>
          <a:prstGeom prst="flowChartTerminator">
            <a:avLst/>
          </a:prstGeom>
          <a:solidFill>
            <a:schemeClr val="accent6"/>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BIZ UDゴシック" panose="020B0400000000000000" pitchFamily="49" charset="-128"/>
                <a:ea typeface="BIZ UDゴシック" panose="020B0400000000000000" pitchFamily="49" charset="-128"/>
              </a:rPr>
              <a:t>受理・審査</a:t>
            </a:r>
          </a:p>
        </p:txBody>
      </p:sp>
      <p:sp>
        <p:nvSpPr>
          <p:cNvPr id="11" name="矢印: 下 10">
            <a:extLst>
              <a:ext uri="{FF2B5EF4-FFF2-40B4-BE49-F238E27FC236}">
                <a16:creationId xmlns:a16="http://schemas.microsoft.com/office/drawing/2014/main" id="{532A2E79-52B6-FD7F-DAAD-7EC29D95690C}"/>
              </a:ext>
            </a:extLst>
          </p:cNvPr>
          <p:cNvSpPr/>
          <p:nvPr/>
        </p:nvSpPr>
        <p:spPr>
          <a:xfrm rot="16200000">
            <a:off x="4073159" y="3170482"/>
            <a:ext cx="484632" cy="817556"/>
          </a:xfrm>
          <a:prstGeom prst="downArrow">
            <a:avLst/>
          </a:prstGeom>
          <a:solidFill>
            <a:schemeClr val="accent1">
              <a:lumMod val="20000"/>
              <a:lumOff val="80000"/>
            </a:schemeClr>
          </a:solidFill>
          <a:ln w="635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四角形: メモ 11">
            <a:extLst>
              <a:ext uri="{FF2B5EF4-FFF2-40B4-BE49-F238E27FC236}">
                <a16:creationId xmlns:a16="http://schemas.microsoft.com/office/drawing/2014/main" id="{1059982A-CE2E-7AE8-4E19-47368545950E}"/>
              </a:ext>
            </a:extLst>
          </p:cNvPr>
          <p:cNvSpPr/>
          <p:nvPr/>
        </p:nvSpPr>
        <p:spPr>
          <a:xfrm>
            <a:off x="4875949" y="3224150"/>
            <a:ext cx="1754393" cy="751371"/>
          </a:xfrm>
          <a:prstGeom prst="foldedCorner">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TW" altLang="en-US" sz="1200" dirty="0">
                <a:solidFill>
                  <a:schemeClr val="tx1"/>
                </a:solidFill>
                <a:latin typeface="BIZ UDゴシック" panose="020B0400000000000000" pitchFamily="49" charset="-128"/>
                <a:ea typeface="BIZ UDゴシック" panose="020B0400000000000000" pitchFamily="49" charset="-128"/>
              </a:rPr>
              <a:t>様式第２号</a:t>
            </a:r>
          </a:p>
          <a:p>
            <a:r>
              <a:rPr lang="zh-TW" altLang="en-US" sz="1200" dirty="0">
                <a:solidFill>
                  <a:schemeClr val="tx1"/>
                </a:solidFill>
                <a:latin typeface="BIZ UD明朝 Medium" panose="02020500000000000000" pitchFamily="17" charset="-128"/>
                <a:ea typeface="BIZ UD明朝 Medium" panose="02020500000000000000" pitchFamily="17" charset="-128"/>
              </a:rPr>
              <a:t>交付決定書兼</a:t>
            </a:r>
          </a:p>
          <a:p>
            <a:r>
              <a:rPr lang="zh-TW" altLang="en-US" sz="1200" dirty="0">
                <a:solidFill>
                  <a:schemeClr val="tx1"/>
                </a:solidFill>
                <a:latin typeface="BIZ UD明朝 Medium" panose="02020500000000000000" pitchFamily="17" charset="-128"/>
                <a:ea typeface="BIZ UD明朝 Medium" panose="02020500000000000000" pitchFamily="17" charset="-128"/>
              </a:rPr>
              <a:t>交付額確定通知書</a:t>
            </a:r>
          </a:p>
        </p:txBody>
      </p:sp>
      <p:sp>
        <p:nvSpPr>
          <p:cNvPr id="13" name="矢印: 下 12">
            <a:extLst>
              <a:ext uri="{FF2B5EF4-FFF2-40B4-BE49-F238E27FC236}">
                <a16:creationId xmlns:a16="http://schemas.microsoft.com/office/drawing/2014/main" id="{EADCB6E7-0A1D-88E4-2D14-8FBFA8E04F13}"/>
              </a:ext>
            </a:extLst>
          </p:cNvPr>
          <p:cNvSpPr/>
          <p:nvPr/>
        </p:nvSpPr>
        <p:spPr>
          <a:xfrm rot="10800000">
            <a:off x="5442058" y="2121889"/>
            <a:ext cx="484632" cy="1062863"/>
          </a:xfrm>
          <a:prstGeom prst="downArrow">
            <a:avLst/>
          </a:prstGeom>
          <a:solidFill>
            <a:schemeClr val="accent1">
              <a:lumMod val="60000"/>
              <a:lumOff val="4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フローチャート: 端子 14">
            <a:extLst>
              <a:ext uri="{FF2B5EF4-FFF2-40B4-BE49-F238E27FC236}">
                <a16:creationId xmlns:a16="http://schemas.microsoft.com/office/drawing/2014/main" id="{0FD40374-7C68-E022-88C5-782FB8352EDF}"/>
              </a:ext>
            </a:extLst>
          </p:cNvPr>
          <p:cNvSpPr/>
          <p:nvPr/>
        </p:nvSpPr>
        <p:spPr>
          <a:xfrm>
            <a:off x="4973717" y="1606250"/>
            <a:ext cx="1421314" cy="427660"/>
          </a:xfrm>
          <a:prstGeom prst="flowChartTerminator">
            <a:avLst/>
          </a:prstGeom>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BIZ UDゴシック" panose="020B0400000000000000" pitchFamily="49" charset="-128"/>
                <a:ea typeface="BIZ UDゴシック" panose="020B0400000000000000" pitchFamily="49" charset="-128"/>
              </a:rPr>
              <a:t>受領</a:t>
            </a:r>
          </a:p>
        </p:txBody>
      </p:sp>
      <p:sp>
        <p:nvSpPr>
          <p:cNvPr id="16" name="矢印: 下 15">
            <a:extLst>
              <a:ext uri="{FF2B5EF4-FFF2-40B4-BE49-F238E27FC236}">
                <a16:creationId xmlns:a16="http://schemas.microsoft.com/office/drawing/2014/main" id="{2ED2636E-613D-A1D0-7139-BF45DB9EA295}"/>
              </a:ext>
            </a:extLst>
          </p:cNvPr>
          <p:cNvSpPr/>
          <p:nvPr/>
        </p:nvSpPr>
        <p:spPr>
          <a:xfrm rot="16200000">
            <a:off x="6663897" y="1474100"/>
            <a:ext cx="484632" cy="669621"/>
          </a:xfrm>
          <a:prstGeom prst="downArrow">
            <a:avLst/>
          </a:prstGeom>
          <a:solidFill>
            <a:schemeClr val="accent1">
              <a:lumMod val="20000"/>
              <a:lumOff val="80000"/>
            </a:schemeClr>
          </a:solidFill>
          <a:ln w="635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四角形: メモ 16">
            <a:extLst>
              <a:ext uri="{FF2B5EF4-FFF2-40B4-BE49-F238E27FC236}">
                <a16:creationId xmlns:a16="http://schemas.microsoft.com/office/drawing/2014/main" id="{F928AEEB-EF1C-4CC0-A9FF-E1B03FF55241}"/>
              </a:ext>
            </a:extLst>
          </p:cNvPr>
          <p:cNvSpPr/>
          <p:nvPr/>
        </p:nvSpPr>
        <p:spPr>
          <a:xfrm>
            <a:off x="7405550" y="1524107"/>
            <a:ext cx="1471889" cy="704482"/>
          </a:xfrm>
          <a:prstGeom prst="foldedCorner">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TW" altLang="en-US" sz="1200" dirty="0">
                <a:solidFill>
                  <a:schemeClr val="tx1"/>
                </a:solidFill>
                <a:latin typeface="BIZ UDゴシック" panose="020B0400000000000000" pitchFamily="49" charset="-128"/>
                <a:ea typeface="BIZ UDゴシック" panose="020B0400000000000000" pitchFamily="49" charset="-128"/>
              </a:rPr>
              <a:t>様式第</a:t>
            </a:r>
            <a:r>
              <a:rPr lang="ja-JP" altLang="en-US" sz="1200" dirty="0">
                <a:solidFill>
                  <a:schemeClr val="tx1"/>
                </a:solidFill>
                <a:latin typeface="BIZ UDゴシック" panose="020B0400000000000000" pitchFamily="49" charset="-128"/>
                <a:ea typeface="BIZ UDゴシック" panose="020B0400000000000000" pitchFamily="49" charset="-128"/>
              </a:rPr>
              <a:t>５</a:t>
            </a:r>
            <a:r>
              <a:rPr lang="zh-TW" altLang="en-US" sz="1200" dirty="0">
                <a:solidFill>
                  <a:schemeClr val="tx1"/>
                </a:solidFill>
                <a:latin typeface="BIZ UDゴシック" panose="020B0400000000000000" pitchFamily="49" charset="-128"/>
                <a:ea typeface="BIZ UDゴシック" panose="020B0400000000000000" pitchFamily="49" charset="-128"/>
              </a:rPr>
              <a:t>号</a:t>
            </a:r>
          </a:p>
          <a:p>
            <a:r>
              <a:rPr lang="zh-TW" altLang="en-US" sz="1200" dirty="0">
                <a:solidFill>
                  <a:schemeClr val="tx1"/>
                </a:solidFill>
                <a:latin typeface="BIZ UD明朝 Medium" panose="02020500000000000000" pitchFamily="17" charset="-128"/>
                <a:ea typeface="BIZ UD明朝 Medium" panose="02020500000000000000" pitchFamily="17" charset="-128"/>
              </a:rPr>
              <a:t>交付請求書</a:t>
            </a:r>
          </a:p>
        </p:txBody>
      </p:sp>
      <p:sp>
        <p:nvSpPr>
          <p:cNvPr id="18" name="矢印: 下 17">
            <a:extLst>
              <a:ext uri="{FF2B5EF4-FFF2-40B4-BE49-F238E27FC236}">
                <a16:creationId xmlns:a16="http://schemas.microsoft.com/office/drawing/2014/main" id="{77A3668D-E5E2-E016-F11F-4A20985F8996}"/>
              </a:ext>
            </a:extLst>
          </p:cNvPr>
          <p:cNvSpPr/>
          <p:nvPr/>
        </p:nvSpPr>
        <p:spPr>
          <a:xfrm>
            <a:off x="7872190" y="2312705"/>
            <a:ext cx="484632" cy="983044"/>
          </a:xfrm>
          <a:prstGeom prst="downArrow">
            <a:avLst/>
          </a:prstGeom>
          <a:solidFill>
            <a:schemeClr val="accent1">
              <a:lumMod val="60000"/>
              <a:lumOff val="4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矢印: 下 22">
            <a:extLst>
              <a:ext uri="{FF2B5EF4-FFF2-40B4-BE49-F238E27FC236}">
                <a16:creationId xmlns:a16="http://schemas.microsoft.com/office/drawing/2014/main" id="{DC50B530-BE85-470E-241D-F0ADCA217615}"/>
              </a:ext>
            </a:extLst>
          </p:cNvPr>
          <p:cNvSpPr/>
          <p:nvPr/>
        </p:nvSpPr>
        <p:spPr>
          <a:xfrm rot="10800000">
            <a:off x="10023062" y="2069312"/>
            <a:ext cx="484632" cy="1226437"/>
          </a:xfrm>
          <a:prstGeom prst="downArrow">
            <a:avLst/>
          </a:prstGeom>
          <a:solidFill>
            <a:schemeClr val="accent1">
              <a:lumMod val="60000"/>
              <a:lumOff val="4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四角形: 角を丸くする 28">
            <a:extLst>
              <a:ext uri="{FF2B5EF4-FFF2-40B4-BE49-F238E27FC236}">
                <a16:creationId xmlns:a16="http://schemas.microsoft.com/office/drawing/2014/main" id="{C25447D7-D2FF-B9E0-9EEF-3BA4BBB8F74D}"/>
              </a:ext>
            </a:extLst>
          </p:cNvPr>
          <p:cNvSpPr/>
          <p:nvPr/>
        </p:nvSpPr>
        <p:spPr>
          <a:xfrm>
            <a:off x="920944" y="1000834"/>
            <a:ext cx="3164810" cy="309821"/>
          </a:xfrm>
          <a:prstGeom prst="round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８</a:t>
            </a:r>
            <a:r>
              <a:rPr kumimoji="1" lang="en-US" altLang="ja-JP" sz="1400" dirty="0">
                <a:solidFill>
                  <a:schemeClr val="tx1"/>
                </a:solidFill>
                <a:latin typeface="BIZ UDゴシック" panose="020B0400000000000000" pitchFamily="49" charset="-128"/>
                <a:ea typeface="BIZ UDゴシック" panose="020B0400000000000000" pitchFamily="49" charset="-128"/>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３</a:t>
            </a:r>
            <a:r>
              <a:rPr kumimoji="1" lang="ja-JP" altLang="en-US" sz="1400">
                <a:solidFill>
                  <a:schemeClr val="tx1"/>
                </a:solidFill>
                <a:latin typeface="BIZ UDゴシック" panose="020B0400000000000000" pitchFamily="49" charset="-128"/>
                <a:ea typeface="BIZ UDゴシック" panose="020B0400000000000000" pitchFamily="49" charset="-128"/>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９</a:t>
            </a:r>
            <a:r>
              <a:rPr kumimoji="1" lang="en-US" altLang="ja-JP" sz="1400" dirty="0">
                <a:solidFill>
                  <a:schemeClr val="tx1"/>
                </a:solidFill>
                <a:latin typeface="BIZ UDゴシック" panose="020B0400000000000000" pitchFamily="49" charset="-128"/>
                <a:ea typeface="BIZ UDゴシック" panose="020B0400000000000000" pitchFamily="49" charset="-128"/>
              </a:rPr>
              <a:t>/30</a:t>
            </a: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30" name="四角形: 角を丸くする 29">
            <a:extLst>
              <a:ext uri="{FF2B5EF4-FFF2-40B4-BE49-F238E27FC236}">
                <a16:creationId xmlns:a16="http://schemas.microsoft.com/office/drawing/2014/main" id="{8B7EE7B0-496B-B0A2-9FFE-7484825D8977}"/>
              </a:ext>
            </a:extLst>
          </p:cNvPr>
          <p:cNvSpPr/>
          <p:nvPr/>
        </p:nvSpPr>
        <p:spPr>
          <a:xfrm>
            <a:off x="4219009" y="1000874"/>
            <a:ext cx="2662082" cy="309821"/>
          </a:xfrm>
          <a:prstGeom prst="round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a:t>
            </a:r>
            <a:r>
              <a:rPr kumimoji="1" lang="en-US" altLang="ja-JP" sz="1400" dirty="0">
                <a:solidFill>
                  <a:schemeClr val="tx1"/>
                </a:solidFill>
                <a:latin typeface="BIZ UDゴシック" panose="020B0400000000000000" pitchFamily="49" charset="-128"/>
                <a:ea typeface="BIZ UDゴシック" panose="020B0400000000000000" pitchFamily="49" charset="-128"/>
              </a:rPr>
              <a:t>11</a:t>
            </a:r>
            <a:r>
              <a:rPr kumimoji="1" lang="ja-JP" altLang="en-US" sz="1400" dirty="0">
                <a:solidFill>
                  <a:schemeClr val="tx1"/>
                </a:solidFill>
                <a:latin typeface="BIZ UDゴシック" panose="020B0400000000000000" pitchFamily="49" charset="-128"/>
                <a:ea typeface="BIZ UDゴシック" panose="020B0400000000000000" pitchFamily="49" charset="-128"/>
              </a:rPr>
              <a:t>月</a:t>
            </a:r>
          </a:p>
        </p:txBody>
      </p:sp>
      <p:sp>
        <p:nvSpPr>
          <p:cNvPr id="32" name="四角形: 角を丸くする 31">
            <a:extLst>
              <a:ext uri="{FF2B5EF4-FFF2-40B4-BE49-F238E27FC236}">
                <a16:creationId xmlns:a16="http://schemas.microsoft.com/office/drawing/2014/main" id="{6B264F1A-5FAE-B0E6-5BDE-F6847740A10D}"/>
              </a:ext>
            </a:extLst>
          </p:cNvPr>
          <p:cNvSpPr/>
          <p:nvPr/>
        </p:nvSpPr>
        <p:spPr>
          <a:xfrm>
            <a:off x="7110275" y="1008043"/>
            <a:ext cx="3662604" cy="309821"/>
          </a:xfrm>
          <a:prstGeom prst="round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BIZ UDゴシック" panose="020B0400000000000000" pitchFamily="49" charset="-128"/>
                <a:ea typeface="BIZ UDゴシック" panose="020B0400000000000000" pitchFamily="49" charset="-128"/>
              </a:rPr>
              <a:t>11</a:t>
            </a:r>
            <a:r>
              <a:rPr kumimoji="1" lang="ja-JP" altLang="en-US" sz="1400" dirty="0">
                <a:solidFill>
                  <a:schemeClr val="tx1"/>
                </a:solidFill>
                <a:latin typeface="BIZ UDゴシック" panose="020B0400000000000000" pitchFamily="49" charset="-128"/>
                <a:ea typeface="BIZ UDゴシック" panose="020B0400000000000000" pitchFamily="49" charset="-128"/>
              </a:rPr>
              <a:t>月以降</a:t>
            </a:r>
          </a:p>
        </p:txBody>
      </p:sp>
      <p:sp>
        <p:nvSpPr>
          <p:cNvPr id="34" name="四角形: 角を丸くする 33">
            <a:extLst>
              <a:ext uri="{FF2B5EF4-FFF2-40B4-BE49-F238E27FC236}">
                <a16:creationId xmlns:a16="http://schemas.microsoft.com/office/drawing/2014/main" id="{252CBD0B-1310-FA73-0479-EADB74E49F01}"/>
              </a:ext>
            </a:extLst>
          </p:cNvPr>
          <p:cNvSpPr/>
          <p:nvPr/>
        </p:nvSpPr>
        <p:spPr>
          <a:xfrm>
            <a:off x="179807" y="4385372"/>
            <a:ext cx="11832385" cy="2421828"/>
          </a:xfrm>
          <a:prstGeom prst="roundRect">
            <a:avLst>
              <a:gd name="adj" fmla="val 2301"/>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四角形: 角を丸くする 32">
            <a:extLst>
              <a:ext uri="{FF2B5EF4-FFF2-40B4-BE49-F238E27FC236}">
                <a16:creationId xmlns:a16="http://schemas.microsoft.com/office/drawing/2014/main" id="{2D5D5496-EA18-E3D5-5EEA-B21D5AD85021}"/>
              </a:ext>
            </a:extLst>
          </p:cNvPr>
          <p:cNvSpPr/>
          <p:nvPr/>
        </p:nvSpPr>
        <p:spPr>
          <a:xfrm>
            <a:off x="356177" y="4216030"/>
            <a:ext cx="3402080" cy="312090"/>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様式の一覧 ・ その他申請書類</a:t>
            </a:r>
          </a:p>
        </p:txBody>
      </p:sp>
      <p:graphicFrame>
        <p:nvGraphicFramePr>
          <p:cNvPr id="35" name="表 34">
            <a:extLst>
              <a:ext uri="{FF2B5EF4-FFF2-40B4-BE49-F238E27FC236}">
                <a16:creationId xmlns:a16="http://schemas.microsoft.com/office/drawing/2014/main" id="{06310DB3-0D48-321A-3109-501393E723FA}"/>
              </a:ext>
            </a:extLst>
          </p:cNvPr>
          <p:cNvGraphicFramePr>
            <a:graphicFrameLocks noGrp="1"/>
          </p:cNvGraphicFramePr>
          <p:nvPr>
            <p:extLst>
              <p:ext uri="{D42A27DB-BD31-4B8C-83A1-F6EECF244321}">
                <p14:modId xmlns:p14="http://schemas.microsoft.com/office/powerpoint/2010/main" val="967558878"/>
              </p:ext>
            </p:extLst>
          </p:nvPr>
        </p:nvGraphicFramePr>
        <p:xfrm>
          <a:off x="243919" y="4616100"/>
          <a:ext cx="7605568" cy="2103120"/>
        </p:xfrm>
        <a:graphic>
          <a:graphicData uri="http://schemas.openxmlformats.org/drawingml/2006/table">
            <a:tbl>
              <a:tblPr firstRow="1" bandRow="1">
                <a:tableStyleId>{D27102A9-8310-4765-A935-A1911B00CA55}</a:tableStyleId>
              </a:tblPr>
              <a:tblGrid>
                <a:gridCol w="1085385">
                  <a:extLst>
                    <a:ext uri="{9D8B030D-6E8A-4147-A177-3AD203B41FA5}">
                      <a16:colId xmlns:a16="http://schemas.microsoft.com/office/drawing/2014/main" val="894297648"/>
                    </a:ext>
                  </a:extLst>
                </a:gridCol>
                <a:gridCol w="6520183">
                  <a:extLst>
                    <a:ext uri="{9D8B030D-6E8A-4147-A177-3AD203B41FA5}">
                      <a16:colId xmlns:a16="http://schemas.microsoft.com/office/drawing/2014/main" val="2130979458"/>
                    </a:ext>
                  </a:extLst>
                </a:gridCol>
              </a:tblGrid>
              <a:tr h="152181">
                <a:tc>
                  <a:txBody>
                    <a:bodyPr/>
                    <a:lstStyle/>
                    <a:p>
                      <a:pPr algn="ctr"/>
                      <a:r>
                        <a:rPr kumimoji="1" lang="ja-JP" altLang="en-US" sz="1200" dirty="0"/>
                        <a:t>様式</a:t>
                      </a:r>
                    </a:p>
                  </a:txBody>
                  <a:tcPr/>
                </a:tc>
                <a:tc>
                  <a:txBody>
                    <a:bodyPr/>
                    <a:lstStyle/>
                    <a:p>
                      <a:pPr algn="ctr"/>
                      <a:r>
                        <a:rPr kumimoji="1" lang="ja-JP" altLang="en-US" sz="1200" dirty="0"/>
                        <a:t>名称</a:t>
                      </a:r>
                    </a:p>
                  </a:txBody>
                  <a:tcPr/>
                </a:tc>
                <a:extLst>
                  <a:ext uri="{0D108BD9-81ED-4DB2-BD59-A6C34878D82A}">
                    <a16:rowId xmlns:a16="http://schemas.microsoft.com/office/drawing/2014/main" val="2043731142"/>
                  </a:ext>
                </a:extLst>
              </a:tr>
              <a:tr h="236921">
                <a:tc>
                  <a:txBody>
                    <a:bodyPr/>
                    <a:lstStyle/>
                    <a:p>
                      <a:pPr algn="ctr"/>
                      <a:r>
                        <a:rPr kumimoji="1" lang="ja-JP" altLang="en-US" sz="1400" dirty="0">
                          <a:latin typeface="BIZ UD明朝 Medium" panose="02020500000000000000" pitchFamily="17" charset="-128"/>
                          <a:ea typeface="BIZ UD明朝 Medium" panose="02020500000000000000" pitchFamily="17" charset="-128"/>
                        </a:rPr>
                        <a:t>様式第１号</a:t>
                      </a:r>
                    </a:p>
                  </a:txBody>
                  <a:tcPr/>
                </a:tc>
                <a:tc>
                  <a:txBody>
                    <a:bodyPr/>
                    <a:lstStyle/>
                    <a:p>
                      <a:r>
                        <a:rPr kumimoji="1" lang="zh-TW" altLang="en-US" sz="1400" dirty="0">
                          <a:latin typeface="BIZ UD明朝 Medium" panose="02020500000000000000" pitchFamily="17" charset="-128"/>
                          <a:ea typeface="BIZ UD明朝 Medium" panose="02020500000000000000" pitchFamily="17" charset="-128"/>
                        </a:rPr>
                        <a:t>仙台市計画相談支援提供体制強化事業補助金交付申請書兼実績報告書</a:t>
                      </a:r>
                      <a:endParaRPr kumimoji="1" lang="ja-JP" altLang="en-US" sz="1400" dirty="0">
                        <a:latin typeface="BIZ UD明朝 Medium" panose="02020500000000000000" pitchFamily="17" charset="-128"/>
                        <a:ea typeface="BIZ UD明朝 Medium" panose="02020500000000000000" pitchFamily="17" charset="-128"/>
                      </a:endParaRPr>
                    </a:p>
                  </a:txBody>
                  <a:tcPr/>
                </a:tc>
                <a:extLst>
                  <a:ext uri="{0D108BD9-81ED-4DB2-BD59-A6C34878D82A}">
                    <a16:rowId xmlns:a16="http://schemas.microsoft.com/office/drawing/2014/main" val="1915265668"/>
                  </a:ext>
                </a:extLst>
              </a:tr>
              <a:tr h="264630">
                <a:tc>
                  <a:txBody>
                    <a:bodyPr/>
                    <a:lstStyle/>
                    <a:p>
                      <a:pPr algn="ctr"/>
                      <a:r>
                        <a:rPr kumimoji="1" lang="ja-JP" altLang="en-US" sz="1400" dirty="0">
                          <a:latin typeface="BIZ UD明朝 Medium" panose="02020500000000000000" pitchFamily="17" charset="-128"/>
                          <a:ea typeface="BIZ UD明朝 Medium" panose="02020500000000000000" pitchFamily="17" charset="-128"/>
                        </a:rPr>
                        <a:t>様式第２号</a:t>
                      </a:r>
                    </a:p>
                  </a:txBody>
                  <a:tcPr/>
                </a:tc>
                <a:tc>
                  <a:txBody>
                    <a:bodyPr/>
                    <a:lstStyle/>
                    <a:p>
                      <a:r>
                        <a:rPr kumimoji="1" lang="zh-TW" altLang="en-US" sz="1400" dirty="0">
                          <a:latin typeface="BIZ UD明朝 Medium" panose="02020500000000000000" pitchFamily="17" charset="-128"/>
                          <a:ea typeface="BIZ UD明朝 Medium" panose="02020500000000000000" pitchFamily="17" charset="-128"/>
                        </a:rPr>
                        <a:t>仙台市計画相談支援提供体制強化事業補助金交付決定書兼交付額確定通知書</a:t>
                      </a:r>
                      <a:endParaRPr kumimoji="1" lang="ja-JP" altLang="en-US" sz="1400" dirty="0">
                        <a:latin typeface="BIZ UD明朝 Medium" panose="02020500000000000000" pitchFamily="17" charset="-128"/>
                        <a:ea typeface="BIZ UD明朝 Medium" panose="02020500000000000000" pitchFamily="17" charset="-128"/>
                      </a:endParaRPr>
                    </a:p>
                  </a:txBody>
                  <a:tcPr/>
                </a:tc>
                <a:extLst>
                  <a:ext uri="{0D108BD9-81ED-4DB2-BD59-A6C34878D82A}">
                    <a16:rowId xmlns:a16="http://schemas.microsoft.com/office/drawing/2014/main" val="2090613415"/>
                  </a:ext>
                </a:extLst>
              </a:tr>
              <a:tr h="301575">
                <a:tc>
                  <a:txBody>
                    <a:bodyPr/>
                    <a:lstStyle/>
                    <a:p>
                      <a:pPr algn="ctr"/>
                      <a:r>
                        <a:rPr kumimoji="1" lang="ja-JP" altLang="en-US" sz="1400" dirty="0">
                          <a:latin typeface="BIZ UD明朝 Medium" panose="02020500000000000000" pitchFamily="17" charset="-128"/>
                          <a:ea typeface="BIZ UD明朝 Medium" panose="02020500000000000000" pitchFamily="17" charset="-128"/>
                        </a:rPr>
                        <a:t>様式第３号</a:t>
                      </a:r>
                    </a:p>
                  </a:txBody>
                  <a:tcPr/>
                </a:tc>
                <a:tc>
                  <a:txBody>
                    <a:bodyPr/>
                    <a:lstStyle/>
                    <a:p>
                      <a:r>
                        <a:rPr kumimoji="1" lang="zh-TW" altLang="en-US" sz="1400" dirty="0">
                          <a:latin typeface="BIZ UD明朝 Medium" panose="02020500000000000000" pitchFamily="17" charset="-128"/>
                          <a:ea typeface="BIZ UD明朝 Medium" panose="02020500000000000000" pitchFamily="17" charset="-128"/>
                        </a:rPr>
                        <a:t>仙台市計画相談支援提供体制強化事業補助金不交付決定通知書</a:t>
                      </a:r>
                      <a:endParaRPr kumimoji="1" lang="ja-JP" altLang="en-US" sz="1400" dirty="0">
                        <a:latin typeface="BIZ UD明朝 Medium" panose="02020500000000000000" pitchFamily="17" charset="-128"/>
                        <a:ea typeface="BIZ UD明朝 Medium" panose="02020500000000000000" pitchFamily="17" charset="-128"/>
                      </a:endParaRPr>
                    </a:p>
                  </a:txBody>
                  <a:tcPr/>
                </a:tc>
                <a:extLst>
                  <a:ext uri="{0D108BD9-81ED-4DB2-BD59-A6C34878D82A}">
                    <a16:rowId xmlns:a16="http://schemas.microsoft.com/office/drawing/2014/main" val="3261721031"/>
                  </a:ext>
                </a:extLst>
              </a:tr>
              <a:tr h="264630">
                <a:tc>
                  <a:txBody>
                    <a:bodyPr/>
                    <a:lstStyle/>
                    <a:p>
                      <a:pPr algn="ctr"/>
                      <a:r>
                        <a:rPr kumimoji="1" lang="ja-JP" altLang="en-US" sz="1400" dirty="0">
                          <a:latin typeface="BIZ UD明朝 Medium" panose="02020500000000000000" pitchFamily="17" charset="-128"/>
                          <a:ea typeface="BIZ UD明朝 Medium" panose="02020500000000000000" pitchFamily="17" charset="-128"/>
                        </a:rPr>
                        <a:t>様式第４号</a:t>
                      </a:r>
                    </a:p>
                  </a:txBody>
                  <a:tcPr/>
                </a:tc>
                <a:tc>
                  <a:txBody>
                    <a:bodyPr/>
                    <a:lstStyle/>
                    <a:p>
                      <a:r>
                        <a:rPr kumimoji="1" lang="zh-TW" altLang="en-US" sz="1400" dirty="0">
                          <a:latin typeface="BIZ UD明朝 Medium" panose="02020500000000000000" pitchFamily="17" charset="-128"/>
                          <a:ea typeface="BIZ UD明朝 Medium" panose="02020500000000000000" pitchFamily="17" charset="-128"/>
                        </a:rPr>
                        <a:t>仙台市計画相談支援提供体制強化事業補助金交付申請取下書</a:t>
                      </a:r>
                      <a:endParaRPr kumimoji="1" lang="ja-JP" altLang="en-US" sz="1400" dirty="0">
                        <a:latin typeface="BIZ UD明朝 Medium" panose="02020500000000000000" pitchFamily="17" charset="-128"/>
                        <a:ea typeface="BIZ UD明朝 Medium" panose="02020500000000000000" pitchFamily="17" charset="-128"/>
                      </a:endParaRPr>
                    </a:p>
                  </a:txBody>
                  <a:tcPr/>
                </a:tc>
                <a:extLst>
                  <a:ext uri="{0D108BD9-81ED-4DB2-BD59-A6C34878D82A}">
                    <a16:rowId xmlns:a16="http://schemas.microsoft.com/office/drawing/2014/main" val="3020753747"/>
                  </a:ext>
                </a:extLst>
              </a:tr>
              <a:tr h="145250">
                <a:tc>
                  <a:txBody>
                    <a:bodyPr/>
                    <a:lstStyle/>
                    <a:p>
                      <a:pPr algn="ctr"/>
                      <a:r>
                        <a:rPr kumimoji="1" lang="ja-JP" altLang="en-US" sz="1400" dirty="0">
                          <a:latin typeface="BIZ UD明朝 Medium" panose="02020500000000000000" pitchFamily="17" charset="-128"/>
                          <a:ea typeface="BIZ UD明朝 Medium" panose="02020500000000000000" pitchFamily="17" charset="-128"/>
                        </a:rPr>
                        <a:t>様式第５号</a:t>
                      </a:r>
                    </a:p>
                  </a:txBody>
                  <a:tcPr/>
                </a:tc>
                <a:tc>
                  <a:txBody>
                    <a:bodyPr/>
                    <a:lstStyle/>
                    <a:p>
                      <a:r>
                        <a:rPr kumimoji="1" lang="zh-TW" altLang="en-US" sz="1400" dirty="0">
                          <a:latin typeface="BIZ UD明朝 Medium" panose="02020500000000000000" pitchFamily="17" charset="-128"/>
                          <a:ea typeface="BIZ UD明朝 Medium" panose="02020500000000000000" pitchFamily="17" charset="-128"/>
                        </a:rPr>
                        <a:t>仙台市計画相談支援提供体制強化事業補助金交付請求書</a:t>
                      </a:r>
                      <a:endParaRPr kumimoji="1" lang="ja-JP" altLang="en-US" sz="1400" dirty="0">
                        <a:latin typeface="BIZ UD明朝 Medium" panose="02020500000000000000" pitchFamily="17" charset="-128"/>
                        <a:ea typeface="BIZ UD明朝 Medium" panose="02020500000000000000" pitchFamily="17" charset="-128"/>
                      </a:endParaRPr>
                    </a:p>
                  </a:txBody>
                  <a:tcPr/>
                </a:tc>
                <a:extLst>
                  <a:ext uri="{0D108BD9-81ED-4DB2-BD59-A6C34878D82A}">
                    <a16:rowId xmlns:a16="http://schemas.microsoft.com/office/drawing/2014/main" val="2358800217"/>
                  </a:ext>
                </a:extLst>
              </a:tr>
              <a:tr h="185420">
                <a:tc>
                  <a:txBody>
                    <a:bodyPr/>
                    <a:lstStyle/>
                    <a:p>
                      <a:pPr algn="ctr"/>
                      <a:r>
                        <a:rPr kumimoji="1" lang="ja-JP" altLang="en-US" sz="1400" dirty="0">
                          <a:latin typeface="BIZ UD明朝 Medium" panose="02020500000000000000" pitchFamily="17" charset="-128"/>
                          <a:ea typeface="BIZ UD明朝 Medium" panose="02020500000000000000" pitchFamily="17" charset="-128"/>
                        </a:rPr>
                        <a:t>様式第６号</a:t>
                      </a:r>
                    </a:p>
                  </a:txBody>
                  <a:tcPr/>
                </a:tc>
                <a:tc>
                  <a:txBody>
                    <a:bodyPr/>
                    <a:lstStyle/>
                    <a:p>
                      <a:r>
                        <a:rPr kumimoji="1" lang="ja-JP" altLang="en-US" sz="1400" dirty="0">
                          <a:latin typeface="BIZ UD明朝 Medium" panose="02020500000000000000" pitchFamily="17" charset="-128"/>
                          <a:ea typeface="BIZ UD明朝 Medium" panose="02020500000000000000" pitchFamily="17" charset="-128"/>
                        </a:rPr>
                        <a:t>誓約書</a:t>
                      </a:r>
                    </a:p>
                  </a:txBody>
                  <a:tcPr/>
                </a:tc>
                <a:extLst>
                  <a:ext uri="{0D108BD9-81ED-4DB2-BD59-A6C34878D82A}">
                    <a16:rowId xmlns:a16="http://schemas.microsoft.com/office/drawing/2014/main" val="4153051182"/>
                  </a:ext>
                </a:extLst>
              </a:tr>
            </a:tbl>
          </a:graphicData>
        </a:graphic>
      </p:graphicFrame>
      <p:sp>
        <p:nvSpPr>
          <p:cNvPr id="7" name="四角形: メモ 6">
            <a:extLst>
              <a:ext uri="{FF2B5EF4-FFF2-40B4-BE49-F238E27FC236}">
                <a16:creationId xmlns:a16="http://schemas.microsoft.com/office/drawing/2014/main" id="{71D5E45B-8365-02B0-0AE1-2690F54C397C}"/>
              </a:ext>
            </a:extLst>
          </p:cNvPr>
          <p:cNvSpPr/>
          <p:nvPr/>
        </p:nvSpPr>
        <p:spPr>
          <a:xfrm>
            <a:off x="1149544" y="1457175"/>
            <a:ext cx="1930610" cy="874580"/>
          </a:xfrm>
          <a:prstGeom prst="foldedCorner">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ja-JP" sz="1200" dirty="0">
                <a:solidFill>
                  <a:schemeClr val="tx1"/>
                </a:solidFill>
                <a:latin typeface="BIZ UDゴシック" panose="020B0400000000000000" pitchFamily="49" charset="-128"/>
                <a:ea typeface="BIZ UDゴシック" panose="020B0400000000000000" pitchFamily="49" charset="-128"/>
              </a:rPr>
              <a:t>様式第</a:t>
            </a:r>
            <a:r>
              <a:rPr lang="ja-JP" altLang="en-US" sz="1200" dirty="0">
                <a:solidFill>
                  <a:schemeClr val="tx1"/>
                </a:solidFill>
                <a:latin typeface="BIZ UDゴシック" panose="020B0400000000000000" pitchFamily="49" charset="-128"/>
                <a:ea typeface="BIZ UDゴシック" panose="020B0400000000000000" pitchFamily="49" charset="-128"/>
              </a:rPr>
              <a:t>１</a:t>
            </a:r>
            <a:r>
              <a:rPr lang="ja-JP" altLang="ja-JP" sz="1200" dirty="0">
                <a:solidFill>
                  <a:schemeClr val="tx1"/>
                </a:solidFill>
                <a:latin typeface="BIZ UDゴシック" panose="020B0400000000000000" pitchFamily="49" charset="-128"/>
                <a:ea typeface="BIZ UDゴシック" panose="020B0400000000000000" pitchFamily="49" charset="-128"/>
              </a:rPr>
              <a:t>号</a:t>
            </a:r>
          </a:p>
          <a:p>
            <a:r>
              <a:rPr lang="ja-JP" altLang="ja-JP" sz="1200" dirty="0">
                <a:solidFill>
                  <a:schemeClr val="tx1"/>
                </a:solidFill>
                <a:latin typeface="BIZ UD明朝 Medium" panose="02020500000000000000" pitchFamily="17" charset="-128"/>
                <a:ea typeface="BIZ UD明朝 Medium" panose="02020500000000000000" pitchFamily="17" charset="-128"/>
              </a:rPr>
              <a:t>交付申請書兼実績報告書</a:t>
            </a:r>
            <a:endParaRPr lang="en-US" altLang="ja-JP" sz="1200" dirty="0">
              <a:solidFill>
                <a:schemeClr val="tx1"/>
              </a:solidFill>
              <a:latin typeface="BIZ UD明朝 Medium" panose="02020500000000000000" pitchFamily="17" charset="-128"/>
              <a:ea typeface="BIZ UD明朝 Medium" panose="02020500000000000000" pitchFamily="17" charset="-128"/>
            </a:endParaRPr>
          </a:p>
          <a:p>
            <a:r>
              <a:rPr lang="zh-TW" altLang="en-US" sz="1200" dirty="0">
                <a:solidFill>
                  <a:schemeClr val="tx1"/>
                </a:solidFill>
                <a:latin typeface="BIZ UDゴシック" panose="020B0400000000000000" pitchFamily="49" charset="-128"/>
                <a:ea typeface="BIZ UDゴシック" panose="020B0400000000000000" pitchFamily="49" charset="-128"/>
              </a:rPr>
              <a:t>様式第</a:t>
            </a:r>
            <a:r>
              <a:rPr lang="ja-JP" altLang="en-US" sz="1200" dirty="0">
                <a:solidFill>
                  <a:schemeClr val="tx1"/>
                </a:solidFill>
                <a:latin typeface="BIZ UDゴシック" panose="020B0400000000000000" pitchFamily="49" charset="-128"/>
                <a:ea typeface="BIZ UDゴシック" panose="020B0400000000000000" pitchFamily="49" charset="-128"/>
              </a:rPr>
              <a:t>６</a:t>
            </a:r>
            <a:r>
              <a:rPr lang="zh-TW" altLang="en-US" sz="1200" dirty="0">
                <a:solidFill>
                  <a:schemeClr val="tx1"/>
                </a:solidFill>
                <a:latin typeface="BIZ UDゴシック" panose="020B0400000000000000" pitchFamily="49" charset="-128"/>
                <a:ea typeface="BIZ UDゴシック" panose="020B0400000000000000" pitchFamily="49" charset="-128"/>
              </a:rPr>
              <a:t>号</a:t>
            </a:r>
          </a:p>
          <a:p>
            <a:r>
              <a:rPr lang="zh-TW" altLang="en-US" sz="1200" dirty="0">
                <a:solidFill>
                  <a:schemeClr val="tx1"/>
                </a:solidFill>
                <a:latin typeface="BIZ UD明朝 Medium" panose="02020500000000000000" pitchFamily="17" charset="-128"/>
                <a:ea typeface="BIZ UD明朝 Medium" panose="02020500000000000000" pitchFamily="17" charset="-128"/>
              </a:rPr>
              <a:t>誓約書</a:t>
            </a:r>
          </a:p>
        </p:txBody>
      </p:sp>
      <p:sp>
        <p:nvSpPr>
          <p:cNvPr id="37" name="四角形: 角を丸くする 36">
            <a:extLst>
              <a:ext uri="{FF2B5EF4-FFF2-40B4-BE49-F238E27FC236}">
                <a16:creationId xmlns:a16="http://schemas.microsoft.com/office/drawing/2014/main" id="{3405C40A-DF15-F324-5602-CFF54898183E}"/>
              </a:ext>
            </a:extLst>
          </p:cNvPr>
          <p:cNvSpPr/>
          <p:nvPr/>
        </p:nvSpPr>
        <p:spPr>
          <a:xfrm>
            <a:off x="8022050" y="4509192"/>
            <a:ext cx="1728440" cy="368782"/>
          </a:xfrm>
          <a:prstGeom prst="roundRect">
            <a:avLst/>
          </a:prstGeom>
          <a:solidFill>
            <a:schemeClr val="accent4">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その他申請書類</a:t>
            </a:r>
          </a:p>
        </p:txBody>
      </p:sp>
      <p:sp>
        <p:nvSpPr>
          <p:cNvPr id="38" name="テキスト ボックス 37">
            <a:extLst>
              <a:ext uri="{FF2B5EF4-FFF2-40B4-BE49-F238E27FC236}">
                <a16:creationId xmlns:a16="http://schemas.microsoft.com/office/drawing/2014/main" id="{2F455133-CFF2-613A-A746-F7BA2EA4C836}"/>
              </a:ext>
            </a:extLst>
          </p:cNvPr>
          <p:cNvSpPr txBox="1"/>
          <p:nvPr/>
        </p:nvSpPr>
        <p:spPr>
          <a:xfrm>
            <a:off x="8087477" y="4869912"/>
            <a:ext cx="4310083" cy="518475"/>
          </a:xfrm>
          <a:prstGeom prst="rect">
            <a:avLst/>
          </a:prstGeom>
          <a:noFill/>
        </p:spPr>
        <p:txBody>
          <a:bodyPr wrap="square" rtlCol="0">
            <a:spAutoFit/>
          </a:bodyPr>
          <a:lstStyle/>
          <a:p>
            <a:pPr>
              <a:lnSpc>
                <a:spcPts val="1800"/>
              </a:lnSpc>
            </a:pPr>
            <a:r>
              <a:rPr kumimoji="1" lang="ja-JP" altLang="en-US" sz="1200" dirty="0">
                <a:latin typeface="BIZ UD明朝 Medium" panose="02020500000000000000" pitchFamily="17" charset="-128"/>
                <a:ea typeface="BIZ UD明朝 Medium" panose="02020500000000000000" pitchFamily="17" charset="-128"/>
              </a:rPr>
              <a:t>確保支援費補助金・定着支援費補助金それぞれに係る</a:t>
            </a:r>
            <a:endParaRPr kumimoji="1" lang="en-US" altLang="ja-JP" sz="1200" dirty="0">
              <a:latin typeface="BIZ UD明朝 Medium" panose="02020500000000000000" pitchFamily="17" charset="-128"/>
              <a:ea typeface="BIZ UD明朝 Medium" panose="02020500000000000000" pitchFamily="17" charset="-128"/>
            </a:endParaRPr>
          </a:p>
          <a:p>
            <a:pPr>
              <a:lnSpc>
                <a:spcPts val="1800"/>
              </a:lnSpc>
            </a:pPr>
            <a:r>
              <a:rPr kumimoji="1" lang="ja-JP" altLang="en-US" sz="1200" dirty="0">
                <a:latin typeface="BIZ UD明朝 Medium" panose="02020500000000000000" pitchFamily="17" charset="-128"/>
                <a:ea typeface="BIZ UD明朝 Medium" panose="02020500000000000000" pitchFamily="17" charset="-128"/>
              </a:rPr>
              <a:t>要件を満たすことが確認できる書類</a:t>
            </a:r>
            <a:endParaRPr kumimoji="1" lang="en-US" altLang="ja-JP" sz="1200" dirty="0">
              <a:latin typeface="BIZ UD明朝 Medium" panose="02020500000000000000" pitchFamily="17" charset="-128"/>
              <a:ea typeface="BIZ UD明朝 Medium" panose="02020500000000000000" pitchFamily="17" charset="-128"/>
            </a:endParaRPr>
          </a:p>
        </p:txBody>
      </p:sp>
      <p:sp>
        <p:nvSpPr>
          <p:cNvPr id="40" name="正方形/長方形 39">
            <a:extLst>
              <a:ext uri="{FF2B5EF4-FFF2-40B4-BE49-F238E27FC236}">
                <a16:creationId xmlns:a16="http://schemas.microsoft.com/office/drawing/2014/main" id="{7DA29F41-0179-64A0-DE4E-FBF38ACE5CB6}"/>
              </a:ext>
            </a:extLst>
          </p:cNvPr>
          <p:cNvSpPr/>
          <p:nvPr/>
        </p:nvSpPr>
        <p:spPr>
          <a:xfrm>
            <a:off x="2426284" y="2450991"/>
            <a:ext cx="800969" cy="309821"/>
          </a:xfrm>
          <a:prstGeom prst="rect">
            <a:avLst/>
          </a:prstGeom>
          <a:solidFill>
            <a:schemeClr val="bg1"/>
          </a:solid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提出</a:t>
            </a:r>
          </a:p>
        </p:txBody>
      </p:sp>
      <p:sp>
        <p:nvSpPr>
          <p:cNvPr id="41" name="正方形/長方形 40">
            <a:extLst>
              <a:ext uri="{FF2B5EF4-FFF2-40B4-BE49-F238E27FC236}">
                <a16:creationId xmlns:a16="http://schemas.microsoft.com/office/drawing/2014/main" id="{B9043E68-68EC-3BC3-4B62-5CC05AEFA0B3}"/>
              </a:ext>
            </a:extLst>
          </p:cNvPr>
          <p:cNvSpPr/>
          <p:nvPr/>
        </p:nvSpPr>
        <p:spPr>
          <a:xfrm>
            <a:off x="5295746" y="2450990"/>
            <a:ext cx="800969" cy="309821"/>
          </a:xfrm>
          <a:prstGeom prst="rect">
            <a:avLst/>
          </a:prstGeom>
          <a:solidFill>
            <a:schemeClr val="bg1"/>
          </a:solid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送付</a:t>
            </a:r>
          </a:p>
        </p:txBody>
      </p:sp>
      <p:sp>
        <p:nvSpPr>
          <p:cNvPr id="42" name="正方形/長方形 41">
            <a:extLst>
              <a:ext uri="{FF2B5EF4-FFF2-40B4-BE49-F238E27FC236}">
                <a16:creationId xmlns:a16="http://schemas.microsoft.com/office/drawing/2014/main" id="{D38797EA-B902-9E4E-0F49-6B9FE552BE63}"/>
              </a:ext>
            </a:extLst>
          </p:cNvPr>
          <p:cNvSpPr/>
          <p:nvPr/>
        </p:nvSpPr>
        <p:spPr>
          <a:xfrm>
            <a:off x="7708333" y="2455825"/>
            <a:ext cx="800969" cy="309821"/>
          </a:xfrm>
          <a:prstGeom prst="rect">
            <a:avLst/>
          </a:prstGeom>
          <a:solidFill>
            <a:schemeClr val="bg1"/>
          </a:solid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提出</a:t>
            </a:r>
          </a:p>
        </p:txBody>
      </p:sp>
      <p:sp>
        <p:nvSpPr>
          <p:cNvPr id="43" name="フローチャート: 端子 42">
            <a:extLst>
              <a:ext uri="{FF2B5EF4-FFF2-40B4-BE49-F238E27FC236}">
                <a16:creationId xmlns:a16="http://schemas.microsoft.com/office/drawing/2014/main" id="{C3477B3B-D045-6C06-EBDF-AE1FA82CDBF4}"/>
              </a:ext>
            </a:extLst>
          </p:cNvPr>
          <p:cNvSpPr/>
          <p:nvPr/>
        </p:nvSpPr>
        <p:spPr>
          <a:xfrm>
            <a:off x="7821582" y="3336943"/>
            <a:ext cx="2988061" cy="392843"/>
          </a:xfrm>
          <a:prstGeom prst="flowChartTerminator">
            <a:avLst/>
          </a:prstGeom>
          <a:solidFill>
            <a:schemeClr val="accent6"/>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BIZ UDゴシック" panose="020B0400000000000000" pitchFamily="49" charset="-128"/>
                <a:ea typeface="BIZ UDゴシック" panose="020B0400000000000000" pitchFamily="49" charset="-128"/>
              </a:rPr>
              <a:t>受理・審査</a:t>
            </a:r>
          </a:p>
        </p:txBody>
      </p:sp>
      <p:sp>
        <p:nvSpPr>
          <p:cNvPr id="44" name="フローチャート: 端子 43">
            <a:extLst>
              <a:ext uri="{FF2B5EF4-FFF2-40B4-BE49-F238E27FC236}">
                <a16:creationId xmlns:a16="http://schemas.microsoft.com/office/drawing/2014/main" id="{4E1E1BF2-1BA4-1F6B-A807-A891D3BB64B0}"/>
              </a:ext>
            </a:extLst>
          </p:cNvPr>
          <p:cNvSpPr/>
          <p:nvPr/>
        </p:nvSpPr>
        <p:spPr>
          <a:xfrm>
            <a:off x="9522626" y="1600458"/>
            <a:ext cx="1421314" cy="427660"/>
          </a:xfrm>
          <a:prstGeom prst="flowChartTerminator">
            <a:avLst/>
          </a:prstGeom>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BIZ UDゴシック" panose="020B0400000000000000" pitchFamily="49" charset="-128"/>
                <a:ea typeface="BIZ UDゴシック" panose="020B0400000000000000" pitchFamily="49" charset="-128"/>
              </a:rPr>
              <a:t>受領</a:t>
            </a:r>
          </a:p>
        </p:txBody>
      </p:sp>
      <p:sp>
        <p:nvSpPr>
          <p:cNvPr id="45" name="正方形/長方形 44">
            <a:extLst>
              <a:ext uri="{FF2B5EF4-FFF2-40B4-BE49-F238E27FC236}">
                <a16:creationId xmlns:a16="http://schemas.microsoft.com/office/drawing/2014/main" id="{303A0A9A-D827-5602-CF3E-A8201BAE9C28}"/>
              </a:ext>
            </a:extLst>
          </p:cNvPr>
          <p:cNvSpPr/>
          <p:nvPr/>
        </p:nvSpPr>
        <p:spPr>
          <a:xfrm>
            <a:off x="9880375" y="2450990"/>
            <a:ext cx="800969" cy="309821"/>
          </a:xfrm>
          <a:prstGeom prst="rect">
            <a:avLst/>
          </a:prstGeom>
          <a:solidFill>
            <a:schemeClr val="bg1"/>
          </a:solid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お支払</a:t>
            </a:r>
          </a:p>
        </p:txBody>
      </p:sp>
      <p:sp>
        <p:nvSpPr>
          <p:cNvPr id="2" name="テキスト ボックス 1">
            <a:extLst>
              <a:ext uri="{FF2B5EF4-FFF2-40B4-BE49-F238E27FC236}">
                <a16:creationId xmlns:a16="http://schemas.microsoft.com/office/drawing/2014/main" id="{7BE22BDA-D609-9611-2B90-DC4991891FCB}"/>
              </a:ext>
            </a:extLst>
          </p:cNvPr>
          <p:cNvSpPr txBox="1"/>
          <p:nvPr/>
        </p:nvSpPr>
        <p:spPr>
          <a:xfrm>
            <a:off x="11719507" y="6479696"/>
            <a:ext cx="470000" cy="338554"/>
          </a:xfrm>
          <a:prstGeom prst="rect">
            <a:avLst/>
          </a:prstGeom>
          <a:solidFill>
            <a:schemeClr val="bg1"/>
          </a:solidFill>
        </p:spPr>
        <p:txBody>
          <a:bodyPr wrap="none" rtlCol="0">
            <a:spAutoFit/>
          </a:bodyPr>
          <a:lstStyle/>
          <a:p>
            <a:r>
              <a:rPr kumimoji="1" lang="en-US" altLang="ja-JP" sz="1600" dirty="0">
                <a:latin typeface="BIZ UDPゴシック" panose="020B0400000000000000" pitchFamily="50" charset="-128"/>
                <a:ea typeface="BIZ UDPゴシック" panose="020B0400000000000000" pitchFamily="50" charset="-128"/>
              </a:rPr>
              <a:t>1</a:t>
            </a:r>
            <a:r>
              <a:rPr kumimoji="1" lang="ja-JP" altLang="en-US" sz="1600" dirty="0">
                <a:latin typeface="BIZ UDPゴシック" panose="020B0400000000000000" pitchFamily="50" charset="-128"/>
                <a:ea typeface="BIZ UDPゴシック" panose="020B0400000000000000" pitchFamily="50" charset="-128"/>
              </a:rPr>
              <a:t>３</a:t>
            </a:r>
          </a:p>
        </p:txBody>
      </p:sp>
      <p:sp>
        <p:nvSpPr>
          <p:cNvPr id="14" name="四角形: 角を丸くする 13">
            <a:extLst>
              <a:ext uri="{FF2B5EF4-FFF2-40B4-BE49-F238E27FC236}">
                <a16:creationId xmlns:a16="http://schemas.microsoft.com/office/drawing/2014/main" id="{473F0E31-223C-42A5-3592-00436379D5E6}"/>
              </a:ext>
            </a:extLst>
          </p:cNvPr>
          <p:cNvSpPr/>
          <p:nvPr/>
        </p:nvSpPr>
        <p:spPr>
          <a:xfrm>
            <a:off x="8356823" y="5513288"/>
            <a:ext cx="3142932" cy="966408"/>
          </a:xfrm>
          <a:prstGeom prst="roundRect">
            <a:avLst>
              <a:gd name="adj" fmla="val 0"/>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2485C707-ACA8-1EE2-120D-6393B782252F}"/>
              </a:ext>
            </a:extLst>
          </p:cNvPr>
          <p:cNvSpPr txBox="1"/>
          <p:nvPr/>
        </p:nvSpPr>
        <p:spPr>
          <a:xfrm>
            <a:off x="8444874" y="5722114"/>
            <a:ext cx="2891464" cy="584775"/>
          </a:xfrm>
          <a:prstGeom prst="rect">
            <a:avLst/>
          </a:prstGeom>
          <a:noFill/>
        </p:spPr>
        <p:txBody>
          <a:bodyPr wrap="square" rtlCol="0">
            <a:spAutoFit/>
          </a:bodyPr>
          <a:lstStyle/>
          <a:p>
            <a:pPr algn="ctr"/>
            <a:r>
              <a:rPr lang="ja-JP" altLang="en-US" sz="1600" dirty="0">
                <a:latin typeface="BIZ UDPゴシック" panose="020B0400000000000000" pitchFamily="50" charset="-128"/>
                <a:ea typeface="BIZ UDPゴシック" panose="020B0400000000000000" pitchFamily="50" charset="-128"/>
              </a:rPr>
              <a:t>詳細は、交付要綱別表第</a:t>
            </a:r>
            <a:r>
              <a:rPr lang="en-US" altLang="ja-JP" sz="1600" dirty="0">
                <a:latin typeface="BIZ UDPゴシック" panose="020B0400000000000000" pitchFamily="50" charset="-128"/>
                <a:ea typeface="BIZ UDPゴシック" panose="020B0400000000000000" pitchFamily="50" charset="-128"/>
              </a:rPr>
              <a:t>2</a:t>
            </a:r>
          </a:p>
          <a:p>
            <a:pPr algn="ctr"/>
            <a:r>
              <a:rPr lang="ja-JP" altLang="en-US" sz="1600" dirty="0">
                <a:latin typeface="BIZ UDPゴシック" panose="020B0400000000000000" pitchFamily="50" charset="-128"/>
                <a:ea typeface="BIZ UDPゴシック" panose="020B0400000000000000" pitchFamily="50" charset="-128"/>
              </a:rPr>
              <a:t>（第</a:t>
            </a:r>
            <a:r>
              <a:rPr lang="en-US" altLang="ja-JP" sz="1600" dirty="0">
                <a:latin typeface="BIZ UDPゴシック" panose="020B0400000000000000" pitchFamily="50" charset="-128"/>
                <a:ea typeface="BIZ UDPゴシック" panose="020B0400000000000000" pitchFamily="50" charset="-128"/>
              </a:rPr>
              <a:t>8</a:t>
            </a:r>
            <a:r>
              <a:rPr lang="ja-JP" altLang="en-US" sz="1600" dirty="0">
                <a:latin typeface="BIZ UDPゴシック" panose="020B0400000000000000" pitchFamily="50" charset="-128"/>
                <a:ea typeface="BIZ UDPゴシック" panose="020B0400000000000000" pitchFamily="50" charset="-128"/>
              </a:rPr>
              <a:t>条関係）をご確認下さい</a:t>
            </a:r>
            <a:endParaRPr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69172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C754E-F604-36AA-18CD-364967D40D89}"/>
            </a:ext>
          </a:extLst>
        </p:cNvPr>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67D12C94-3837-F828-BF88-CAF030E2A3D0}"/>
              </a:ext>
            </a:extLst>
          </p:cNvPr>
          <p:cNvSpPr/>
          <p:nvPr/>
        </p:nvSpPr>
        <p:spPr>
          <a:xfrm>
            <a:off x="120803" y="737010"/>
            <a:ext cx="12008993" cy="3345464"/>
          </a:xfrm>
          <a:prstGeom prst="roundRect">
            <a:avLst>
              <a:gd name="adj" fmla="val 2301"/>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タイトル 1">
            <a:extLst>
              <a:ext uri="{FF2B5EF4-FFF2-40B4-BE49-F238E27FC236}">
                <a16:creationId xmlns:a16="http://schemas.microsoft.com/office/drawing/2014/main" id="{C5824411-7AD5-A954-7A22-DBDAA0A70200}"/>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７</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お問い合わせ・留意事項</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2A3A7FD9-DF87-163D-FB14-D55CF6C4BFD5}"/>
              </a:ext>
            </a:extLst>
          </p:cNvPr>
          <p:cNvSpPr/>
          <p:nvPr/>
        </p:nvSpPr>
        <p:spPr>
          <a:xfrm>
            <a:off x="430947" y="558475"/>
            <a:ext cx="3134289"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お問合せ・ご質問について</a:t>
            </a:r>
          </a:p>
        </p:txBody>
      </p:sp>
      <p:sp>
        <p:nvSpPr>
          <p:cNvPr id="19" name="テキスト ボックス 18">
            <a:extLst>
              <a:ext uri="{FF2B5EF4-FFF2-40B4-BE49-F238E27FC236}">
                <a16:creationId xmlns:a16="http://schemas.microsoft.com/office/drawing/2014/main" id="{08470155-2698-11B0-8178-B075F18F0A18}"/>
              </a:ext>
            </a:extLst>
          </p:cNvPr>
          <p:cNvSpPr txBox="1"/>
          <p:nvPr/>
        </p:nvSpPr>
        <p:spPr>
          <a:xfrm>
            <a:off x="83436" y="1132285"/>
            <a:ext cx="8171835" cy="1077731"/>
          </a:xfrm>
          <a:prstGeom prst="rect">
            <a:avLst/>
          </a:prstGeom>
          <a:noFill/>
        </p:spPr>
        <p:txBody>
          <a:bodyPr wrap="square" rtlCol="0">
            <a:spAutoFit/>
          </a:bodyPr>
          <a:lstStyle/>
          <a:p>
            <a:pPr>
              <a:lnSpc>
                <a:spcPts val="2700"/>
              </a:lnSpc>
            </a:pPr>
            <a:r>
              <a:rPr kumimoji="1" lang="ja-JP" altLang="en-US" dirty="0">
                <a:latin typeface="BIZ UDゴシック" panose="020B0400000000000000" pitchFamily="49" charset="-128"/>
                <a:ea typeface="BIZ UDゴシック" panose="020B0400000000000000" pitchFamily="49" charset="-128"/>
              </a:rPr>
              <a:t>・本日の説明会に関するご質問は、お問合せフォームにて受付します。</a:t>
            </a:r>
            <a:endParaRPr kumimoji="1" lang="en-US" altLang="ja-JP" dirty="0">
              <a:latin typeface="BIZ UDゴシック" panose="020B0400000000000000" pitchFamily="49" charset="-128"/>
              <a:ea typeface="BIZ UDゴシック" panose="020B0400000000000000" pitchFamily="49" charset="-128"/>
            </a:endParaRPr>
          </a:p>
          <a:p>
            <a:pPr>
              <a:lnSpc>
                <a:spcPts val="2700"/>
              </a:lnSpc>
            </a:pPr>
            <a:r>
              <a:rPr kumimoji="1" lang="ja-JP" altLang="en-US" dirty="0">
                <a:latin typeface="BIZ UDゴシック" panose="020B0400000000000000" pitchFamily="49" charset="-128"/>
                <a:ea typeface="BIZ UDゴシック" panose="020B0400000000000000" pitchFamily="49" charset="-128"/>
              </a:rPr>
              <a:t>　なお、多くのお問合せが想定されますので、お問合せフォームからの</a:t>
            </a:r>
            <a:endParaRPr kumimoji="1" lang="en-US" altLang="ja-JP" dirty="0">
              <a:latin typeface="BIZ UDゴシック" panose="020B0400000000000000" pitchFamily="49" charset="-128"/>
              <a:ea typeface="BIZ UDゴシック" panose="020B0400000000000000" pitchFamily="49" charset="-128"/>
            </a:endParaRPr>
          </a:p>
          <a:p>
            <a:pPr>
              <a:lnSpc>
                <a:spcPts val="2700"/>
              </a:lnSpc>
            </a:pPr>
            <a:r>
              <a:rPr kumimoji="1" lang="ja-JP" altLang="en-US" dirty="0">
                <a:latin typeface="BIZ UDゴシック" panose="020B0400000000000000" pitchFamily="49" charset="-128"/>
                <a:ea typeface="BIZ UDゴシック" panose="020B0400000000000000" pitchFamily="49" charset="-128"/>
              </a:rPr>
              <a:t>　問い合わせにご協力ください。</a:t>
            </a:r>
            <a:endParaRPr kumimoji="1" lang="en-US" altLang="ja-JP" dirty="0">
              <a:latin typeface="BIZ UDゴシック" panose="020B0400000000000000" pitchFamily="49" charset="-128"/>
              <a:ea typeface="BIZ UDゴシック" panose="020B0400000000000000" pitchFamily="49" charset="-128"/>
            </a:endParaRPr>
          </a:p>
        </p:txBody>
      </p:sp>
      <p:pic>
        <p:nvPicPr>
          <p:cNvPr id="28" name="図 27" descr="アイコン&#10;&#10;AI 生成コンテンツは誤りを含む可能性があります。">
            <a:extLst>
              <a:ext uri="{FF2B5EF4-FFF2-40B4-BE49-F238E27FC236}">
                <a16:creationId xmlns:a16="http://schemas.microsoft.com/office/drawing/2014/main" id="{2556980C-A697-0237-9262-163FC4A50782}"/>
              </a:ext>
            </a:extLst>
          </p:cNvPr>
          <p:cNvPicPr>
            <a:picLocks noChangeAspect="1"/>
          </p:cNvPicPr>
          <p:nvPr/>
        </p:nvPicPr>
        <p:blipFill>
          <a:blip r:embed="rId3"/>
          <a:stretch>
            <a:fillRect/>
          </a:stretch>
        </p:blipFill>
        <p:spPr>
          <a:xfrm>
            <a:off x="7790650" y="2072860"/>
            <a:ext cx="767638" cy="754700"/>
          </a:xfrm>
          <a:prstGeom prst="rect">
            <a:avLst/>
          </a:prstGeom>
        </p:spPr>
      </p:pic>
      <p:pic>
        <p:nvPicPr>
          <p:cNvPr id="36" name="図 35" descr="アイコン&#10;&#10;AI 生成コンテンツは誤りを含む可能性があります。">
            <a:extLst>
              <a:ext uri="{FF2B5EF4-FFF2-40B4-BE49-F238E27FC236}">
                <a16:creationId xmlns:a16="http://schemas.microsoft.com/office/drawing/2014/main" id="{715FDC2B-C72E-273A-F485-E13F302125A8}"/>
              </a:ext>
            </a:extLst>
          </p:cNvPr>
          <p:cNvPicPr>
            <a:picLocks noChangeAspect="1"/>
          </p:cNvPicPr>
          <p:nvPr/>
        </p:nvPicPr>
        <p:blipFill>
          <a:blip r:embed="rId4"/>
          <a:stretch>
            <a:fillRect/>
          </a:stretch>
        </p:blipFill>
        <p:spPr>
          <a:xfrm>
            <a:off x="7794002" y="993926"/>
            <a:ext cx="797581" cy="754700"/>
          </a:xfrm>
          <a:prstGeom prst="rect">
            <a:avLst/>
          </a:prstGeom>
        </p:spPr>
      </p:pic>
      <p:pic>
        <p:nvPicPr>
          <p:cNvPr id="47" name="図 46" descr="アイコン&#10;&#10;AI 生成コンテンツは誤りを含む可能性があります。">
            <a:extLst>
              <a:ext uri="{FF2B5EF4-FFF2-40B4-BE49-F238E27FC236}">
                <a16:creationId xmlns:a16="http://schemas.microsoft.com/office/drawing/2014/main" id="{0E26953C-724E-9FEE-911A-E8E80474676A}"/>
              </a:ext>
            </a:extLst>
          </p:cNvPr>
          <p:cNvPicPr>
            <a:picLocks noChangeAspect="1"/>
          </p:cNvPicPr>
          <p:nvPr/>
        </p:nvPicPr>
        <p:blipFill>
          <a:blip r:embed="rId5"/>
          <a:stretch>
            <a:fillRect/>
          </a:stretch>
        </p:blipFill>
        <p:spPr>
          <a:xfrm>
            <a:off x="7799872" y="3132229"/>
            <a:ext cx="767210" cy="754700"/>
          </a:xfrm>
          <a:prstGeom prst="rect">
            <a:avLst/>
          </a:prstGeom>
        </p:spPr>
      </p:pic>
      <p:sp>
        <p:nvSpPr>
          <p:cNvPr id="2" name="テキスト ボックス 1">
            <a:extLst>
              <a:ext uri="{FF2B5EF4-FFF2-40B4-BE49-F238E27FC236}">
                <a16:creationId xmlns:a16="http://schemas.microsoft.com/office/drawing/2014/main" id="{FC74BBC9-4FAC-479B-6D0D-5861FFAE3AE6}"/>
              </a:ext>
            </a:extLst>
          </p:cNvPr>
          <p:cNvSpPr txBox="1"/>
          <p:nvPr/>
        </p:nvSpPr>
        <p:spPr>
          <a:xfrm>
            <a:off x="83436" y="2319262"/>
            <a:ext cx="7597811" cy="731482"/>
          </a:xfrm>
          <a:prstGeom prst="rect">
            <a:avLst/>
          </a:prstGeom>
          <a:noFill/>
        </p:spPr>
        <p:txBody>
          <a:bodyPr wrap="square" rtlCol="0">
            <a:spAutoFit/>
          </a:bodyPr>
          <a:lstStyle/>
          <a:p>
            <a:pPr>
              <a:lnSpc>
                <a:spcPts val="2700"/>
              </a:lnSpc>
            </a:pPr>
            <a:r>
              <a:rPr kumimoji="1" lang="ja-JP" altLang="en-US" dirty="0">
                <a:latin typeface="BIZ UDゴシック" panose="020B0400000000000000" pitchFamily="49" charset="-128"/>
                <a:ea typeface="BIZ UDゴシック" panose="020B0400000000000000" pitchFamily="49" charset="-128"/>
              </a:rPr>
              <a:t>・いただいたご質問への回答は、仙台市ホームページの当該補助金の</a:t>
            </a:r>
            <a:endParaRPr kumimoji="1" lang="en-US" altLang="ja-JP" dirty="0">
              <a:latin typeface="BIZ UDゴシック" panose="020B0400000000000000" pitchFamily="49" charset="-128"/>
              <a:ea typeface="BIZ UDゴシック" panose="020B0400000000000000" pitchFamily="49" charset="-128"/>
            </a:endParaRPr>
          </a:p>
          <a:p>
            <a:pPr>
              <a:lnSpc>
                <a:spcPts val="2700"/>
              </a:lnSpc>
            </a:pPr>
            <a:r>
              <a:rPr kumimoji="1" lang="ja-JP" altLang="en-US" dirty="0">
                <a:latin typeface="BIZ UDゴシック" panose="020B0400000000000000" pitchFamily="49" charset="-128"/>
                <a:ea typeface="BIZ UDゴシック" panose="020B0400000000000000" pitchFamily="49" charset="-128"/>
              </a:rPr>
              <a:t>　ページに掲載させていただきます。</a:t>
            </a:r>
            <a:endParaRPr kumimoji="1" lang="en-US" altLang="ja-JP" dirty="0">
              <a:latin typeface="BIZ UDゴシック" panose="020B0400000000000000" pitchFamily="49" charset="-128"/>
              <a:ea typeface="BIZ UDゴシック" panose="020B0400000000000000" pitchFamily="49" charset="-128"/>
            </a:endParaRPr>
          </a:p>
        </p:txBody>
      </p:sp>
      <p:sp>
        <p:nvSpPr>
          <p:cNvPr id="9" name="四角形: 角を丸くする 8">
            <a:extLst>
              <a:ext uri="{FF2B5EF4-FFF2-40B4-BE49-F238E27FC236}">
                <a16:creationId xmlns:a16="http://schemas.microsoft.com/office/drawing/2014/main" id="{EADF98FA-BBF6-720C-B43E-4F242753F02C}"/>
              </a:ext>
            </a:extLst>
          </p:cNvPr>
          <p:cNvSpPr/>
          <p:nvPr/>
        </p:nvSpPr>
        <p:spPr>
          <a:xfrm>
            <a:off x="120803" y="4322222"/>
            <a:ext cx="12008993" cy="2392614"/>
          </a:xfrm>
          <a:prstGeom prst="roundRect">
            <a:avLst>
              <a:gd name="adj" fmla="val 2301"/>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四角形: 角を丸くする 7">
            <a:extLst>
              <a:ext uri="{FF2B5EF4-FFF2-40B4-BE49-F238E27FC236}">
                <a16:creationId xmlns:a16="http://schemas.microsoft.com/office/drawing/2014/main" id="{895A6C34-3382-9AEF-F1F8-A16E539BE7AB}"/>
              </a:ext>
            </a:extLst>
          </p:cNvPr>
          <p:cNvSpPr/>
          <p:nvPr/>
        </p:nvSpPr>
        <p:spPr>
          <a:xfrm>
            <a:off x="430946" y="4114477"/>
            <a:ext cx="3134289"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申請にあたっての留意事項</a:t>
            </a:r>
          </a:p>
        </p:txBody>
      </p:sp>
      <p:sp>
        <p:nvSpPr>
          <p:cNvPr id="10" name="テキスト ボックス 9">
            <a:extLst>
              <a:ext uri="{FF2B5EF4-FFF2-40B4-BE49-F238E27FC236}">
                <a16:creationId xmlns:a16="http://schemas.microsoft.com/office/drawing/2014/main" id="{185D8406-31E2-6ED4-E113-8CA74C2E8C18}"/>
              </a:ext>
            </a:extLst>
          </p:cNvPr>
          <p:cNvSpPr txBox="1"/>
          <p:nvPr/>
        </p:nvSpPr>
        <p:spPr>
          <a:xfrm>
            <a:off x="284152" y="4711293"/>
            <a:ext cx="11002684" cy="1568250"/>
          </a:xfrm>
          <a:prstGeom prst="rect">
            <a:avLst/>
          </a:prstGeom>
          <a:noFill/>
        </p:spPr>
        <p:txBody>
          <a:bodyPr wrap="square" rtlCol="0">
            <a:spAutoFit/>
          </a:bodyPr>
          <a:lstStyle/>
          <a:p>
            <a:pPr>
              <a:lnSpc>
                <a:spcPts val="3000"/>
              </a:lnSpc>
            </a:pPr>
            <a:r>
              <a:rPr kumimoji="1" lang="ja-JP" altLang="en-US" dirty="0">
                <a:latin typeface="BIZ UDゴシック" panose="020B0400000000000000" pitchFamily="49" charset="-128"/>
                <a:ea typeface="BIZ UDゴシック" panose="020B0400000000000000" pitchFamily="49" charset="-128"/>
              </a:rPr>
              <a:t>・補助要綱を充分にご確認のうえ、申請してください。</a:t>
            </a:r>
            <a:endParaRPr kumimoji="1" lang="en-US" altLang="ja-JP" dirty="0">
              <a:latin typeface="BIZ UDゴシック" panose="020B0400000000000000" pitchFamily="49" charset="-128"/>
              <a:ea typeface="BIZ UDゴシック" panose="020B0400000000000000" pitchFamily="49" charset="-128"/>
            </a:endParaRPr>
          </a:p>
          <a:p>
            <a:pPr>
              <a:lnSpc>
                <a:spcPts val="3000"/>
              </a:lnSpc>
            </a:pPr>
            <a:r>
              <a:rPr kumimoji="1" lang="ja-JP" altLang="en-US" dirty="0">
                <a:latin typeface="BIZ UDゴシック" panose="020B0400000000000000" pitchFamily="49" charset="-128"/>
                <a:ea typeface="BIZ UDゴシック" panose="020B0400000000000000" pitchFamily="49" charset="-128"/>
              </a:rPr>
              <a:t>・申請内容や添付書類に不備がある場合は、受付できないことがあります。</a:t>
            </a:r>
            <a:endParaRPr kumimoji="1" lang="en-US" altLang="ja-JP" dirty="0">
              <a:latin typeface="BIZ UDゴシック" panose="020B0400000000000000" pitchFamily="49" charset="-128"/>
              <a:ea typeface="BIZ UDゴシック" panose="020B0400000000000000" pitchFamily="49" charset="-128"/>
            </a:endParaRPr>
          </a:p>
          <a:p>
            <a:pPr>
              <a:lnSpc>
                <a:spcPts val="3000"/>
              </a:lnSpc>
            </a:pPr>
            <a:r>
              <a:rPr kumimoji="1" lang="ja-JP" altLang="en-US" dirty="0">
                <a:latin typeface="BIZ UDゴシック" panose="020B0400000000000000" pitchFamily="49" charset="-128"/>
                <a:ea typeface="BIZ UDゴシック" panose="020B0400000000000000" pitchFamily="49" charset="-128"/>
              </a:rPr>
              <a:t>・要件を満たしていない場合は、交付対象外となります。</a:t>
            </a:r>
            <a:endParaRPr kumimoji="1" lang="en-US" altLang="ja-JP" dirty="0">
              <a:latin typeface="BIZ UDゴシック" panose="020B0400000000000000" pitchFamily="49" charset="-128"/>
              <a:ea typeface="BIZ UDゴシック" panose="020B0400000000000000" pitchFamily="49" charset="-128"/>
            </a:endParaRPr>
          </a:p>
          <a:p>
            <a:pPr>
              <a:lnSpc>
                <a:spcPts val="3000"/>
              </a:lnSpc>
            </a:pPr>
            <a:r>
              <a:rPr kumimoji="1" lang="ja-JP" altLang="en-US" dirty="0">
                <a:latin typeface="BIZ UDゴシック" panose="020B0400000000000000" pitchFamily="49" charset="-128"/>
                <a:ea typeface="BIZ UDゴシック" panose="020B0400000000000000" pitchFamily="49" charset="-128"/>
              </a:rPr>
              <a:t>・申請件数が多数となった場合、予算の範囲内で交付するため、交付額が変更となる場合があります。</a:t>
            </a:r>
            <a:endParaRPr kumimoji="1" lang="en-US" altLang="ja-JP" dirty="0">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EB311FDC-042B-6C38-A078-63A718913609}"/>
              </a:ext>
            </a:extLst>
          </p:cNvPr>
          <p:cNvSpPr txBox="1"/>
          <p:nvPr/>
        </p:nvSpPr>
        <p:spPr>
          <a:xfrm>
            <a:off x="8563591" y="808509"/>
            <a:ext cx="2578050" cy="1077731"/>
          </a:xfrm>
          <a:prstGeom prst="rect">
            <a:avLst/>
          </a:prstGeom>
          <a:noFill/>
        </p:spPr>
        <p:txBody>
          <a:bodyPr wrap="square" rtlCol="0">
            <a:spAutoFit/>
          </a:bodyPr>
          <a:lstStyle/>
          <a:p>
            <a:pPr>
              <a:lnSpc>
                <a:spcPts val="2700"/>
              </a:lnSpc>
            </a:pPr>
            <a:r>
              <a:rPr kumimoji="1" lang="ja-JP" altLang="en-US" dirty="0">
                <a:latin typeface="BIZ UDゴシック" panose="020B0400000000000000" pitchFamily="49" charset="-128"/>
                <a:ea typeface="BIZ UDゴシック" panose="020B0400000000000000" pitchFamily="49" charset="-128"/>
              </a:rPr>
              <a:t>お問合せフォーム</a:t>
            </a:r>
            <a:endParaRPr kumimoji="1" lang="en-US" altLang="ja-JP" dirty="0">
              <a:latin typeface="BIZ UDゴシック" panose="020B0400000000000000" pitchFamily="49" charset="-128"/>
              <a:ea typeface="BIZ UDゴシック" panose="020B0400000000000000" pitchFamily="49" charset="-128"/>
            </a:endParaRPr>
          </a:p>
          <a:p>
            <a:pPr>
              <a:lnSpc>
                <a:spcPts val="2700"/>
              </a:lnSpc>
            </a:pPr>
            <a:r>
              <a:rPr kumimoji="1" lang="en-US" altLang="ja-JP" dirty="0">
                <a:latin typeface="BIZ UDゴシック" panose="020B0400000000000000" pitchFamily="49" charset="-128"/>
                <a:ea typeface="BIZ UDゴシック" panose="020B0400000000000000" pitchFamily="49" charset="-128"/>
              </a:rPr>
              <a:t>https://logoform.jp/form/3PrJ/1689175</a:t>
            </a:r>
          </a:p>
        </p:txBody>
      </p:sp>
      <p:sp>
        <p:nvSpPr>
          <p:cNvPr id="12" name="テキスト ボックス 11">
            <a:extLst>
              <a:ext uri="{FF2B5EF4-FFF2-40B4-BE49-F238E27FC236}">
                <a16:creationId xmlns:a16="http://schemas.microsoft.com/office/drawing/2014/main" id="{A9EE51EA-56D8-6E7A-3076-AF50DC974C0B}"/>
              </a:ext>
            </a:extLst>
          </p:cNvPr>
          <p:cNvSpPr txBox="1"/>
          <p:nvPr/>
        </p:nvSpPr>
        <p:spPr>
          <a:xfrm>
            <a:off x="8528065" y="2058618"/>
            <a:ext cx="3491659" cy="727828"/>
          </a:xfrm>
          <a:prstGeom prst="rect">
            <a:avLst/>
          </a:prstGeom>
          <a:noFill/>
        </p:spPr>
        <p:txBody>
          <a:bodyPr wrap="square" rtlCol="0">
            <a:spAutoFit/>
          </a:bodyPr>
          <a:lstStyle/>
          <a:p>
            <a:pPr>
              <a:lnSpc>
                <a:spcPts val="2700"/>
              </a:lnSpc>
            </a:pPr>
            <a:r>
              <a:rPr kumimoji="1" lang="ja-JP" altLang="en-US" sz="1600" dirty="0">
                <a:latin typeface="BIZ UDゴシック" panose="020B0400000000000000" pitchFamily="49" charset="-128"/>
                <a:ea typeface="BIZ UDゴシック" panose="020B0400000000000000" pitchFamily="49" charset="-128"/>
              </a:rPr>
              <a:t>障害者支援課 </a:t>
            </a:r>
            <a:r>
              <a:rPr kumimoji="1" lang="en-US" altLang="ja-JP" sz="1600" dirty="0">
                <a:latin typeface="BIZ UDゴシック" panose="020B0400000000000000" pitchFamily="49" charset="-128"/>
                <a:ea typeface="BIZ UDゴシック" panose="020B0400000000000000" pitchFamily="49" charset="-128"/>
              </a:rPr>
              <a:t>Mail</a:t>
            </a:r>
          </a:p>
          <a:p>
            <a:pPr>
              <a:lnSpc>
                <a:spcPts val="2700"/>
              </a:lnSpc>
            </a:pPr>
            <a:r>
              <a:rPr kumimoji="1" lang="en-US" altLang="ja-JP" sz="1600" dirty="0">
                <a:latin typeface="BIZ UDゴシック" panose="020B0400000000000000" pitchFamily="49" charset="-128"/>
                <a:ea typeface="BIZ UDゴシック" panose="020B0400000000000000" pitchFamily="49" charset="-128"/>
              </a:rPr>
              <a:t>chiiki_shougai@city.sendai.jp</a:t>
            </a:r>
          </a:p>
        </p:txBody>
      </p:sp>
      <p:sp>
        <p:nvSpPr>
          <p:cNvPr id="13" name="テキスト ボックス 12">
            <a:extLst>
              <a:ext uri="{FF2B5EF4-FFF2-40B4-BE49-F238E27FC236}">
                <a16:creationId xmlns:a16="http://schemas.microsoft.com/office/drawing/2014/main" id="{F795306C-59F9-D199-0D3B-34806740EB04}"/>
              </a:ext>
            </a:extLst>
          </p:cNvPr>
          <p:cNvSpPr txBox="1"/>
          <p:nvPr/>
        </p:nvSpPr>
        <p:spPr>
          <a:xfrm>
            <a:off x="8551545" y="3111726"/>
            <a:ext cx="3491659" cy="727828"/>
          </a:xfrm>
          <a:prstGeom prst="rect">
            <a:avLst/>
          </a:prstGeom>
          <a:noFill/>
        </p:spPr>
        <p:txBody>
          <a:bodyPr wrap="square" rtlCol="0">
            <a:spAutoFit/>
          </a:bodyPr>
          <a:lstStyle/>
          <a:p>
            <a:pPr>
              <a:lnSpc>
                <a:spcPts val="2700"/>
              </a:lnSpc>
            </a:pPr>
            <a:r>
              <a:rPr kumimoji="1" lang="ja-JP" altLang="en-US" sz="1600" dirty="0">
                <a:latin typeface="BIZ UDゴシック" panose="020B0400000000000000" pitchFamily="49" charset="-128"/>
                <a:ea typeface="BIZ UDゴシック" panose="020B0400000000000000" pitchFamily="49" charset="-128"/>
              </a:rPr>
              <a:t>障害者支援課 </a:t>
            </a:r>
            <a:r>
              <a:rPr kumimoji="1" lang="en-US" altLang="ja-JP" sz="1600" dirty="0">
                <a:latin typeface="BIZ UDゴシック" panose="020B0400000000000000" pitchFamily="49" charset="-128"/>
                <a:ea typeface="BIZ UDゴシック" panose="020B0400000000000000" pitchFamily="49" charset="-128"/>
              </a:rPr>
              <a:t>TEL </a:t>
            </a:r>
          </a:p>
          <a:p>
            <a:pPr>
              <a:lnSpc>
                <a:spcPts val="2700"/>
              </a:lnSpc>
            </a:pPr>
            <a:r>
              <a:rPr kumimoji="1" lang="ja-JP" altLang="en-US" sz="1600" dirty="0">
                <a:latin typeface="BIZ UDゴシック" panose="020B0400000000000000" pitchFamily="49" charset="-128"/>
                <a:ea typeface="BIZ UDゴシック" panose="020B0400000000000000" pitchFamily="49" charset="-128"/>
              </a:rPr>
              <a:t>０２２ー２１４－８１６４</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15" name="テキスト ボックス 14">
            <a:extLst>
              <a:ext uri="{FF2B5EF4-FFF2-40B4-BE49-F238E27FC236}">
                <a16:creationId xmlns:a16="http://schemas.microsoft.com/office/drawing/2014/main" id="{A855F662-6F18-7410-DB85-343B06417D15}"/>
              </a:ext>
            </a:extLst>
          </p:cNvPr>
          <p:cNvSpPr txBox="1"/>
          <p:nvPr/>
        </p:nvSpPr>
        <p:spPr>
          <a:xfrm>
            <a:off x="11719507" y="6479696"/>
            <a:ext cx="470000" cy="338554"/>
          </a:xfrm>
          <a:prstGeom prst="rect">
            <a:avLst/>
          </a:prstGeom>
          <a:solidFill>
            <a:schemeClr val="bg1"/>
          </a:solidFill>
        </p:spPr>
        <p:txBody>
          <a:bodyPr wrap="none" rtlCol="0">
            <a:spAutoFit/>
          </a:bodyPr>
          <a:lstStyle/>
          <a:p>
            <a:r>
              <a:rPr kumimoji="1" lang="en-US" altLang="ja-JP" sz="1600" dirty="0">
                <a:latin typeface="BIZ UDPゴシック" panose="020B0400000000000000" pitchFamily="50" charset="-128"/>
                <a:ea typeface="BIZ UDPゴシック" panose="020B0400000000000000" pitchFamily="50" charset="-128"/>
              </a:rPr>
              <a:t>1</a:t>
            </a:r>
            <a:r>
              <a:rPr kumimoji="1" lang="ja-JP" altLang="en-US" sz="1600" dirty="0">
                <a:latin typeface="BIZ UDPゴシック" panose="020B0400000000000000" pitchFamily="50" charset="-128"/>
                <a:ea typeface="BIZ UDPゴシック" panose="020B0400000000000000" pitchFamily="50" charset="-128"/>
              </a:rPr>
              <a:t>４</a:t>
            </a:r>
          </a:p>
        </p:txBody>
      </p:sp>
      <p:pic>
        <p:nvPicPr>
          <p:cNvPr id="7" name="図 6" descr="QR コード&#10;&#10;AI 生成コンテンツは誤りを含む可能性があります。">
            <a:extLst>
              <a:ext uri="{FF2B5EF4-FFF2-40B4-BE49-F238E27FC236}">
                <a16:creationId xmlns:a16="http://schemas.microsoft.com/office/drawing/2014/main" id="{3C642E9E-936A-8BEC-66BE-C1F842BE6F44}"/>
              </a:ext>
            </a:extLst>
          </p:cNvPr>
          <p:cNvPicPr>
            <a:picLocks noChangeAspect="1"/>
          </p:cNvPicPr>
          <p:nvPr/>
        </p:nvPicPr>
        <p:blipFill>
          <a:blip r:embed="rId6"/>
          <a:stretch>
            <a:fillRect/>
          </a:stretch>
        </p:blipFill>
        <p:spPr>
          <a:xfrm>
            <a:off x="11102984" y="928811"/>
            <a:ext cx="962828" cy="939571"/>
          </a:xfrm>
          <a:prstGeom prst="rect">
            <a:avLst/>
          </a:prstGeom>
        </p:spPr>
      </p:pic>
      <p:sp>
        <p:nvSpPr>
          <p:cNvPr id="3" name="テキスト ボックス 2">
            <a:extLst>
              <a:ext uri="{FF2B5EF4-FFF2-40B4-BE49-F238E27FC236}">
                <a16:creationId xmlns:a16="http://schemas.microsoft.com/office/drawing/2014/main" id="{92C5F88F-1043-F1F6-56AC-DEA59E949FD5}"/>
              </a:ext>
            </a:extLst>
          </p:cNvPr>
          <p:cNvSpPr txBox="1"/>
          <p:nvPr/>
        </p:nvSpPr>
        <p:spPr>
          <a:xfrm>
            <a:off x="84775" y="3153388"/>
            <a:ext cx="7597811" cy="385234"/>
          </a:xfrm>
          <a:prstGeom prst="rect">
            <a:avLst/>
          </a:prstGeom>
          <a:noFill/>
        </p:spPr>
        <p:txBody>
          <a:bodyPr wrap="square" rtlCol="0">
            <a:spAutoFit/>
          </a:bodyPr>
          <a:lstStyle/>
          <a:p>
            <a:pPr>
              <a:lnSpc>
                <a:spcPts val="2700"/>
              </a:lnSpc>
            </a:pPr>
            <a:r>
              <a:rPr kumimoji="1" lang="ja-JP" altLang="en-US" dirty="0">
                <a:latin typeface="BIZ UDゴシック" panose="020B0400000000000000" pitchFamily="49" charset="-128"/>
                <a:ea typeface="BIZ UDゴシック" panose="020B0400000000000000" pitchFamily="49" charset="-128"/>
              </a:rPr>
              <a:t>・ホームページは公開次第、</a:t>
            </a:r>
            <a:r>
              <a:rPr kumimoji="1" lang="en-US" altLang="ja-JP" dirty="0">
                <a:latin typeface="BIZ UDゴシック" panose="020B0400000000000000" pitchFamily="49" charset="-128"/>
                <a:ea typeface="BIZ UDゴシック" panose="020B0400000000000000" pitchFamily="49" charset="-128"/>
              </a:rPr>
              <a:t>URL</a:t>
            </a:r>
            <a:r>
              <a:rPr kumimoji="1" lang="ja-JP" altLang="en-US" dirty="0">
                <a:latin typeface="BIZ UDゴシック" panose="020B0400000000000000" pitchFamily="49" charset="-128"/>
                <a:ea typeface="BIZ UDゴシック" panose="020B0400000000000000" pitchFamily="49" charset="-128"/>
              </a:rPr>
              <a:t>をご案内いたします。</a:t>
            </a:r>
            <a:endParaRPr kumimoji="1" lang="en-US" altLang="ja-JP"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112500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378DAE-D4B9-D59A-C218-01EEA23E0D21}"/>
              </a:ext>
            </a:extLst>
          </p:cNvPr>
          <p:cNvSpPr txBox="1">
            <a:spLocks/>
          </p:cNvSpPr>
          <p:nvPr/>
        </p:nvSpPr>
        <p:spPr>
          <a:xfrm>
            <a:off x="521857" y="244625"/>
            <a:ext cx="10714182" cy="67337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ts val="6000"/>
              </a:lnSpc>
            </a:pPr>
            <a:r>
              <a:rPr lang="ja-JP" altLang="en-US" sz="3600" b="1" dirty="0">
                <a:solidFill>
                  <a:schemeClr val="accent1"/>
                </a:solidFill>
                <a:latin typeface="BIZ UDPゴシック" panose="020B0400000000000000" pitchFamily="50" charset="-128"/>
                <a:ea typeface="BIZ UDPゴシック" panose="020B0400000000000000" pitchFamily="50" charset="-128"/>
              </a:rPr>
              <a:t>１．　</a:t>
            </a:r>
            <a:r>
              <a:rPr lang="ja-JP" altLang="en-US" sz="3200" dirty="0">
                <a:latin typeface="BIZ UDPゴシック" panose="020B0400000000000000" pitchFamily="50" charset="-128"/>
                <a:ea typeface="BIZ UDPゴシック" panose="020B0400000000000000" pitchFamily="50" charset="-128"/>
              </a:rPr>
              <a:t>障害者自立支援協議会における整理</a:t>
            </a:r>
            <a:r>
              <a:rPr lang="ja-JP" altLang="en-US" sz="2400" dirty="0">
                <a:latin typeface="BIZ UDPゴシック" panose="020B0400000000000000" pitchFamily="50" charset="-128"/>
                <a:ea typeface="BIZ UDPゴシック" panose="020B0400000000000000" pitchFamily="50" charset="-128"/>
              </a:rPr>
              <a:t>　（Ｐ１～Ｐ３）</a:t>
            </a:r>
            <a:endParaRPr lang="en-US" altLang="ja-JP" sz="2400" dirty="0">
              <a:latin typeface="BIZ UDPゴシック" panose="020B0400000000000000" pitchFamily="50" charset="-128"/>
              <a:ea typeface="BIZ UDPゴシック" panose="020B0400000000000000" pitchFamily="50" charset="-128"/>
            </a:endParaRPr>
          </a:p>
          <a:p>
            <a:pPr>
              <a:lnSpc>
                <a:spcPts val="6000"/>
              </a:lnSpc>
            </a:pPr>
            <a:r>
              <a:rPr lang="ja-JP" altLang="en-US" sz="3600" b="1" dirty="0">
                <a:solidFill>
                  <a:schemeClr val="accent1"/>
                </a:solidFill>
                <a:latin typeface="BIZ UDPゴシック" panose="020B0400000000000000" pitchFamily="50" charset="-128"/>
                <a:ea typeface="BIZ UDPゴシック" panose="020B0400000000000000" pitchFamily="50" charset="-128"/>
              </a:rPr>
              <a:t>２．　</a:t>
            </a:r>
            <a:r>
              <a:rPr lang="ja-JP" altLang="en-US" sz="3200" dirty="0">
                <a:latin typeface="BIZ UDPゴシック" panose="020B0400000000000000" pitchFamily="50" charset="-128"/>
                <a:ea typeface="BIZ UDPゴシック" panose="020B0400000000000000" pitchFamily="50" charset="-128"/>
              </a:rPr>
              <a:t>提供体制強化事業補助金の概要　</a:t>
            </a:r>
            <a:r>
              <a:rPr lang="ja-JP" altLang="en-US" sz="2400" dirty="0">
                <a:latin typeface="BIZ UDPゴシック" panose="020B0400000000000000" pitchFamily="50" charset="-128"/>
                <a:ea typeface="BIZ UDPゴシック" panose="020B0400000000000000" pitchFamily="50" charset="-128"/>
              </a:rPr>
              <a:t>（Ｐ４～Ｐ５）</a:t>
            </a:r>
            <a:endParaRPr lang="en-US" altLang="ja-JP" sz="2400" dirty="0">
              <a:latin typeface="BIZ UDPゴシック" panose="020B0400000000000000" pitchFamily="50" charset="-128"/>
              <a:ea typeface="BIZ UDPゴシック" panose="020B0400000000000000" pitchFamily="50" charset="-128"/>
            </a:endParaRPr>
          </a:p>
          <a:p>
            <a:pPr>
              <a:lnSpc>
                <a:spcPts val="6000"/>
              </a:lnSpc>
            </a:pPr>
            <a:r>
              <a:rPr lang="ja-JP" altLang="en-US" sz="3600" b="1" dirty="0">
                <a:solidFill>
                  <a:schemeClr val="accent1"/>
                </a:solidFill>
                <a:latin typeface="BIZ UDPゴシック" panose="020B0400000000000000" pitchFamily="50" charset="-128"/>
                <a:ea typeface="BIZ UDPゴシック" panose="020B0400000000000000" pitchFamily="50" charset="-128"/>
              </a:rPr>
              <a:t>３．　</a:t>
            </a:r>
            <a:r>
              <a:rPr lang="ja-JP" altLang="en-US" sz="3200" dirty="0">
                <a:latin typeface="BIZ UDPゴシック" panose="020B0400000000000000" pitchFamily="50" charset="-128"/>
                <a:ea typeface="BIZ UDPゴシック" panose="020B0400000000000000" pitchFamily="50" charset="-128"/>
              </a:rPr>
              <a:t>確保支援費補助金について　</a:t>
            </a:r>
            <a:r>
              <a:rPr lang="ja-JP" altLang="en-US" sz="2400" dirty="0">
                <a:latin typeface="BIZ UDPゴシック" panose="020B0400000000000000" pitchFamily="50" charset="-128"/>
                <a:ea typeface="BIZ UDPゴシック" panose="020B0400000000000000" pitchFamily="50" charset="-128"/>
              </a:rPr>
              <a:t>（Ｐ６～Ｐ</a:t>
            </a:r>
            <a:r>
              <a:rPr lang="en-US" altLang="ja-JP" sz="2400" dirty="0">
                <a:latin typeface="BIZ UDPゴシック" panose="020B0400000000000000" pitchFamily="50" charset="-128"/>
                <a:ea typeface="BIZ UDPゴシック" panose="020B0400000000000000" pitchFamily="50" charset="-128"/>
              </a:rPr>
              <a:t>8</a:t>
            </a:r>
            <a:r>
              <a:rPr lang="ja-JP" altLang="en-US" sz="2400" dirty="0">
                <a:latin typeface="BIZ UDPゴシック" panose="020B0400000000000000" pitchFamily="50" charset="-128"/>
                <a:ea typeface="BIZ UDPゴシック" panose="020B0400000000000000" pitchFamily="50" charset="-128"/>
              </a:rPr>
              <a:t>）</a:t>
            </a:r>
            <a:endParaRPr lang="en-US" altLang="ja-JP" sz="3200" dirty="0">
              <a:latin typeface="BIZ UDPゴシック" panose="020B0400000000000000" pitchFamily="50" charset="-128"/>
              <a:ea typeface="BIZ UDPゴシック" panose="020B0400000000000000" pitchFamily="50" charset="-128"/>
            </a:endParaRPr>
          </a:p>
          <a:p>
            <a:pPr>
              <a:lnSpc>
                <a:spcPts val="6000"/>
              </a:lnSpc>
            </a:pPr>
            <a:r>
              <a:rPr lang="ja-JP" altLang="en-US" sz="3600" b="1" dirty="0">
                <a:solidFill>
                  <a:schemeClr val="accent1"/>
                </a:solidFill>
                <a:latin typeface="BIZ UDPゴシック" panose="020B0400000000000000" pitchFamily="50" charset="-128"/>
                <a:ea typeface="BIZ UDPゴシック" panose="020B0400000000000000" pitchFamily="50" charset="-128"/>
              </a:rPr>
              <a:t>４．　</a:t>
            </a:r>
            <a:r>
              <a:rPr lang="ja-JP" altLang="en-US" sz="3200" dirty="0">
                <a:latin typeface="BIZ UDPゴシック" panose="020B0400000000000000" pitchFamily="50" charset="-128"/>
                <a:ea typeface="BIZ UDPゴシック" panose="020B0400000000000000" pitchFamily="50" charset="-128"/>
              </a:rPr>
              <a:t>定着支援費補助金について　</a:t>
            </a:r>
            <a:r>
              <a:rPr lang="ja-JP" altLang="en-US" sz="2400" dirty="0">
                <a:latin typeface="BIZ UDPゴシック" panose="020B0400000000000000" pitchFamily="50" charset="-128"/>
                <a:ea typeface="BIZ UDPゴシック" panose="020B0400000000000000" pitchFamily="50" charset="-128"/>
              </a:rPr>
              <a:t>（Ｐ</a:t>
            </a:r>
            <a:r>
              <a:rPr lang="en-US" altLang="ja-JP" sz="2400" dirty="0">
                <a:latin typeface="BIZ UDPゴシック" panose="020B0400000000000000" pitchFamily="50" charset="-128"/>
                <a:ea typeface="BIZ UDPゴシック" panose="020B0400000000000000" pitchFamily="50" charset="-128"/>
              </a:rPr>
              <a:t>9</a:t>
            </a:r>
            <a:r>
              <a:rPr lang="ja-JP" altLang="en-US" sz="2400" dirty="0">
                <a:latin typeface="BIZ UDPゴシック" panose="020B0400000000000000" pitchFamily="50" charset="-128"/>
                <a:ea typeface="BIZ UDPゴシック" panose="020B0400000000000000" pitchFamily="50" charset="-128"/>
              </a:rPr>
              <a:t>～Ｐ</a:t>
            </a:r>
            <a:r>
              <a:rPr lang="en-US" altLang="ja-JP" sz="2400" dirty="0">
                <a:latin typeface="BIZ UDPゴシック" panose="020B0400000000000000" pitchFamily="50" charset="-128"/>
                <a:ea typeface="BIZ UDPゴシック" panose="020B0400000000000000" pitchFamily="50" charset="-128"/>
              </a:rPr>
              <a:t>11</a:t>
            </a:r>
            <a:r>
              <a:rPr lang="ja-JP" altLang="en-US" sz="2400" dirty="0">
                <a:latin typeface="BIZ UDPゴシック" panose="020B0400000000000000" pitchFamily="50" charset="-128"/>
                <a:ea typeface="BIZ UDPゴシック" panose="020B0400000000000000" pitchFamily="50" charset="-128"/>
              </a:rPr>
              <a:t>）</a:t>
            </a:r>
            <a:endParaRPr lang="en-US" altLang="ja-JP" sz="3200" dirty="0">
              <a:latin typeface="BIZ UDPゴシック" panose="020B0400000000000000" pitchFamily="50" charset="-128"/>
              <a:ea typeface="BIZ UDPゴシック" panose="020B0400000000000000" pitchFamily="50" charset="-128"/>
            </a:endParaRPr>
          </a:p>
          <a:p>
            <a:pPr>
              <a:lnSpc>
                <a:spcPts val="6000"/>
              </a:lnSpc>
            </a:pPr>
            <a:r>
              <a:rPr lang="ja-JP" altLang="en-US" sz="3600" b="1" dirty="0">
                <a:solidFill>
                  <a:schemeClr val="accent1"/>
                </a:solidFill>
                <a:latin typeface="BIZ UDPゴシック" panose="020B0400000000000000" pitchFamily="50" charset="-128"/>
                <a:ea typeface="BIZ UDPゴシック" panose="020B0400000000000000" pitchFamily="50" charset="-128"/>
              </a:rPr>
              <a:t>５．　</a:t>
            </a:r>
            <a:r>
              <a:rPr lang="ja-JP" altLang="en-US" sz="3200" dirty="0">
                <a:latin typeface="BIZ UDPゴシック" panose="020B0400000000000000" pitchFamily="50" charset="-128"/>
                <a:ea typeface="BIZ UDPゴシック" panose="020B0400000000000000" pitchFamily="50" charset="-128"/>
              </a:rPr>
              <a:t>まとめ　</a:t>
            </a:r>
            <a:r>
              <a:rPr lang="ja-JP" altLang="en-US" sz="2400" dirty="0">
                <a:latin typeface="BIZ UDPゴシック" panose="020B0400000000000000" pitchFamily="50" charset="-128"/>
                <a:ea typeface="BIZ UDPゴシック" panose="020B0400000000000000" pitchFamily="50" charset="-128"/>
              </a:rPr>
              <a:t>（Ｐ</a:t>
            </a:r>
            <a:r>
              <a:rPr lang="en-US" altLang="ja-JP" sz="2400" dirty="0">
                <a:latin typeface="BIZ UDPゴシック" panose="020B0400000000000000" pitchFamily="50" charset="-128"/>
                <a:ea typeface="BIZ UDPゴシック" panose="020B0400000000000000" pitchFamily="50" charset="-128"/>
              </a:rPr>
              <a:t>12</a:t>
            </a:r>
            <a:r>
              <a:rPr lang="ja-JP" altLang="en-US" sz="2400" dirty="0">
                <a:latin typeface="BIZ UDPゴシック" panose="020B0400000000000000" pitchFamily="50" charset="-128"/>
                <a:ea typeface="BIZ UDPゴシック" panose="020B0400000000000000" pitchFamily="50" charset="-128"/>
              </a:rPr>
              <a:t>）</a:t>
            </a:r>
            <a:endParaRPr lang="en-US" altLang="ja-JP" sz="3200" dirty="0">
              <a:latin typeface="BIZ UDPゴシック" panose="020B0400000000000000" pitchFamily="50" charset="-128"/>
              <a:ea typeface="BIZ UDPゴシック" panose="020B0400000000000000" pitchFamily="50" charset="-128"/>
            </a:endParaRPr>
          </a:p>
          <a:p>
            <a:pPr>
              <a:lnSpc>
                <a:spcPts val="6000"/>
              </a:lnSpc>
            </a:pPr>
            <a:r>
              <a:rPr lang="ja-JP" altLang="en-US" sz="3600" b="1" dirty="0">
                <a:solidFill>
                  <a:schemeClr val="accent1"/>
                </a:solidFill>
                <a:latin typeface="BIZ UDPゴシック" panose="020B0400000000000000" pitchFamily="50" charset="-128"/>
                <a:ea typeface="BIZ UDPゴシック" panose="020B0400000000000000" pitchFamily="50" charset="-128"/>
              </a:rPr>
              <a:t>６．　</a:t>
            </a:r>
            <a:r>
              <a:rPr lang="ja-JP" altLang="en-US" sz="3200" dirty="0">
                <a:latin typeface="BIZ UDPゴシック" panose="020B0400000000000000" pitchFamily="50" charset="-128"/>
                <a:ea typeface="BIZ UDPゴシック" panose="020B0400000000000000" pitchFamily="50" charset="-128"/>
              </a:rPr>
              <a:t>申請から交付の流れ　</a:t>
            </a:r>
            <a:r>
              <a:rPr lang="ja-JP" altLang="en-US" sz="2400" dirty="0">
                <a:latin typeface="BIZ UDPゴシック" panose="020B0400000000000000" pitchFamily="50" charset="-128"/>
                <a:ea typeface="BIZ UDPゴシック" panose="020B0400000000000000" pitchFamily="50" charset="-128"/>
              </a:rPr>
              <a:t>（Ｐ</a:t>
            </a:r>
            <a:r>
              <a:rPr lang="en-US" altLang="ja-JP" sz="2400" dirty="0">
                <a:latin typeface="BIZ UDPゴシック" panose="020B0400000000000000" pitchFamily="50" charset="-128"/>
                <a:ea typeface="BIZ UDPゴシック" panose="020B0400000000000000" pitchFamily="50" charset="-128"/>
              </a:rPr>
              <a:t>13</a:t>
            </a:r>
            <a:r>
              <a:rPr lang="ja-JP" altLang="en-US" sz="2400" dirty="0">
                <a:latin typeface="BIZ UDPゴシック" panose="020B0400000000000000" pitchFamily="50" charset="-128"/>
                <a:ea typeface="BIZ UDPゴシック" panose="020B0400000000000000" pitchFamily="50" charset="-128"/>
              </a:rPr>
              <a:t>）</a:t>
            </a:r>
            <a:endParaRPr lang="en-US" altLang="ja-JP" sz="2400" dirty="0">
              <a:latin typeface="BIZ UDPゴシック" panose="020B0400000000000000" pitchFamily="50" charset="-128"/>
              <a:ea typeface="BIZ UDPゴシック" panose="020B0400000000000000" pitchFamily="50" charset="-128"/>
            </a:endParaRPr>
          </a:p>
          <a:p>
            <a:pPr>
              <a:lnSpc>
                <a:spcPts val="6000"/>
              </a:lnSpc>
            </a:pPr>
            <a:r>
              <a:rPr lang="ja-JP" altLang="en-US" sz="3600" b="1" dirty="0">
                <a:solidFill>
                  <a:schemeClr val="accent1"/>
                </a:solidFill>
                <a:latin typeface="BIZ UDPゴシック" panose="020B0400000000000000" pitchFamily="50" charset="-128"/>
                <a:ea typeface="BIZ UDPゴシック" panose="020B0400000000000000" pitchFamily="50" charset="-128"/>
              </a:rPr>
              <a:t>７．　</a:t>
            </a:r>
            <a:r>
              <a:rPr lang="ja-JP" altLang="en-US" sz="3200" dirty="0">
                <a:latin typeface="BIZ UDPゴシック" panose="020B0400000000000000" pitchFamily="50" charset="-128"/>
                <a:ea typeface="BIZ UDPゴシック" panose="020B0400000000000000" pitchFamily="50" charset="-128"/>
              </a:rPr>
              <a:t>お問い合わせ・留意事項　</a:t>
            </a:r>
            <a:r>
              <a:rPr lang="ja-JP" altLang="en-US" sz="2400" dirty="0">
                <a:latin typeface="BIZ UDPゴシック" panose="020B0400000000000000" pitchFamily="50" charset="-128"/>
                <a:ea typeface="BIZ UDPゴシック" panose="020B0400000000000000" pitchFamily="50" charset="-128"/>
              </a:rPr>
              <a:t>（Ｐ</a:t>
            </a:r>
            <a:r>
              <a:rPr lang="en-US" altLang="ja-JP" sz="2400" dirty="0">
                <a:latin typeface="BIZ UDPゴシック" panose="020B0400000000000000" pitchFamily="50" charset="-128"/>
                <a:ea typeface="BIZ UDPゴシック" panose="020B0400000000000000" pitchFamily="50" charset="-128"/>
              </a:rPr>
              <a:t>14</a:t>
            </a:r>
            <a:r>
              <a:rPr lang="ja-JP" altLang="en-US" sz="2400" dirty="0">
                <a:latin typeface="BIZ UDPゴシック" panose="020B0400000000000000" pitchFamily="50" charset="-128"/>
                <a:ea typeface="BIZ UDPゴシック" panose="020B0400000000000000" pitchFamily="50" charset="-128"/>
              </a:rPr>
              <a:t>）</a:t>
            </a:r>
            <a:endParaRPr lang="en-US" altLang="ja-JP" sz="3200" dirty="0">
              <a:latin typeface="BIZ UDPゴシック" panose="020B0400000000000000" pitchFamily="50" charset="-128"/>
              <a:ea typeface="BIZ UDPゴシック" panose="020B0400000000000000" pitchFamily="50" charset="-128"/>
            </a:endParaRPr>
          </a:p>
        </p:txBody>
      </p:sp>
      <p:sp>
        <p:nvSpPr>
          <p:cNvPr id="3" name="タイトル 1">
            <a:extLst>
              <a:ext uri="{FF2B5EF4-FFF2-40B4-BE49-F238E27FC236}">
                <a16:creationId xmlns:a16="http://schemas.microsoft.com/office/drawing/2014/main" id="{EF2676F3-C229-0080-DBB0-9685A135AF8A}"/>
              </a:ext>
            </a:extLst>
          </p:cNvPr>
          <p:cNvSpPr txBox="1">
            <a:spLocks/>
          </p:cNvSpPr>
          <p:nvPr/>
        </p:nvSpPr>
        <p:spPr>
          <a:xfrm>
            <a:off x="955961" y="2068945"/>
            <a:ext cx="5754258" cy="628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endParaRPr lang="en-US" altLang="ja-JP" sz="3200" dirty="0">
              <a:latin typeface="BIZ UDPゴシック" panose="020B0400000000000000" pitchFamily="50" charset="-128"/>
              <a:ea typeface="BIZ UDPゴシック" panose="020B0400000000000000" pitchFamily="50" charset="-128"/>
            </a:endParaRPr>
          </a:p>
        </p:txBody>
      </p:sp>
      <p:sp>
        <p:nvSpPr>
          <p:cNvPr id="7" name="タイトル 1">
            <a:extLst>
              <a:ext uri="{FF2B5EF4-FFF2-40B4-BE49-F238E27FC236}">
                <a16:creationId xmlns:a16="http://schemas.microsoft.com/office/drawing/2014/main" id="{75806FE4-36D5-84DB-517B-5B9F72F81F2B}"/>
              </a:ext>
            </a:extLst>
          </p:cNvPr>
          <p:cNvSpPr>
            <a:spLocks noGrp="1"/>
          </p:cNvSpPr>
          <p:nvPr>
            <p:ph type="title"/>
          </p:nvPr>
        </p:nvSpPr>
        <p:spPr>
          <a:xfrm>
            <a:off x="0" y="1"/>
            <a:ext cx="12192000" cy="489248"/>
          </a:xfrm>
          <a:solidFill>
            <a:schemeClr val="tx2">
              <a:lumMod val="75000"/>
              <a:lumOff val="25000"/>
            </a:schemeClr>
          </a:solidFill>
          <a:ln>
            <a:solidFill>
              <a:schemeClr val="accent1"/>
            </a:solidFill>
          </a:ln>
        </p:spPr>
        <p:txBody>
          <a:bodyPr>
            <a:normAutofit/>
          </a:bodyPr>
          <a:lstStyle/>
          <a:p>
            <a:r>
              <a:rPr lang="ja-JP" altLang="en-US" sz="2800" dirty="0">
                <a:solidFill>
                  <a:schemeClr val="bg1"/>
                </a:solidFill>
                <a:latin typeface="BIZ UDPゴシック" panose="020B0400000000000000" pitchFamily="50" charset="-128"/>
                <a:ea typeface="BIZ UDPゴシック" panose="020B0400000000000000" pitchFamily="50" charset="-128"/>
              </a:rPr>
              <a:t> </a:t>
            </a:r>
            <a:r>
              <a:rPr kumimoji="1" lang="ja-JP" altLang="en-US" sz="2800" dirty="0">
                <a:solidFill>
                  <a:schemeClr val="bg1"/>
                </a:solidFill>
                <a:latin typeface="BIZ UDPゴシック" panose="020B0400000000000000" pitchFamily="50" charset="-128"/>
                <a:ea typeface="BIZ UDPゴシック" panose="020B0400000000000000" pitchFamily="50" charset="-128"/>
              </a:rPr>
              <a:t>■　次第</a:t>
            </a:r>
          </a:p>
        </p:txBody>
      </p:sp>
      <p:sp>
        <p:nvSpPr>
          <p:cNvPr id="8" name="タイトル 1">
            <a:extLst>
              <a:ext uri="{FF2B5EF4-FFF2-40B4-BE49-F238E27FC236}">
                <a16:creationId xmlns:a16="http://schemas.microsoft.com/office/drawing/2014/main" id="{5EC8FD97-9AA8-75D9-8CA6-D44CAEA44769}"/>
              </a:ext>
            </a:extLst>
          </p:cNvPr>
          <p:cNvSpPr txBox="1">
            <a:spLocks/>
          </p:cNvSpPr>
          <p:nvPr/>
        </p:nvSpPr>
        <p:spPr>
          <a:xfrm>
            <a:off x="0" y="572376"/>
            <a:ext cx="12192000" cy="45719"/>
          </a:xfrm>
          <a:prstGeom prst="rect">
            <a:avLst/>
          </a:prstGeom>
          <a:solidFill>
            <a:schemeClr val="tx2">
              <a:lumMod val="75000"/>
              <a:lumOff val="25000"/>
            </a:schemeClr>
          </a:solidFill>
          <a:ln>
            <a:solidFill>
              <a:schemeClr val="accent1"/>
            </a:solidFill>
          </a:ln>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Pゴシック" panose="020B0400000000000000" pitchFamily="50" charset="-128"/>
                <a:ea typeface="BIZ UDPゴシック" panose="020B0400000000000000" pitchFamily="50" charset="-128"/>
              </a:rPr>
              <a:t>　</a:t>
            </a:r>
          </a:p>
        </p:txBody>
      </p:sp>
    </p:spTree>
    <p:extLst>
      <p:ext uri="{BB962C8B-B14F-4D97-AF65-F5344CB8AC3E}">
        <p14:creationId xmlns:p14="http://schemas.microsoft.com/office/powerpoint/2010/main" val="3291090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9C01-1191-D04C-857B-A28A14B9758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DF5F0BC-63AE-0F61-6E69-14F39E98902E}"/>
              </a:ext>
            </a:extLst>
          </p:cNvPr>
          <p:cNvSpPr>
            <a:spLocks noGrp="1"/>
          </p:cNvSpPr>
          <p:nvPr>
            <p:ph type="title"/>
          </p:nvPr>
        </p:nvSpPr>
        <p:spPr>
          <a:xfrm>
            <a:off x="0" y="1"/>
            <a:ext cx="12192000" cy="489248"/>
          </a:xfrm>
          <a:solidFill>
            <a:schemeClr val="tx2">
              <a:lumMod val="75000"/>
              <a:lumOff val="25000"/>
            </a:schemeClr>
          </a:solidFill>
          <a:ln>
            <a:solidFill>
              <a:schemeClr val="accent1"/>
            </a:solidFill>
          </a:ln>
        </p:spPr>
        <p:txBody>
          <a:bodyPr>
            <a:normAutofit/>
          </a:bodyPr>
          <a:lstStyle/>
          <a:p>
            <a:r>
              <a:rPr lang="ja-JP" altLang="en-US" sz="2800" dirty="0">
                <a:solidFill>
                  <a:schemeClr val="bg1"/>
                </a:solidFill>
                <a:latin typeface="BIZ UDゴシック" panose="020B0400000000000000" pitchFamily="49" charset="-128"/>
                <a:ea typeface="BIZ UDゴシック" panose="020B0400000000000000" pitchFamily="49" charset="-128"/>
              </a:rPr>
              <a:t>１</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令和７年度 </a:t>
            </a:r>
            <a:r>
              <a:rPr lang="zh-TW" altLang="en-US" sz="2800" dirty="0">
                <a:solidFill>
                  <a:schemeClr val="bg1"/>
                </a:solidFill>
                <a:latin typeface="BIZ UDPゴシック" panose="020B0400000000000000" pitchFamily="50" charset="-128"/>
                <a:ea typeface="BIZ UDPゴシック" panose="020B0400000000000000" pitchFamily="50" charset="-128"/>
              </a:rPr>
              <a:t>障害者自立支援協議会</a:t>
            </a:r>
            <a:r>
              <a:rPr lang="ja-JP" altLang="en-US" sz="2800" dirty="0">
                <a:solidFill>
                  <a:schemeClr val="bg1"/>
                </a:solidFill>
                <a:latin typeface="BIZ UDPゴシック" panose="020B0400000000000000" pitchFamily="50" charset="-128"/>
                <a:ea typeface="BIZ UDPゴシック" panose="020B0400000000000000" pitchFamily="50" charset="-128"/>
              </a:rPr>
              <a:t>における整理　（１）</a:t>
            </a:r>
            <a:endParaRPr kumimoji="1" lang="ja-JP" altLang="en-US" sz="2800" dirty="0">
              <a:solidFill>
                <a:schemeClr val="bg1"/>
              </a:solidFill>
              <a:latin typeface="BIZ UDPゴシック" panose="020B0400000000000000" pitchFamily="50" charset="-128"/>
              <a:ea typeface="BIZ UDPゴシック" panose="020B0400000000000000" pitchFamily="50" charset="-128"/>
            </a:endParaRPr>
          </a:p>
        </p:txBody>
      </p:sp>
      <p:sp>
        <p:nvSpPr>
          <p:cNvPr id="4" name="四角形: 角を丸くする 3">
            <a:extLst>
              <a:ext uri="{FF2B5EF4-FFF2-40B4-BE49-F238E27FC236}">
                <a16:creationId xmlns:a16="http://schemas.microsoft.com/office/drawing/2014/main" id="{48F2B0A2-A3F7-95B2-15D8-43C26EC72B31}"/>
              </a:ext>
            </a:extLst>
          </p:cNvPr>
          <p:cNvSpPr/>
          <p:nvPr/>
        </p:nvSpPr>
        <p:spPr>
          <a:xfrm>
            <a:off x="289861" y="850091"/>
            <a:ext cx="11510675" cy="5735436"/>
          </a:xfrm>
          <a:prstGeom prst="roundRect">
            <a:avLst>
              <a:gd name="adj" fmla="val 2651"/>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58" name="テキスト ボックス 57">
            <a:extLst>
              <a:ext uri="{FF2B5EF4-FFF2-40B4-BE49-F238E27FC236}">
                <a16:creationId xmlns:a16="http://schemas.microsoft.com/office/drawing/2014/main" id="{7862E1C5-E8BE-2E24-ABB6-F8B1EC44CE4C}"/>
              </a:ext>
            </a:extLst>
          </p:cNvPr>
          <p:cNvSpPr txBox="1"/>
          <p:nvPr/>
        </p:nvSpPr>
        <p:spPr>
          <a:xfrm>
            <a:off x="616665" y="1159994"/>
            <a:ext cx="10781008" cy="646331"/>
          </a:xfrm>
          <a:prstGeom prst="rect">
            <a:avLst/>
          </a:prstGeom>
          <a:solidFill>
            <a:schemeClr val="bg1"/>
          </a:solidFill>
        </p:spPr>
        <p:txBody>
          <a:bodyPr wrap="square" rtlCol="0">
            <a:spAutoFit/>
          </a:bodyPr>
          <a:lstStyle/>
          <a:p>
            <a:r>
              <a:rPr kumimoji="1" lang="ja-JP" altLang="en-US" dirty="0">
                <a:solidFill>
                  <a:schemeClr val="tx1"/>
                </a:solidFill>
                <a:latin typeface="BIZ UDP明朝 Medium" panose="02020500000000000000" pitchFamily="18" charset="-128"/>
                <a:ea typeface="BIZ UDP明朝 Medium" panose="02020500000000000000" pitchFamily="18" charset="-128"/>
              </a:rPr>
              <a:t>・計画相談支援等がより利用しやす</a:t>
            </a:r>
            <a:r>
              <a:rPr lang="ja-JP" altLang="en-US" dirty="0">
                <a:latin typeface="BIZ UDP明朝 Medium" panose="02020500000000000000" pitchFamily="18" charset="-128"/>
                <a:ea typeface="BIZ UDP明朝 Medium" panose="02020500000000000000" pitchFamily="18" charset="-128"/>
              </a:rPr>
              <a:t>い環境の整備に向け、指定特定相談支援事業所および障害児者を対象に</a:t>
            </a:r>
            <a:endParaRPr lang="en-US" altLang="ja-JP" dirty="0">
              <a:latin typeface="BIZ UDP明朝 Medium" panose="02020500000000000000" pitchFamily="18" charset="-128"/>
              <a:ea typeface="BIZ UDP明朝 Medium" panose="02020500000000000000" pitchFamily="18" charset="-128"/>
            </a:endParaRPr>
          </a:p>
          <a:p>
            <a:r>
              <a:rPr lang="en-US" altLang="ja-JP" dirty="0">
                <a:latin typeface="BIZ UDP明朝 Medium" panose="02020500000000000000" pitchFamily="18" charset="-128"/>
                <a:ea typeface="BIZ UDP明朝 Medium" panose="02020500000000000000" pitchFamily="18" charset="-128"/>
              </a:rPr>
              <a:t> </a:t>
            </a:r>
            <a:r>
              <a:rPr lang="ja-JP" altLang="en-US" dirty="0">
                <a:latin typeface="BIZ UDP明朝 Medium" panose="02020500000000000000" pitchFamily="18" charset="-128"/>
                <a:ea typeface="BIZ UDP明朝 Medium" panose="02020500000000000000" pitchFamily="18" charset="-128"/>
              </a:rPr>
              <a:t>アンケート調査を実施</a:t>
            </a:r>
            <a:endParaRPr kumimoji="1" lang="en-US" altLang="ja-JP" dirty="0">
              <a:solidFill>
                <a:schemeClr val="tx1"/>
              </a:solidFill>
              <a:latin typeface="BIZ UDP明朝 Medium" panose="02020500000000000000" pitchFamily="18" charset="-128"/>
              <a:ea typeface="BIZ UDP明朝 Medium" panose="02020500000000000000" pitchFamily="18" charset="-128"/>
            </a:endParaRPr>
          </a:p>
        </p:txBody>
      </p:sp>
      <p:sp>
        <p:nvSpPr>
          <p:cNvPr id="5" name="テキスト ボックス 4">
            <a:extLst>
              <a:ext uri="{FF2B5EF4-FFF2-40B4-BE49-F238E27FC236}">
                <a16:creationId xmlns:a16="http://schemas.microsoft.com/office/drawing/2014/main" id="{AB04C568-B176-FC65-DF5D-BE4799FC023B}"/>
              </a:ext>
            </a:extLst>
          </p:cNvPr>
          <p:cNvSpPr txBox="1"/>
          <p:nvPr/>
        </p:nvSpPr>
        <p:spPr>
          <a:xfrm>
            <a:off x="473221" y="565468"/>
            <a:ext cx="5804589" cy="507831"/>
          </a:xfrm>
          <a:prstGeom prst="rect">
            <a:avLst/>
          </a:prstGeom>
          <a:solidFill>
            <a:schemeClr val="bg1"/>
          </a:solidFill>
        </p:spPr>
        <p:txBody>
          <a:bodyPr wrap="square" rtlCol="0">
            <a:spAutoFit/>
          </a:bodyPr>
          <a:lstStyle/>
          <a:p>
            <a:pPr algn="ctr"/>
            <a:r>
              <a:rPr lang="ja-JP" altLang="en-US" sz="2000" dirty="0">
                <a:latin typeface="BIZ UDPゴシック" panose="020B0400000000000000" pitchFamily="50" charset="-128"/>
                <a:ea typeface="BIZ UDPゴシック" panose="020B0400000000000000" pitchFamily="50" charset="-128"/>
              </a:rPr>
              <a:t>〇 令和７年度障害者自立支援協議会における検討</a:t>
            </a:r>
          </a:p>
          <a:p>
            <a:pPr algn="ctr"/>
            <a:endParaRPr lang="en-US" altLang="ja-JP" sz="700" dirty="0">
              <a:latin typeface="BIZ UDP明朝 Medium" panose="02020500000000000000" pitchFamily="18" charset="-128"/>
              <a:ea typeface="BIZ UDP明朝 Medium" panose="02020500000000000000" pitchFamily="18" charset="-128"/>
            </a:endParaRPr>
          </a:p>
        </p:txBody>
      </p:sp>
      <p:sp>
        <p:nvSpPr>
          <p:cNvPr id="8" name="二等辺三角形 7">
            <a:extLst>
              <a:ext uri="{FF2B5EF4-FFF2-40B4-BE49-F238E27FC236}">
                <a16:creationId xmlns:a16="http://schemas.microsoft.com/office/drawing/2014/main" id="{E61B7F8E-790D-C246-A341-91203545F2B4}"/>
              </a:ext>
            </a:extLst>
          </p:cNvPr>
          <p:cNvSpPr/>
          <p:nvPr/>
        </p:nvSpPr>
        <p:spPr>
          <a:xfrm rot="10800000">
            <a:off x="1075984" y="1927561"/>
            <a:ext cx="1051879" cy="227785"/>
          </a:xfrm>
          <a:prstGeom prst="triangle">
            <a:avLst/>
          </a:prstGeom>
          <a:solidFill>
            <a:schemeClr val="accent3">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テキスト ボックス 8">
            <a:extLst>
              <a:ext uri="{FF2B5EF4-FFF2-40B4-BE49-F238E27FC236}">
                <a16:creationId xmlns:a16="http://schemas.microsoft.com/office/drawing/2014/main" id="{67612CDB-54B0-0F07-70B3-B2C2A45D904C}"/>
              </a:ext>
            </a:extLst>
          </p:cNvPr>
          <p:cNvSpPr txBox="1"/>
          <p:nvPr/>
        </p:nvSpPr>
        <p:spPr>
          <a:xfrm>
            <a:off x="616665" y="2242900"/>
            <a:ext cx="10642457" cy="369332"/>
          </a:xfrm>
          <a:prstGeom prst="rect">
            <a:avLst/>
          </a:prstGeom>
          <a:solidFill>
            <a:schemeClr val="bg1"/>
          </a:solidFill>
        </p:spPr>
        <p:txBody>
          <a:bodyPr wrap="square" rtlCol="0">
            <a:spAutoFit/>
          </a:bodyPr>
          <a:lstStyle/>
          <a:p>
            <a:r>
              <a:rPr kumimoji="1" lang="ja-JP" altLang="en-US" dirty="0">
                <a:solidFill>
                  <a:schemeClr val="tx1"/>
                </a:solidFill>
                <a:latin typeface="BIZ UDP明朝 Medium" panose="02020500000000000000" pitchFamily="18" charset="-128"/>
                <a:ea typeface="BIZ UDP明朝 Medium" panose="02020500000000000000" pitchFamily="18" charset="-128"/>
              </a:rPr>
              <a:t>・自立支援協議会において、調査結果をもとに課題と取組みの方向性について整理</a:t>
            </a:r>
            <a:endParaRPr kumimoji="1" lang="en-US" altLang="ja-JP" dirty="0">
              <a:solidFill>
                <a:schemeClr val="tx1"/>
              </a:solidFill>
              <a:latin typeface="BIZ UDP明朝 Medium" panose="02020500000000000000" pitchFamily="18" charset="-128"/>
              <a:ea typeface="BIZ UDP明朝 Medium" panose="02020500000000000000" pitchFamily="18" charset="-128"/>
            </a:endParaRPr>
          </a:p>
        </p:txBody>
      </p:sp>
      <p:sp>
        <p:nvSpPr>
          <p:cNvPr id="10" name="四角形: 角を丸くする 9">
            <a:extLst>
              <a:ext uri="{FF2B5EF4-FFF2-40B4-BE49-F238E27FC236}">
                <a16:creationId xmlns:a16="http://schemas.microsoft.com/office/drawing/2014/main" id="{115745EF-149B-7E76-DB1C-395A37C886BC}"/>
              </a:ext>
            </a:extLst>
          </p:cNvPr>
          <p:cNvSpPr/>
          <p:nvPr/>
        </p:nvSpPr>
        <p:spPr>
          <a:xfrm>
            <a:off x="616665" y="2812772"/>
            <a:ext cx="10781008" cy="3702328"/>
          </a:xfrm>
          <a:prstGeom prst="roundRect">
            <a:avLst>
              <a:gd name="adj" fmla="val 5413"/>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8EBAD97D-D21B-C457-B739-A03B93B7A0CC}"/>
              </a:ext>
            </a:extLst>
          </p:cNvPr>
          <p:cNvSpPr/>
          <p:nvPr/>
        </p:nvSpPr>
        <p:spPr>
          <a:xfrm>
            <a:off x="473221" y="2652978"/>
            <a:ext cx="3041504" cy="395829"/>
          </a:xfrm>
          <a:prstGeom prst="roundRect">
            <a:avLst>
              <a:gd name="adj" fmla="val 9277"/>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920"/>
              </a:lnSpc>
            </a:pPr>
            <a:r>
              <a:rPr lang="ja-JP" altLang="en-US" sz="1600" b="1" dirty="0">
                <a:solidFill>
                  <a:schemeClr val="bg1"/>
                </a:solidFill>
                <a:latin typeface="BIZ UDPゴシック" panose="020B0400000000000000" pitchFamily="50" charset="-128"/>
                <a:ea typeface="BIZ UDPゴシック" panose="020B0400000000000000" pitchFamily="50" charset="-128"/>
              </a:rPr>
              <a:t>ー </a:t>
            </a:r>
            <a:r>
              <a:rPr lang="ja-JP" altLang="en-US" sz="1600" b="1" dirty="0">
                <a:latin typeface="BIZ UDゴシック" panose="020B0400000000000000" pitchFamily="49" charset="-128"/>
                <a:ea typeface="BIZ UDゴシック" panose="020B0400000000000000" pitchFamily="49" charset="-128"/>
              </a:rPr>
              <a:t>第</a:t>
            </a:r>
            <a:r>
              <a:rPr lang="en-US" altLang="ja-JP" sz="1600" b="1" dirty="0">
                <a:latin typeface="BIZ UDゴシック" panose="020B0400000000000000" pitchFamily="49" charset="-128"/>
                <a:ea typeface="BIZ UDゴシック" panose="020B0400000000000000" pitchFamily="49" charset="-128"/>
              </a:rPr>
              <a:t>1</a:t>
            </a:r>
            <a:r>
              <a:rPr lang="ja-JP" altLang="en-US" sz="1600" b="1" dirty="0">
                <a:latin typeface="BIZ UDゴシック" panose="020B0400000000000000" pitchFamily="49" charset="-128"/>
                <a:ea typeface="BIZ UDゴシック" panose="020B0400000000000000" pitchFamily="49" charset="-128"/>
              </a:rPr>
              <a:t>層強化のための課題 </a:t>
            </a:r>
            <a:r>
              <a:rPr lang="ja-JP" altLang="en-US" sz="1600" b="1" dirty="0">
                <a:solidFill>
                  <a:schemeClr val="bg1"/>
                </a:solidFill>
                <a:latin typeface="BIZ UDPゴシック" panose="020B0400000000000000" pitchFamily="50" charset="-128"/>
                <a:ea typeface="BIZ UDPゴシック" panose="020B0400000000000000" pitchFamily="50" charset="-128"/>
              </a:rPr>
              <a:t>ー</a:t>
            </a:r>
          </a:p>
        </p:txBody>
      </p:sp>
      <p:sp>
        <p:nvSpPr>
          <p:cNvPr id="27" name="テキスト ボックス 26">
            <a:extLst>
              <a:ext uri="{FF2B5EF4-FFF2-40B4-BE49-F238E27FC236}">
                <a16:creationId xmlns:a16="http://schemas.microsoft.com/office/drawing/2014/main" id="{C5DBFA27-FA7F-EE32-D75B-53452C4F53A8}"/>
              </a:ext>
            </a:extLst>
          </p:cNvPr>
          <p:cNvSpPr txBox="1"/>
          <p:nvPr/>
        </p:nvSpPr>
        <p:spPr>
          <a:xfrm>
            <a:off x="11839575" y="6479696"/>
            <a:ext cx="314510" cy="338554"/>
          </a:xfrm>
          <a:prstGeom prst="rect">
            <a:avLst/>
          </a:prstGeom>
          <a:noFill/>
        </p:spPr>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１</a:t>
            </a:r>
          </a:p>
        </p:txBody>
      </p:sp>
      <p:grpSp>
        <p:nvGrpSpPr>
          <p:cNvPr id="28" name="グループ化 27">
            <a:extLst>
              <a:ext uri="{FF2B5EF4-FFF2-40B4-BE49-F238E27FC236}">
                <a16:creationId xmlns:a16="http://schemas.microsoft.com/office/drawing/2014/main" id="{88430440-6E7F-3A36-D778-CFDDA1601FB5}"/>
              </a:ext>
            </a:extLst>
          </p:cNvPr>
          <p:cNvGrpSpPr/>
          <p:nvPr/>
        </p:nvGrpSpPr>
        <p:grpSpPr>
          <a:xfrm>
            <a:off x="1625437" y="3149888"/>
            <a:ext cx="8793945" cy="1277702"/>
            <a:chOff x="142116" y="1598996"/>
            <a:chExt cx="6423092" cy="768705"/>
          </a:xfrm>
        </p:grpSpPr>
        <p:sp>
          <p:nvSpPr>
            <p:cNvPr id="29" name="正方形/長方形 28">
              <a:extLst>
                <a:ext uri="{FF2B5EF4-FFF2-40B4-BE49-F238E27FC236}">
                  <a16:creationId xmlns:a16="http://schemas.microsoft.com/office/drawing/2014/main" id="{4410A33E-358C-6568-B71E-CE571553B228}"/>
                </a:ext>
              </a:extLst>
            </p:cNvPr>
            <p:cNvSpPr/>
            <p:nvPr/>
          </p:nvSpPr>
          <p:spPr>
            <a:xfrm>
              <a:off x="142377" y="1610319"/>
              <a:ext cx="1900711" cy="757382"/>
            </a:xfrm>
            <a:prstGeom prst="rect">
              <a:avLst/>
            </a:prstGeom>
            <a:solidFill>
              <a:schemeClr val="tx2">
                <a:lumMod val="50000"/>
                <a:lumOff val="5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latin typeface="BIZ UDゴシック" panose="020B0400000000000000" pitchFamily="49" charset="-128"/>
                  <a:ea typeface="BIZ UDゴシック" panose="020B0400000000000000" pitchFamily="49" charset="-128"/>
                </a:rPr>
                <a:t>指定特定の</a:t>
              </a:r>
              <a:endParaRPr kumimoji="1" lang="en-US" altLang="ja-JP"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dirty="0">
                  <a:solidFill>
                    <a:schemeClr val="bg1"/>
                  </a:solidFill>
                  <a:latin typeface="BIZ UDゴシック" panose="020B0400000000000000" pitchFamily="49" charset="-128"/>
                  <a:ea typeface="BIZ UDゴシック" panose="020B0400000000000000" pitchFamily="49" charset="-128"/>
                </a:rPr>
                <a:t>支援力の向上</a:t>
              </a:r>
            </a:p>
          </p:txBody>
        </p:sp>
        <p:sp>
          <p:nvSpPr>
            <p:cNvPr id="30" name="正方形/長方形 29">
              <a:extLst>
                <a:ext uri="{FF2B5EF4-FFF2-40B4-BE49-F238E27FC236}">
                  <a16:creationId xmlns:a16="http://schemas.microsoft.com/office/drawing/2014/main" id="{09ACB65A-3045-69DE-0F71-7A91450630AF}"/>
                </a:ext>
              </a:extLst>
            </p:cNvPr>
            <p:cNvSpPr/>
            <p:nvPr/>
          </p:nvSpPr>
          <p:spPr>
            <a:xfrm>
              <a:off x="2392884" y="1610319"/>
              <a:ext cx="1900711" cy="757382"/>
            </a:xfrm>
            <a:prstGeom prst="rect">
              <a:avLst/>
            </a:prstGeom>
            <a:solidFill>
              <a:schemeClr val="tx2">
                <a:lumMod val="50000"/>
                <a:lumOff val="5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latin typeface="BIZ UDゴシック" panose="020B0400000000000000" pitchFamily="49" charset="-128"/>
                  <a:ea typeface="BIZ UDゴシック" panose="020B0400000000000000" pitchFamily="49" charset="-128"/>
                </a:rPr>
                <a:t>指定特定の</a:t>
              </a:r>
              <a:endParaRPr kumimoji="1" lang="en-US" altLang="ja-JP"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dirty="0">
                  <a:solidFill>
                    <a:schemeClr val="bg1"/>
                  </a:solidFill>
                  <a:latin typeface="BIZ UDゴシック" panose="020B0400000000000000" pitchFamily="49" charset="-128"/>
                  <a:ea typeface="BIZ UDゴシック" panose="020B0400000000000000" pitchFamily="49" charset="-128"/>
                </a:rPr>
                <a:t>事業運営の安定化</a:t>
              </a:r>
            </a:p>
          </p:txBody>
        </p:sp>
        <p:sp>
          <p:nvSpPr>
            <p:cNvPr id="31" name="正方形/長方形 30">
              <a:extLst>
                <a:ext uri="{FF2B5EF4-FFF2-40B4-BE49-F238E27FC236}">
                  <a16:creationId xmlns:a16="http://schemas.microsoft.com/office/drawing/2014/main" id="{4D046BF2-B349-C32F-0758-77C0450D071E}"/>
                </a:ext>
              </a:extLst>
            </p:cNvPr>
            <p:cNvSpPr/>
            <p:nvPr/>
          </p:nvSpPr>
          <p:spPr>
            <a:xfrm>
              <a:off x="4664497" y="1610319"/>
              <a:ext cx="1900711" cy="754400"/>
            </a:xfrm>
            <a:prstGeom prst="rect">
              <a:avLst/>
            </a:prstGeom>
            <a:solidFill>
              <a:schemeClr val="tx2">
                <a:lumMod val="50000"/>
                <a:lumOff val="5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latin typeface="BIZ UDゴシック" panose="020B0400000000000000" pitchFamily="49" charset="-128"/>
                  <a:ea typeface="BIZ UDゴシック" panose="020B0400000000000000" pitchFamily="49" charset="-128"/>
                </a:rPr>
                <a:t>指定特定と関係機関のネットワーク強化</a:t>
              </a:r>
            </a:p>
          </p:txBody>
        </p:sp>
        <p:sp>
          <p:nvSpPr>
            <p:cNvPr id="32" name="テキスト ボックス 31">
              <a:extLst>
                <a:ext uri="{FF2B5EF4-FFF2-40B4-BE49-F238E27FC236}">
                  <a16:creationId xmlns:a16="http://schemas.microsoft.com/office/drawing/2014/main" id="{BD0EAE86-9B6F-150D-2C95-EC3F7CD58ABE}"/>
                </a:ext>
              </a:extLst>
            </p:cNvPr>
            <p:cNvSpPr txBox="1"/>
            <p:nvPr/>
          </p:nvSpPr>
          <p:spPr>
            <a:xfrm>
              <a:off x="142116" y="1598998"/>
              <a:ext cx="430278" cy="222201"/>
            </a:xfrm>
            <a:prstGeom prst="rect">
              <a:avLst/>
            </a:prstGeom>
            <a:noFill/>
          </p:spPr>
          <p:txBody>
            <a:bodyPr wrap="square" rtlCol="0">
              <a:spAutoFit/>
            </a:bodyPr>
            <a:lstStyle/>
            <a:p>
              <a:r>
                <a:rPr kumimoji="1" lang="en-US" altLang="ja-JP" dirty="0">
                  <a:solidFill>
                    <a:schemeClr val="bg1"/>
                  </a:solidFill>
                  <a:latin typeface="BIZ UDPゴシック" panose="020B0400000000000000" pitchFamily="50" charset="-128"/>
                  <a:ea typeface="BIZ UDPゴシック" panose="020B0400000000000000" pitchFamily="50" charset="-128"/>
                </a:rPr>
                <a:t>01</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AAD29C1D-B931-40FA-51BE-E5D82BAC2518}"/>
                </a:ext>
              </a:extLst>
            </p:cNvPr>
            <p:cNvSpPr txBox="1"/>
            <p:nvPr/>
          </p:nvSpPr>
          <p:spPr>
            <a:xfrm>
              <a:off x="2364384" y="1598997"/>
              <a:ext cx="430278" cy="222201"/>
            </a:xfrm>
            <a:prstGeom prst="rect">
              <a:avLst/>
            </a:prstGeom>
            <a:noFill/>
          </p:spPr>
          <p:txBody>
            <a:bodyPr wrap="square" rtlCol="0">
              <a:spAutoFit/>
            </a:bodyPr>
            <a:lstStyle/>
            <a:p>
              <a:r>
                <a:rPr kumimoji="1" lang="en-US" altLang="ja-JP" dirty="0">
                  <a:solidFill>
                    <a:schemeClr val="bg1"/>
                  </a:solidFill>
                  <a:latin typeface="BIZ UDPゴシック" panose="020B0400000000000000" pitchFamily="50" charset="-128"/>
                  <a:ea typeface="BIZ UDPゴシック" panose="020B0400000000000000" pitchFamily="50" charset="-128"/>
                </a:rPr>
                <a:t>02</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sp>
          <p:nvSpPr>
            <p:cNvPr id="34" name="テキスト ボックス 33">
              <a:extLst>
                <a:ext uri="{FF2B5EF4-FFF2-40B4-BE49-F238E27FC236}">
                  <a16:creationId xmlns:a16="http://schemas.microsoft.com/office/drawing/2014/main" id="{8C736F4B-179C-7072-5A60-D9A894F1FA8D}"/>
                </a:ext>
              </a:extLst>
            </p:cNvPr>
            <p:cNvSpPr txBox="1"/>
            <p:nvPr/>
          </p:nvSpPr>
          <p:spPr>
            <a:xfrm>
              <a:off x="4659988" y="1598996"/>
              <a:ext cx="430278" cy="222201"/>
            </a:xfrm>
            <a:prstGeom prst="rect">
              <a:avLst/>
            </a:prstGeom>
            <a:noFill/>
          </p:spPr>
          <p:txBody>
            <a:bodyPr wrap="square" rtlCol="0">
              <a:spAutoFit/>
            </a:bodyPr>
            <a:lstStyle/>
            <a:p>
              <a:r>
                <a:rPr kumimoji="1" lang="en-US" altLang="ja-JP" dirty="0">
                  <a:solidFill>
                    <a:schemeClr val="bg1"/>
                  </a:solidFill>
                  <a:latin typeface="BIZ UDPゴシック" panose="020B0400000000000000" pitchFamily="50" charset="-128"/>
                  <a:ea typeface="BIZ UDPゴシック" panose="020B0400000000000000" pitchFamily="50" charset="-128"/>
                </a:rPr>
                <a:t>03</a:t>
              </a:r>
            </a:p>
          </p:txBody>
        </p:sp>
      </p:grpSp>
      <p:grpSp>
        <p:nvGrpSpPr>
          <p:cNvPr id="35" name="グループ化 34">
            <a:extLst>
              <a:ext uri="{FF2B5EF4-FFF2-40B4-BE49-F238E27FC236}">
                <a16:creationId xmlns:a16="http://schemas.microsoft.com/office/drawing/2014/main" id="{7895D803-14F7-91DB-6A83-53CE2C0F5FD0}"/>
              </a:ext>
            </a:extLst>
          </p:cNvPr>
          <p:cNvGrpSpPr/>
          <p:nvPr/>
        </p:nvGrpSpPr>
        <p:grpSpPr>
          <a:xfrm>
            <a:off x="1617237" y="4631650"/>
            <a:ext cx="8790022" cy="1266615"/>
            <a:chOff x="142377" y="2448088"/>
            <a:chExt cx="6440557" cy="773495"/>
          </a:xfrm>
        </p:grpSpPr>
        <p:grpSp>
          <p:nvGrpSpPr>
            <p:cNvPr id="37" name="グループ化 36">
              <a:extLst>
                <a:ext uri="{FF2B5EF4-FFF2-40B4-BE49-F238E27FC236}">
                  <a16:creationId xmlns:a16="http://schemas.microsoft.com/office/drawing/2014/main" id="{6537DE38-AFF7-A978-CC6D-7EDBA9598D84}"/>
                </a:ext>
              </a:extLst>
            </p:cNvPr>
            <p:cNvGrpSpPr/>
            <p:nvPr/>
          </p:nvGrpSpPr>
          <p:grpSpPr>
            <a:xfrm>
              <a:off x="142377" y="2449866"/>
              <a:ext cx="1900711" cy="761232"/>
              <a:chOff x="142377" y="2449866"/>
              <a:chExt cx="1900711" cy="761232"/>
            </a:xfrm>
          </p:grpSpPr>
          <p:sp>
            <p:nvSpPr>
              <p:cNvPr id="44" name="正方形/長方形 43">
                <a:extLst>
                  <a:ext uri="{FF2B5EF4-FFF2-40B4-BE49-F238E27FC236}">
                    <a16:creationId xmlns:a16="http://schemas.microsoft.com/office/drawing/2014/main" id="{19FCD6A9-EE98-CC95-8059-20B642B4FA9F}"/>
                  </a:ext>
                </a:extLst>
              </p:cNvPr>
              <p:cNvSpPr/>
              <p:nvPr/>
            </p:nvSpPr>
            <p:spPr>
              <a:xfrm>
                <a:off x="142377" y="2453716"/>
                <a:ext cx="1900711" cy="757382"/>
              </a:xfrm>
              <a:prstGeom prst="rect">
                <a:avLst/>
              </a:prstGeom>
              <a:solidFill>
                <a:schemeClr val="tx2">
                  <a:lumMod val="50000"/>
                  <a:lumOff val="5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latin typeface="BIZ UDゴシック" panose="020B0400000000000000" pitchFamily="49" charset="-128"/>
                    <a:ea typeface="BIZ UDゴシック" panose="020B0400000000000000" pitchFamily="49" charset="-128"/>
                  </a:rPr>
                  <a:t>計画相談支援等の</a:t>
                </a:r>
                <a:endParaRPr kumimoji="1" lang="en-US" altLang="ja-JP"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dirty="0">
                    <a:solidFill>
                      <a:schemeClr val="bg1"/>
                    </a:solidFill>
                    <a:latin typeface="BIZ UDゴシック" panose="020B0400000000000000" pitchFamily="49" charset="-128"/>
                    <a:ea typeface="BIZ UDゴシック" panose="020B0400000000000000" pitchFamily="49" charset="-128"/>
                  </a:rPr>
                  <a:t>受け皿の拡充</a:t>
                </a:r>
              </a:p>
            </p:txBody>
          </p:sp>
          <p:sp>
            <p:nvSpPr>
              <p:cNvPr id="45" name="テキスト ボックス 44">
                <a:extLst>
                  <a:ext uri="{FF2B5EF4-FFF2-40B4-BE49-F238E27FC236}">
                    <a16:creationId xmlns:a16="http://schemas.microsoft.com/office/drawing/2014/main" id="{5C20E5A5-0429-98FF-17C4-12D6E6274463}"/>
                  </a:ext>
                </a:extLst>
              </p:cNvPr>
              <p:cNvSpPr txBox="1"/>
              <p:nvPr/>
            </p:nvSpPr>
            <p:spPr>
              <a:xfrm>
                <a:off x="148385" y="2449866"/>
                <a:ext cx="430278" cy="225543"/>
              </a:xfrm>
              <a:prstGeom prst="rect">
                <a:avLst/>
              </a:prstGeom>
              <a:noFill/>
            </p:spPr>
            <p:txBody>
              <a:bodyPr wrap="square" rtlCol="0">
                <a:spAutoFit/>
              </a:bodyPr>
              <a:lstStyle/>
              <a:p>
                <a:r>
                  <a:rPr kumimoji="1" lang="en-US" altLang="ja-JP" dirty="0">
                    <a:solidFill>
                      <a:schemeClr val="bg1"/>
                    </a:solidFill>
                    <a:latin typeface="BIZ UDPゴシック" panose="020B0400000000000000" pitchFamily="50" charset="-128"/>
                    <a:ea typeface="BIZ UDPゴシック" panose="020B0400000000000000" pitchFamily="50" charset="-128"/>
                  </a:rPr>
                  <a:t>04</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grpSp>
        <p:grpSp>
          <p:nvGrpSpPr>
            <p:cNvPr id="38" name="グループ化 37">
              <a:extLst>
                <a:ext uri="{FF2B5EF4-FFF2-40B4-BE49-F238E27FC236}">
                  <a16:creationId xmlns:a16="http://schemas.microsoft.com/office/drawing/2014/main" id="{A596915B-AAF3-D4B1-6D2C-A440736C9D27}"/>
                </a:ext>
              </a:extLst>
            </p:cNvPr>
            <p:cNvGrpSpPr/>
            <p:nvPr/>
          </p:nvGrpSpPr>
          <p:grpSpPr>
            <a:xfrm>
              <a:off x="2397201" y="2460351"/>
              <a:ext cx="1915809" cy="761232"/>
              <a:chOff x="2397201" y="2460351"/>
              <a:chExt cx="1915809" cy="761232"/>
            </a:xfrm>
          </p:grpSpPr>
          <p:sp>
            <p:nvSpPr>
              <p:cNvPr id="42" name="正方形/長方形 41">
                <a:extLst>
                  <a:ext uri="{FF2B5EF4-FFF2-40B4-BE49-F238E27FC236}">
                    <a16:creationId xmlns:a16="http://schemas.microsoft.com/office/drawing/2014/main" id="{292D3A1A-5727-FDBA-0056-9E5346C2B49F}"/>
                  </a:ext>
                </a:extLst>
              </p:cNvPr>
              <p:cNvSpPr/>
              <p:nvPr/>
            </p:nvSpPr>
            <p:spPr>
              <a:xfrm>
                <a:off x="2412300" y="2464201"/>
                <a:ext cx="1900710" cy="75738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ゴシック" panose="020B0400000000000000" pitchFamily="49" charset="-128"/>
                    <a:ea typeface="BIZ UDゴシック" panose="020B0400000000000000" pitchFamily="49" charset="-128"/>
                  </a:rPr>
                  <a:t>市民の計画相談支援等に関する知識・理解の促進</a:t>
                </a:r>
              </a:p>
            </p:txBody>
          </p:sp>
          <p:sp>
            <p:nvSpPr>
              <p:cNvPr id="43" name="テキスト ボックス 42">
                <a:extLst>
                  <a:ext uri="{FF2B5EF4-FFF2-40B4-BE49-F238E27FC236}">
                    <a16:creationId xmlns:a16="http://schemas.microsoft.com/office/drawing/2014/main" id="{69DF1590-EA24-90AF-2BE6-ABA300B2706D}"/>
                  </a:ext>
                </a:extLst>
              </p:cNvPr>
              <p:cNvSpPr txBox="1"/>
              <p:nvPr/>
            </p:nvSpPr>
            <p:spPr>
              <a:xfrm>
                <a:off x="2397201" y="2460351"/>
                <a:ext cx="430278" cy="225543"/>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05</a:t>
                </a:r>
                <a:endParaRPr kumimoji="1" lang="ja-JP" altLang="en-US" dirty="0">
                  <a:latin typeface="BIZ UDPゴシック" panose="020B0400000000000000" pitchFamily="50" charset="-128"/>
                  <a:ea typeface="BIZ UDPゴシック" panose="020B0400000000000000" pitchFamily="50" charset="-128"/>
                </a:endParaRPr>
              </a:p>
            </p:txBody>
          </p:sp>
        </p:grpSp>
        <p:grpSp>
          <p:nvGrpSpPr>
            <p:cNvPr id="39" name="グループ化 38">
              <a:extLst>
                <a:ext uri="{FF2B5EF4-FFF2-40B4-BE49-F238E27FC236}">
                  <a16:creationId xmlns:a16="http://schemas.microsoft.com/office/drawing/2014/main" id="{D231D6B2-2486-E4E6-3EC3-C86B65FC8A56}"/>
                </a:ext>
              </a:extLst>
            </p:cNvPr>
            <p:cNvGrpSpPr/>
            <p:nvPr/>
          </p:nvGrpSpPr>
          <p:grpSpPr>
            <a:xfrm>
              <a:off x="4680564" y="2448088"/>
              <a:ext cx="1902370" cy="773495"/>
              <a:chOff x="4680564" y="2448088"/>
              <a:chExt cx="1902370" cy="773495"/>
            </a:xfrm>
          </p:grpSpPr>
          <p:sp>
            <p:nvSpPr>
              <p:cNvPr id="40" name="正方形/長方形 39">
                <a:extLst>
                  <a:ext uri="{FF2B5EF4-FFF2-40B4-BE49-F238E27FC236}">
                    <a16:creationId xmlns:a16="http://schemas.microsoft.com/office/drawing/2014/main" id="{08D6EC5D-0142-CC50-AB7B-EE9C17A65756}"/>
                  </a:ext>
                </a:extLst>
              </p:cNvPr>
              <p:cNvSpPr/>
              <p:nvPr/>
            </p:nvSpPr>
            <p:spPr>
              <a:xfrm>
                <a:off x="4682223" y="2464201"/>
                <a:ext cx="1900711" cy="75738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ゴシック" panose="020B0400000000000000" pitchFamily="49" charset="-128"/>
                    <a:ea typeface="BIZ UDゴシック" panose="020B0400000000000000" pitchFamily="49" charset="-128"/>
                  </a:rPr>
                  <a:t>計画相談支援等への</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dirty="0">
                    <a:solidFill>
                      <a:schemeClr val="tx1"/>
                    </a:solidFill>
                    <a:latin typeface="BIZ UDゴシック" panose="020B0400000000000000" pitchFamily="49" charset="-128"/>
                    <a:ea typeface="BIZ UDゴシック" panose="020B0400000000000000" pitchFamily="49" charset="-128"/>
                  </a:rPr>
                  <a:t>つながりやすさの向上</a:t>
                </a:r>
              </a:p>
            </p:txBody>
          </p:sp>
          <p:sp>
            <p:nvSpPr>
              <p:cNvPr id="41" name="テキスト ボックス 40">
                <a:extLst>
                  <a:ext uri="{FF2B5EF4-FFF2-40B4-BE49-F238E27FC236}">
                    <a16:creationId xmlns:a16="http://schemas.microsoft.com/office/drawing/2014/main" id="{B8CF03D0-4CED-AC74-CAA6-337A12EF55E3}"/>
                  </a:ext>
                </a:extLst>
              </p:cNvPr>
              <p:cNvSpPr txBox="1"/>
              <p:nvPr/>
            </p:nvSpPr>
            <p:spPr>
              <a:xfrm>
                <a:off x="4680564" y="2448088"/>
                <a:ext cx="430278" cy="225543"/>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06</a:t>
                </a:r>
                <a:endParaRPr kumimoji="1" lang="ja-JP" altLang="en-US" dirty="0">
                  <a:latin typeface="BIZ UDPゴシック" panose="020B0400000000000000" pitchFamily="50" charset="-128"/>
                  <a:ea typeface="BIZ UDPゴシック" panose="020B0400000000000000" pitchFamily="50" charset="-128"/>
                </a:endParaRPr>
              </a:p>
            </p:txBody>
          </p:sp>
        </p:grpSp>
      </p:grpSp>
      <p:sp>
        <p:nvSpPr>
          <p:cNvPr id="46" name="テキスト ボックス 45">
            <a:extLst>
              <a:ext uri="{FF2B5EF4-FFF2-40B4-BE49-F238E27FC236}">
                <a16:creationId xmlns:a16="http://schemas.microsoft.com/office/drawing/2014/main" id="{7A7C401D-4673-6564-9B08-2DE81316D28F}"/>
              </a:ext>
            </a:extLst>
          </p:cNvPr>
          <p:cNvSpPr txBox="1"/>
          <p:nvPr/>
        </p:nvSpPr>
        <p:spPr>
          <a:xfrm>
            <a:off x="1075983" y="6102088"/>
            <a:ext cx="5120070" cy="338554"/>
          </a:xfrm>
          <a:prstGeom prst="rect">
            <a:avLst/>
          </a:prstGeom>
          <a:noFill/>
          <a:ln>
            <a:noFill/>
          </a:ln>
        </p:spPr>
        <p:txBody>
          <a:bodyPr wrap="square" rtlCol="0">
            <a:spAutoFit/>
          </a:bodyPr>
          <a:lstStyle/>
          <a:p>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令和８年度は、課題０１～０４に取り組む</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63713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C3ADD-D0BE-C45A-ADC6-9042DF69A215}"/>
            </a:ext>
          </a:extLst>
        </p:cNvPr>
        <p:cNvGrpSpPr/>
        <p:nvPr/>
      </p:nvGrpSpPr>
      <p:grpSpPr>
        <a:xfrm>
          <a:off x="0" y="0"/>
          <a:ext cx="0" cy="0"/>
          <a:chOff x="0" y="0"/>
          <a:chExt cx="0" cy="0"/>
        </a:xfrm>
      </p:grpSpPr>
      <p:cxnSp>
        <p:nvCxnSpPr>
          <p:cNvPr id="110" name="直線コネクタ 109">
            <a:extLst>
              <a:ext uri="{FF2B5EF4-FFF2-40B4-BE49-F238E27FC236}">
                <a16:creationId xmlns:a16="http://schemas.microsoft.com/office/drawing/2014/main" id="{F44FAADD-1C0B-FC85-0A7E-3D9AF3EA5FE7}"/>
              </a:ext>
            </a:extLst>
          </p:cNvPr>
          <p:cNvCxnSpPr>
            <a:cxnSpLocks/>
          </p:cNvCxnSpPr>
          <p:nvPr/>
        </p:nvCxnSpPr>
        <p:spPr>
          <a:xfrm>
            <a:off x="11423358" y="2068088"/>
            <a:ext cx="0" cy="4358983"/>
          </a:xfrm>
          <a:prstGeom prst="line">
            <a:avLst/>
          </a:prstGeom>
          <a:ln w="190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2566153A-3A1D-CA12-52FA-1BC6898E9CAF}"/>
              </a:ext>
            </a:extLst>
          </p:cNvPr>
          <p:cNvCxnSpPr>
            <a:cxnSpLocks/>
          </p:cNvCxnSpPr>
          <p:nvPr/>
        </p:nvCxnSpPr>
        <p:spPr>
          <a:xfrm>
            <a:off x="10051758" y="2068088"/>
            <a:ext cx="0" cy="4358983"/>
          </a:xfrm>
          <a:prstGeom prst="line">
            <a:avLst/>
          </a:prstGeom>
          <a:ln w="190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66BC5DBE-79D5-0332-B018-86332F37D5CE}"/>
              </a:ext>
            </a:extLst>
          </p:cNvPr>
          <p:cNvCxnSpPr>
            <a:cxnSpLocks/>
          </p:cNvCxnSpPr>
          <p:nvPr/>
        </p:nvCxnSpPr>
        <p:spPr>
          <a:xfrm>
            <a:off x="8642058" y="2051342"/>
            <a:ext cx="0" cy="4358983"/>
          </a:xfrm>
          <a:prstGeom prst="line">
            <a:avLst/>
          </a:prstGeom>
          <a:ln w="190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cxnSp>
        <p:nvCxnSpPr>
          <p:cNvPr id="102" name="直線コネクタ 101">
            <a:extLst>
              <a:ext uri="{FF2B5EF4-FFF2-40B4-BE49-F238E27FC236}">
                <a16:creationId xmlns:a16="http://schemas.microsoft.com/office/drawing/2014/main" id="{75100B10-FED1-E374-8660-EE51224E1BA2}"/>
              </a:ext>
            </a:extLst>
          </p:cNvPr>
          <p:cNvCxnSpPr>
            <a:cxnSpLocks/>
          </p:cNvCxnSpPr>
          <p:nvPr/>
        </p:nvCxnSpPr>
        <p:spPr>
          <a:xfrm>
            <a:off x="7260933" y="2051342"/>
            <a:ext cx="0" cy="4358983"/>
          </a:xfrm>
          <a:prstGeom prst="line">
            <a:avLst/>
          </a:prstGeom>
          <a:ln w="190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17" name="四角形: 角を丸くする 16">
            <a:extLst>
              <a:ext uri="{FF2B5EF4-FFF2-40B4-BE49-F238E27FC236}">
                <a16:creationId xmlns:a16="http://schemas.microsoft.com/office/drawing/2014/main" id="{B333A9EF-8A70-663A-9C38-57A8EDAE575F}"/>
              </a:ext>
            </a:extLst>
          </p:cNvPr>
          <p:cNvSpPr/>
          <p:nvPr/>
        </p:nvSpPr>
        <p:spPr>
          <a:xfrm>
            <a:off x="97125" y="2152486"/>
            <a:ext cx="6471949" cy="1042959"/>
          </a:xfrm>
          <a:prstGeom prst="roundRect">
            <a:avLst>
              <a:gd name="adj" fmla="val 0"/>
            </a:avLst>
          </a:prstGeom>
          <a:solidFill>
            <a:schemeClr val="tx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ja-JP" altLang="en-US" b="1" u="sng" dirty="0">
                <a:solidFill>
                  <a:schemeClr val="bg1"/>
                </a:solidFill>
                <a:latin typeface="BIZ UDPゴシック" panose="020B0400000000000000" pitchFamily="50" charset="-128"/>
                <a:ea typeface="BIZ UDPゴシック" panose="020B0400000000000000" pitchFamily="50" charset="-128"/>
              </a:rPr>
              <a:t>〇 </a:t>
            </a:r>
            <a:r>
              <a:rPr kumimoji="1" lang="zh-TW" altLang="en-US" b="1" u="sng" dirty="0">
                <a:solidFill>
                  <a:schemeClr val="bg1"/>
                </a:solidFill>
                <a:latin typeface="BIZ UDPゴシック" panose="020B0400000000000000" pitchFamily="50" charset="-128"/>
                <a:ea typeface="BIZ UDPゴシック" panose="020B0400000000000000" pitchFamily="50" charset="-128"/>
              </a:rPr>
              <a:t>計画相談支援提供体制強化事業補助金</a:t>
            </a:r>
            <a:endParaRPr kumimoji="1" lang="ja-JP" altLang="en-US" b="1" u="sng" dirty="0">
              <a:solidFill>
                <a:schemeClr val="bg1"/>
              </a:solidFill>
              <a:latin typeface="BIZ UDPゴシック" panose="020B0400000000000000" pitchFamily="50" charset="-128"/>
              <a:ea typeface="BIZ UDPゴシック" panose="020B0400000000000000" pitchFamily="50" charset="-128"/>
            </a:endParaRPr>
          </a:p>
        </p:txBody>
      </p:sp>
      <p:sp>
        <p:nvSpPr>
          <p:cNvPr id="18" name="四角形: 角を丸くする 17">
            <a:extLst>
              <a:ext uri="{FF2B5EF4-FFF2-40B4-BE49-F238E27FC236}">
                <a16:creationId xmlns:a16="http://schemas.microsoft.com/office/drawing/2014/main" id="{8636EB2B-2074-0A7C-ECE1-D9AB794BC53A}"/>
              </a:ext>
            </a:extLst>
          </p:cNvPr>
          <p:cNvSpPr/>
          <p:nvPr/>
        </p:nvSpPr>
        <p:spPr>
          <a:xfrm>
            <a:off x="97124" y="4593226"/>
            <a:ext cx="6471950" cy="981763"/>
          </a:xfrm>
          <a:prstGeom prst="roundRect">
            <a:avLst>
              <a:gd name="adj" fmla="val 0"/>
            </a:avLst>
          </a:prstGeom>
          <a:solidFill>
            <a:schemeClr val="tx2">
              <a:lumMod val="10000"/>
              <a:lumOff val="9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latin typeface="BIZ UDPゴシック" panose="020B0400000000000000" pitchFamily="50" charset="-128"/>
                <a:ea typeface="BIZ UDPゴシック" panose="020B0400000000000000" pitchFamily="50" charset="-128"/>
              </a:rPr>
              <a:t>〇 指定特定相談支援事業所支援力向上研修事業</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9" name="四角形: 角を丸くする 18">
            <a:extLst>
              <a:ext uri="{FF2B5EF4-FFF2-40B4-BE49-F238E27FC236}">
                <a16:creationId xmlns:a16="http://schemas.microsoft.com/office/drawing/2014/main" id="{6D501FD5-744C-962C-DFF5-5F43C56CA9C4}"/>
              </a:ext>
            </a:extLst>
          </p:cNvPr>
          <p:cNvSpPr/>
          <p:nvPr/>
        </p:nvSpPr>
        <p:spPr>
          <a:xfrm>
            <a:off x="104556" y="3248294"/>
            <a:ext cx="6471948" cy="1236001"/>
          </a:xfrm>
          <a:prstGeom prst="roundRect">
            <a:avLst>
              <a:gd name="adj" fmla="val 0"/>
            </a:avLst>
          </a:prstGeom>
          <a:solidFill>
            <a:schemeClr val="tx2">
              <a:lumMod val="10000"/>
              <a:lumOff val="90000"/>
            </a:schemeClr>
          </a:solidFill>
          <a:ln w="19050" cmpd="dbl">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latin typeface="BIZ UDPゴシック" panose="020B0400000000000000" pitchFamily="50" charset="-128"/>
                <a:ea typeface="BIZ UDPゴシック" panose="020B0400000000000000" pitchFamily="50" charset="-128"/>
              </a:rPr>
              <a:t>〇 指定特定相談支援事業所</a:t>
            </a:r>
            <a:r>
              <a:rPr kumimoji="1" lang="ja-JP" altLang="en-US" dirty="0">
                <a:solidFill>
                  <a:schemeClr val="tx1"/>
                </a:solidFill>
                <a:latin typeface="BIZ UDPゴシック" panose="020B0400000000000000" pitchFamily="50" charset="-128"/>
                <a:ea typeface="BIZ UDPゴシック" panose="020B0400000000000000" pitchFamily="50" charset="-128"/>
              </a:rPr>
              <a:t>運営等支援事業</a:t>
            </a:r>
          </a:p>
        </p:txBody>
      </p:sp>
      <p:sp>
        <p:nvSpPr>
          <p:cNvPr id="20" name="四角形: 角を丸くする 19">
            <a:extLst>
              <a:ext uri="{FF2B5EF4-FFF2-40B4-BE49-F238E27FC236}">
                <a16:creationId xmlns:a16="http://schemas.microsoft.com/office/drawing/2014/main" id="{7E7F151B-856B-B3D9-4E2A-EB8A7DDC87F4}"/>
              </a:ext>
            </a:extLst>
          </p:cNvPr>
          <p:cNvSpPr/>
          <p:nvPr/>
        </p:nvSpPr>
        <p:spPr>
          <a:xfrm>
            <a:off x="86559" y="5733459"/>
            <a:ext cx="6471951" cy="977541"/>
          </a:xfrm>
          <a:prstGeom prst="roundRect">
            <a:avLst>
              <a:gd name="adj" fmla="val 0"/>
            </a:avLst>
          </a:prstGeom>
          <a:solidFill>
            <a:schemeClr val="tx2">
              <a:lumMod val="10000"/>
              <a:lumOff val="9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latin typeface="BIZ UDPゴシック" panose="020B0400000000000000" pitchFamily="50" charset="-128"/>
                <a:ea typeface="BIZ UDPゴシック" panose="020B0400000000000000" pitchFamily="50" charset="-128"/>
              </a:rPr>
              <a:t>〇 区障害者自立支援協議会におけるネットワーク強化の取組み</a:t>
            </a:r>
            <a:endParaRPr lang="en-US" altLang="ja-JP" dirty="0">
              <a:solidFill>
                <a:schemeClr val="tx1"/>
              </a:solidFill>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DDE95DF4-F161-4A7E-979B-5529696F8DE2}"/>
              </a:ext>
            </a:extLst>
          </p:cNvPr>
          <p:cNvSpPr/>
          <p:nvPr/>
        </p:nvSpPr>
        <p:spPr>
          <a:xfrm>
            <a:off x="377729" y="3663242"/>
            <a:ext cx="5959961" cy="727764"/>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明朝 Medium" panose="02020500000000000000" pitchFamily="18" charset="-128"/>
                <a:ea typeface="BIZ UDP明朝 Medium" panose="02020500000000000000" pitchFamily="18" charset="-128"/>
              </a:rPr>
              <a:t>・障害福祉サービス事業所等に計画相談支援等への新規参入に係る研修</a:t>
            </a:r>
            <a:endParaRPr kumimoji="1" lang="en-US" altLang="ja-JP" sz="1400" dirty="0">
              <a:solidFill>
                <a:schemeClr val="tx1"/>
              </a:solidFill>
              <a:latin typeface="BIZ UDP明朝 Medium" panose="02020500000000000000" pitchFamily="18" charset="-128"/>
              <a:ea typeface="BIZ UDP明朝 Medium" panose="02020500000000000000" pitchFamily="18" charset="-128"/>
            </a:endParaRPr>
          </a:p>
          <a:p>
            <a:r>
              <a:rPr lang="ja-JP" altLang="en-US" sz="1400" dirty="0">
                <a:solidFill>
                  <a:schemeClr val="tx1"/>
                </a:solidFill>
                <a:latin typeface="BIZ UDP明朝 Medium" panose="02020500000000000000" pitchFamily="18" charset="-128"/>
                <a:ea typeface="BIZ UDP明朝 Medium" panose="02020500000000000000" pitchFamily="18" charset="-128"/>
              </a:rPr>
              <a:t>　</a:t>
            </a:r>
            <a:r>
              <a:rPr kumimoji="1" lang="ja-JP" altLang="en-US" sz="1400" dirty="0">
                <a:solidFill>
                  <a:schemeClr val="tx1"/>
                </a:solidFill>
                <a:latin typeface="BIZ UDP明朝 Medium" panose="02020500000000000000" pitchFamily="18" charset="-128"/>
                <a:ea typeface="BIZ UDP明朝 Medium" panose="02020500000000000000" pitchFamily="18" charset="-128"/>
              </a:rPr>
              <a:t>及び開設に係る働きかけを実施。</a:t>
            </a:r>
            <a:endParaRPr kumimoji="1" lang="en-US" altLang="ja-JP" sz="1400" dirty="0">
              <a:solidFill>
                <a:schemeClr val="tx1"/>
              </a:solidFill>
              <a:latin typeface="BIZ UDP明朝 Medium" panose="02020500000000000000" pitchFamily="18" charset="-128"/>
              <a:ea typeface="BIZ UDP明朝 Medium" panose="02020500000000000000" pitchFamily="18" charset="-128"/>
            </a:endParaRPr>
          </a:p>
          <a:p>
            <a:r>
              <a:rPr lang="ja-JP" altLang="en-US" sz="1400" dirty="0">
                <a:solidFill>
                  <a:schemeClr val="tx1"/>
                </a:solidFill>
                <a:latin typeface="BIZ UDP明朝 Medium" panose="02020500000000000000" pitchFamily="18" charset="-128"/>
                <a:ea typeface="BIZ UDP明朝 Medium" panose="02020500000000000000" pitchFamily="18" charset="-128"/>
              </a:rPr>
              <a:t>・指定特定の事業運営改善のため、研修やコンサル等を実施。</a:t>
            </a:r>
            <a:endParaRPr kumimoji="1" lang="ja-JP" altLang="en-US" sz="1400" dirty="0">
              <a:solidFill>
                <a:schemeClr val="tx1"/>
              </a:solidFill>
              <a:latin typeface="BIZ UDP明朝 Medium" panose="02020500000000000000" pitchFamily="18" charset="-128"/>
              <a:ea typeface="BIZ UDP明朝 Medium" panose="02020500000000000000" pitchFamily="18" charset="-128"/>
            </a:endParaRPr>
          </a:p>
        </p:txBody>
      </p:sp>
      <p:sp>
        <p:nvSpPr>
          <p:cNvPr id="52" name="楕円 51">
            <a:extLst>
              <a:ext uri="{FF2B5EF4-FFF2-40B4-BE49-F238E27FC236}">
                <a16:creationId xmlns:a16="http://schemas.microsoft.com/office/drawing/2014/main" id="{B72F53C3-6E11-2B58-8D94-D5BEC65938A0}"/>
              </a:ext>
            </a:extLst>
          </p:cNvPr>
          <p:cNvSpPr/>
          <p:nvPr/>
        </p:nvSpPr>
        <p:spPr>
          <a:xfrm>
            <a:off x="8303497" y="1102788"/>
            <a:ext cx="716104" cy="610263"/>
          </a:xfrm>
          <a:prstGeom prst="ellipse">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latin typeface="BIZ UDPゴシック" panose="020B0400000000000000" pitchFamily="50" charset="-128"/>
                <a:ea typeface="BIZ UDPゴシック" panose="020B0400000000000000" pitchFamily="50" charset="-128"/>
              </a:rPr>
              <a:t>０２</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55" name="楕円 54">
            <a:extLst>
              <a:ext uri="{FF2B5EF4-FFF2-40B4-BE49-F238E27FC236}">
                <a16:creationId xmlns:a16="http://schemas.microsoft.com/office/drawing/2014/main" id="{5CFA4DCD-A477-D087-C7EB-EF55412A0853}"/>
              </a:ext>
            </a:extLst>
          </p:cNvPr>
          <p:cNvSpPr/>
          <p:nvPr/>
        </p:nvSpPr>
        <p:spPr>
          <a:xfrm>
            <a:off x="9692543" y="1095601"/>
            <a:ext cx="716104" cy="609692"/>
          </a:xfrm>
          <a:prstGeom prst="ellipse">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latin typeface="BIZ UDPゴシック" panose="020B0400000000000000" pitchFamily="50" charset="-128"/>
                <a:ea typeface="BIZ UDPゴシック" panose="020B0400000000000000" pitchFamily="50" charset="-128"/>
              </a:rPr>
              <a:t>０３</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59" name="楕円 58">
            <a:extLst>
              <a:ext uri="{FF2B5EF4-FFF2-40B4-BE49-F238E27FC236}">
                <a16:creationId xmlns:a16="http://schemas.microsoft.com/office/drawing/2014/main" id="{7EBFB484-FE2C-1013-7080-BAB5D774604F}"/>
              </a:ext>
            </a:extLst>
          </p:cNvPr>
          <p:cNvSpPr/>
          <p:nvPr/>
        </p:nvSpPr>
        <p:spPr>
          <a:xfrm>
            <a:off x="11081589" y="1095030"/>
            <a:ext cx="716104" cy="610263"/>
          </a:xfrm>
          <a:prstGeom prst="ellipse">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latin typeface="BIZ UDPゴシック" panose="020B0400000000000000" pitchFamily="50" charset="-128"/>
                <a:ea typeface="BIZ UDPゴシック" panose="020B0400000000000000" pitchFamily="50" charset="-128"/>
              </a:rPr>
              <a:t>０４</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8BE2C0A4-19FB-272A-1E2B-A6F42C4C1B00}"/>
              </a:ext>
            </a:extLst>
          </p:cNvPr>
          <p:cNvSpPr txBox="1"/>
          <p:nvPr/>
        </p:nvSpPr>
        <p:spPr>
          <a:xfrm>
            <a:off x="8079345" y="1743565"/>
            <a:ext cx="1135946" cy="307777"/>
          </a:xfrm>
          <a:prstGeom prst="rect">
            <a:avLst/>
          </a:prstGeom>
          <a:solidFill>
            <a:schemeClr val="bg1"/>
          </a:solidFill>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運営安定化</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63" name="テキスト ボックス 62">
            <a:extLst>
              <a:ext uri="{FF2B5EF4-FFF2-40B4-BE49-F238E27FC236}">
                <a16:creationId xmlns:a16="http://schemas.microsoft.com/office/drawing/2014/main" id="{297F139B-E958-3332-7600-C76CE88EAEB1}"/>
              </a:ext>
            </a:extLst>
          </p:cNvPr>
          <p:cNvSpPr txBox="1"/>
          <p:nvPr/>
        </p:nvSpPr>
        <p:spPr>
          <a:xfrm>
            <a:off x="10529498" y="1748763"/>
            <a:ext cx="1820287" cy="307777"/>
          </a:xfrm>
          <a:prstGeom prst="rect">
            <a:avLst/>
          </a:prstGeom>
          <a:noFill/>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受け皿拡充</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62" name="テキスト ボックス 61">
            <a:extLst>
              <a:ext uri="{FF2B5EF4-FFF2-40B4-BE49-F238E27FC236}">
                <a16:creationId xmlns:a16="http://schemas.microsoft.com/office/drawing/2014/main" id="{CA35C8D7-103B-5AE4-6A56-16F89D42942D}"/>
              </a:ext>
            </a:extLst>
          </p:cNvPr>
          <p:cNvSpPr txBox="1"/>
          <p:nvPr/>
        </p:nvSpPr>
        <p:spPr>
          <a:xfrm>
            <a:off x="9464020" y="1760311"/>
            <a:ext cx="1173150" cy="307777"/>
          </a:xfrm>
          <a:prstGeom prst="rect">
            <a:avLst/>
          </a:prstGeom>
          <a:solidFill>
            <a:schemeClr val="bg1"/>
          </a:solidFill>
        </p:spPr>
        <p:txBody>
          <a:bodyPr wrap="square" rtlCol="0">
            <a:spAutoFit/>
          </a:bodyPr>
          <a:lstStyle/>
          <a:p>
            <a:pPr algn="ctr"/>
            <a:r>
              <a:rPr lang="ja-JP" altLang="en-US" sz="1400" dirty="0">
                <a:latin typeface="BIZ UDPゴシック" panose="020B0400000000000000" pitchFamily="50" charset="-128"/>
                <a:ea typeface="BIZ UDPゴシック" panose="020B0400000000000000" pitchFamily="50" charset="-128"/>
              </a:rPr>
              <a:t>ネットワーク</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64" name="テキスト ボックス 63">
            <a:extLst>
              <a:ext uri="{FF2B5EF4-FFF2-40B4-BE49-F238E27FC236}">
                <a16:creationId xmlns:a16="http://schemas.microsoft.com/office/drawing/2014/main" id="{08890B8F-44F8-3BA0-C9BE-42EBD91CFF71}"/>
              </a:ext>
            </a:extLst>
          </p:cNvPr>
          <p:cNvSpPr txBox="1"/>
          <p:nvPr/>
        </p:nvSpPr>
        <p:spPr>
          <a:xfrm>
            <a:off x="6826250" y="719628"/>
            <a:ext cx="4971443" cy="307777"/>
          </a:xfrm>
          <a:prstGeom prst="rect">
            <a:avLst/>
          </a:prstGeom>
          <a:solidFill>
            <a:schemeClr val="accent4">
              <a:lumMod val="20000"/>
              <a:lumOff val="80000"/>
            </a:schemeClr>
          </a:solidFill>
          <a:ln>
            <a:noFill/>
          </a:ln>
        </p:spPr>
        <p:txBody>
          <a:bodyPr wrap="square" rtlCol="0" anchor="ctr" anchorCtr="1">
            <a:spAutoFit/>
          </a:bodyPr>
          <a:lstStyle/>
          <a:p>
            <a:pPr algn="ctr"/>
            <a:r>
              <a:rPr kumimoji="1" lang="ja-JP" altLang="en-US" sz="1400" dirty="0">
                <a:latin typeface="BIZ UDゴシック" panose="020B0400000000000000" pitchFamily="49" charset="-128"/>
                <a:ea typeface="BIZ UDゴシック" panose="020B0400000000000000" pitchFamily="49" charset="-128"/>
              </a:rPr>
              <a:t>取組みと課題との対応関係</a:t>
            </a:r>
          </a:p>
        </p:txBody>
      </p:sp>
      <p:sp>
        <p:nvSpPr>
          <p:cNvPr id="66" name="テキスト ボックス 65">
            <a:extLst>
              <a:ext uri="{FF2B5EF4-FFF2-40B4-BE49-F238E27FC236}">
                <a16:creationId xmlns:a16="http://schemas.microsoft.com/office/drawing/2014/main" id="{69C12686-261F-7052-9E4D-13F63ECDCEDF}"/>
              </a:ext>
            </a:extLst>
          </p:cNvPr>
          <p:cNvSpPr txBox="1"/>
          <p:nvPr/>
        </p:nvSpPr>
        <p:spPr>
          <a:xfrm>
            <a:off x="6700211" y="1743565"/>
            <a:ext cx="1135946" cy="307777"/>
          </a:xfrm>
          <a:prstGeom prst="rect">
            <a:avLst/>
          </a:prstGeom>
          <a:solidFill>
            <a:schemeClr val="bg1"/>
          </a:solidFill>
        </p:spPr>
        <p:txBody>
          <a:bodyPr wrap="square" rtlCol="0">
            <a:spAutoFit/>
          </a:bodyPr>
          <a:lstStyle/>
          <a:p>
            <a:pPr algn="ctr"/>
            <a:r>
              <a:rPr lang="ja-JP" altLang="en-US" sz="1400" dirty="0">
                <a:latin typeface="BIZ UDゴシック" panose="020B0400000000000000" pitchFamily="49" charset="-128"/>
                <a:ea typeface="BIZ UDゴシック" panose="020B0400000000000000" pitchFamily="49" charset="-128"/>
              </a:rPr>
              <a:t>支援力向上</a:t>
            </a:r>
            <a:endParaRPr kumimoji="1" lang="ja-JP" altLang="en-US" sz="1400" dirty="0">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A574FE77-892D-61E1-30E4-80DB17C56A96}"/>
              </a:ext>
            </a:extLst>
          </p:cNvPr>
          <p:cNvSpPr/>
          <p:nvPr/>
        </p:nvSpPr>
        <p:spPr>
          <a:xfrm>
            <a:off x="370299" y="2549841"/>
            <a:ext cx="5959961" cy="589522"/>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明朝 Medium" panose="02020500000000000000" pitchFamily="18" charset="-128"/>
                <a:ea typeface="BIZ UDP明朝 Medium" panose="02020500000000000000" pitchFamily="18" charset="-128"/>
              </a:rPr>
              <a:t>・計画相談支援の提供体制を強化するため、新たな相談支援専門員を雇用</a:t>
            </a:r>
            <a:endParaRPr kumimoji="1" lang="en-US" altLang="ja-JP" sz="1400" dirty="0">
              <a:solidFill>
                <a:schemeClr val="tx1"/>
              </a:solidFill>
              <a:latin typeface="BIZ UDP明朝 Medium" panose="02020500000000000000" pitchFamily="18" charset="-128"/>
              <a:ea typeface="BIZ UDP明朝 Medium" panose="02020500000000000000" pitchFamily="18" charset="-128"/>
            </a:endParaRPr>
          </a:p>
          <a:p>
            <a:r>
              <a:rPr lang="ja-JP" altLang="en-US" sz="1400" dirty="0">
                <a:solidFill>
                  <a:schemeClr val="tx1"/>
                </a:solidFill>
                <a:latin typeface="BIZ UDP明朝 Medium" panose="02020500000000000000" pitchFamily="18" charset="-128"/>
                <a:ea typeface="BIZ UDP明朝 Medium" panose="02020500000000000000" pitchFamily="18" charset="-128"/>
              </a:rPr>
              <a:t>　</a:t>
            </a:r>
            <a:r>
              <a:rPr kumimoji="1" lang="ja-JP" altLang="en-US" sz="1400" dirty="0">
                <a:solidFill>
                  <a:schemeClr val="tx1"/>
                </a:solidFill>
                <a:latin typeface="BIZ UDP明朝 Medium" panose="02020500000000000000" pitchFamily="18" charset="-128"/>
                <a:ea typeface="BIZ UDP明朝 Medium" panose="02020500000000000000" pitchFamily="18" charset="-128"/>
              </a:rPr>
              <a:t>する事業所に経費の一部を補助。</a:t>
            </a:r>
          </a:p>
        </p:txBody>
      </p:sp>
      <p:sp>
        <p:nvSpPr>
          <p:cNvPr id="15" name="正方形/長方形 14">
            <a:extLst>
              <a:ext uri="{FF2B5EF4-FFF2-40B4-BE49-F238E27FC236}">
                <a16:creationId xmlns:a16="http://schemas.microsoft.com/office/drawing/2014/main" id="{F7B79C77-6BC3-4D3A-CF95-27A8C0B38689}"/>
              </a:ext>
            </a:extLst>
          </p:cNvPr>
          <p:cNvSpPr/>
          <p:nvPr/>
        </p:nvSpPr>
        <p:spPr>
          <a:xfrm>
            <a:off x="370298" y="5007298"/>
            <a:ext cx="5959961" cy="514842"/>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明朝 Medium" panose="02020500000000000000" pitchFamily="18" charset="-128"/>
                <a:ea typeface="BIZ UDP明朝 Medium" panose="02020500000000000000" pitchFamily="18" charset="-128"/>
              </a:rPr>
              <a:t>・基幹相談支援センターと主任相談支援専門員が協働し、初任層の相談支援</a:t>
            </a:r>
            <a:endParaRPr kumimoji="1" lang="en-US" altLang="ja-JP" sz="1400" dirty="0">
              <a:solidFill>
                <a:schemeClr val="tx1"/>
              </a:solidFill>
              <a:latin typeface="BIZ UDP明朝 Medium" panose="02020500000000000000" pitchFamily="18" charset="-128"/>
              <a:ea typeface="BIZ UDP明朝 Medium" panose="02020500000000000000" pitchFamily="18" charset="-128"/>
            </a:endParaRPr>
          </a:p>
          <a:p>
            <a:r>
              <a:rPr lang="ja-JP" altLang="en-US" sz="1400" dirty="0">
                <a:solidFill>
                  <a:schemeClr val="tx1"/>
                </a:solidFill>
                <a:latin typeface="BIZ UDP明朝 Medium" panose="02020500000000000000" pitchFamily="18" charset="-128"/>
                <a:ea typeface="BIZ UDP明朝 Medium" panose="02020500000000000000" pitchFamily="18" charset="-128"/>
              </a:rPr>
              <a:t>　</a:t>
            </a:r>
            <a:r>
              <a:rPr kumimoji="1" lang="ja-JP" altLang="en-US" sz="1400" dirty="0">
                <a:solidFill>
                  <a:schemeClr val="tx1"/>
                </a:solidFill>
                <a:latin typeface="BIZ UDP明朝 Medium" panose="02020500000000000000" pitchFamily="18" charset="-128"/>
                <a:ea typeface="BIZ UDP明朝 Medium" panose="02020500000000000000" pitchFamily="18" charset="-128"/>
              </a:rPr>
              <a:t>専門員を対象に研修を実施。</a:t>
            </a:r>
          </a:p>
        </p:txBody>
      </p:sp>
      <p:sp>
        <p:nvSpPr>
          <p:cNvPr id="16" name="正方形/長方形 15">
            <a:extLst>
              <a:ext uri="{FF2B5EF4-FFF2-40B4-BE49-F238E27FC236}">
                <a16:creationId xmlns:a16="http://schemas.microsoft.com/office/drawing/2014/main" id="{142E4986-61B4-97B0-0683-0BB09A6201A3}"/>
              </a:ext>
            </a:extLst>
          </p:cNvPr>
          <p:cNvSpPr/>
          <p:nvPr/>
        </p:nvSpPr>
        <p:spPr>
          <a:xfrm>
            <a:off x="359737" y="6118105"/>
            <a:ext cx="5959961" cy="514842"/>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明朝 Medium" panose="02020500000000000000" pitchFamily="18" charset="-128"/>
                <a:ea typeface="BIZ UDP明朝 Medium" panose="02020500000000000000" pitchFamily="18" charset="-128"/>
              </a:rPr>
              <a:t>・指定特定と関係機関のネットワーク強化のため、区自立協において地域の</a:t>
            </a:r>
            <a:endParaRPr kumimoji="1" lang="en-US" altLang="ja-JP" sz="1400" dirty="0">
              <a:solidFill>
                <a:schemeClr val="tx1"/>
              </a:solidFill>
              <a:latin typeface="BIZ UDP明朝 Medium" panose="02020500000000000000" pitchFamily="18" charset="-128"/>
              <a:ea typeface="BIZ UDP明朝 Medium" panose="02020500000000000000" pitchFamily="18" charset="-128"/>
            </a:endParaRPr>
          </a:p>
          <a:p>
            <a:r>
              <a:rPr lang="ja-JP" altLang="en-US" sz="1400" dirty="0">
                <a:solidFill>
                  <a:schemeClr val="tx1"/>
                </a:solidFill>
                <a:latin typeface="BIZ UDP明朝 Medium" panose="02020500000000000000" pitchFamily="18" charset="-128"/>
                <a:ea typeface="BIZ UDP明朝 Medium" panose="02020500000000000000" pitchFamily="18" charset="-128"/>
              </a:rPr>
              <a:t>　</a:t>
            </a:r>
            <a:r>
              <a:rPr kumimoji="1" lang="ja-JP" altLang="en-US" sz="1400" dirty="0">
                <a:solidFill>
                  <a:schemeClr val="tx1"/>
                </a:solidFill>
                <a:latin typeface="BIZ UDP明朝 Medium" panose="02020500000000000000" pitchFamily="18" charset="-128"/>
                <a:ea typeface="BIZ UDP明朝 Medium" panose="02020500000000000000" pitchFamily="18" charset="-128"/>
              </a:rPr>
              <a:t>実情に応じた取組みを実施。</a:t>
            </a:r>
          </a:p>
        </p:txBody>
      </p:sp>
      <p:sp>
        <p:nvSpPr>
          <p:cNvPr id="68" name="四角形: 角を丸くする 67">
            <a:extLst>
              <a:ext uri="{FF2B5EF4-FFF2-40B4-BE49-F238E27FC236}">
                <a16:creationId xmlns:a16="http://schemas.microsoft.com/office/drawing/2014/main" id="{E14AFBE0-5A54-A158-BC90-6CD04B7231D7}"/>
              </a:ext>
            </a:extLst>
          </p:cNvPr>
          <p:cNvSpPr/>
          <p:nvPr/>
        </p:nvSpPr>
        <p:spPr>
          <a:xfrm>
            <a:off x="6662370" y="3358135"/>
            <a:ext cx="1226491" cy="960582"/>
          </a:xfrm>
          <a:prstGeom prst="round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69" name="四角形: 角を丸くする 68">
            <a:extLst>
              <a:ext uri="{FF2B5EF4-FFF2-40B4-BE49-F238E27FC236}">
                <a16:creationId xmlns:a16="http://schemas.microsoft.com/office/drawing/2014/main" id="{4DC83866-10DA-5D53-700D-57992705686B}"/>
              </a:ext>
            </a:extLst>
          </p:cNvPr>
          <p:cNvSpPr/>
          <p:nvPr/>
        </p:nvSpPr>
        <p:spPr>
          <a:xfrm>
            <a:off x="8053576" y="3358135"/>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p>
        </p:txBody>
      </p:sp>
      <p:sp>
        <p:nvSpPr>
          <p:cNvPr id="72" name="四角形: 角を丸くする 71">
            <a:extLst>
              <a:ext uri="{FF2B5EF4-FFF2-40B4-BE49-F238E27FC236}">
                <a16:creationId xmlns:a16="http://schemas.microsoft.com/office/drawing/2014/main" id="{5BF204FF-D520-4F80-2FB7-611C3931A3E2}"/>
              </a:ext>
            </a:extLst>
          </p:cNvPr>
          <p:cNvSpPr/>
          <p:nvPr/>
        </p:nvSpPr>
        <p:spPr>
          <a:xfrm>
            <a:off x="6654939" y="4614408"/>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p:txBody>
      </p:sp>
      <p:sp>
        <p:nvSpPr>
          <p:cNvPr id="73" name="四角形: 角を丸くする 72">
            <a:extLst>
              <a:ext uri="{FF2B5EF4-FFF2-40B4-BE49-F238E27FC236}">
                <a16:creationId xmlns:a16="http://schemas.microsoft.com/office/drawing/2014/main" id="{9B78EB77-81E4-884E-0A4A-8E7D9DA4FD18}"/>
              </a:ext>
            </a:extLst>
          </p:cNvPr>
          <p:cNvSpPr/>
          <p:nvPr/>
        </p:nvSpPr>
        <p:spPr>
          <a:xfrm>
            <a:off x="8046145" y="4593227"/>
            <a:ext cx="1226491" cy="960582"/>
          </a:xfrm>
          <a:prstGeom prst="round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76" name="四角形: 角を丸くする 75">
            <a:extLst>
              <a:ext uri="{FF2B5EF4-FFF2-40B4-BE49-F238E27FC236}">
                <a16:creationId xmlns:a16="http://schemas.microsoft.com/office/drawing/2014/main" id="{94218002-5AA6-847C-1183-4C42C6860823}"/>
              </a:ext>
            </a:extLst>
          </p:cNvPr>
          <p:cNvSpPr/>
          <p:nvPr/>
        </p:nvSpPr>
        <p:spPr>
          <a:xfrm>
            <a:off x="8053576" y="2171274"/>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p>
        </p:txBody>
      </p:sp>
      <p:sp>
        <p:nvSpPr>
          <p:cNvPr id="77" name="四角形: 角を丸くする 76">
            <a:extLst>
              <a:ext uri="{FF2B5EF4-FFF2-40B4-BE49-F238E27FC236}">
                <a16:creationId xmlns:a16="http://schemas.microsoft.com/office/drawing/2014/main" id="{0B57648C-BA49-2BF1-3FA9-29A6A79437AC}"/>
              </a:ext>
            </a:extLst>
          </p:cNvPr>
          <p:cNvSpPr/>
          <p:nvPr/>
        </p:nvSpPr>
        <p:spPr>
          <a:xfrm>
            <a:off x="6654940" y="2171274"/>
            <a:ext cx="1226491" cy="954424"/>
          </a:xfrm>
          <a:prstGeom prst="roundRect">
            <a:avLst/>
          </a:prstGeom>
          <a:solidFill>
            <a:schemeClr val="tx2">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80" name="四角形: 角を丸くする 79">
            <a:extLst>
              <a:ext uri="{FF2B5EF4-FFF2-40B4-BE49-F238E27FC236}">
                <a16:creationId xmlns:a16="http://schemas.microsoft.com/office/drawing/2014/main" id="{54041A09-B7E3-D1FF-BB47-8A6EA22D936A}"/>
              </a:ext>
            </a:extLst>
          </p:cNvPr>
          <p:cNvSpPr/>
          <p:nvPr/>
        </p:nvSpPr>
        <p:spPr>
          <a:xfrm>
            <a:off x="6644375" y="5722119"/>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p>
        </p:txBody>
      </p:sp>
      <p:sp>
        <p:nvSpPr>
          <p:cNvPr id="81" name="四角形: 角を丸くする 80">
            <a:extLst>
              <a:ext uri="{FF2B5EF4-FFF2-40B4-BE49-F238E27FC236}">
                <a16:creationId xmlns:a16="http://schemas.microsoft.com/office/drawing/2014/main" id="{3C863135-A5B9-C365-FDCB-0C4F6A13B550}"/>
              </a:ext>
            </a:extLst>
          </p:cNvPr>
          <p:cNvSpPr/>
          <p:nvPr/>
        </p:nvSpPr>
        <p:spPr>
          <a:xfrm>
            <a:off x="8046145" y="5707880"/>
            <a:ext cx="1226491" cy="960582"/>
          </a:xfrm>
          <a:prstGeom prst="round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93" name="楕円 92">
            <a:extLst>
              <a:ext uri="{FF2B5EF4-FFF2-40B4-BE49-F238E27FC236}">
                <a16:creationId xmlns:a16="http://schemas.microsoft.com/office/drawing/2014/main" id="{FD4EC552-EC1D-FD4A-92A8-D164D3C46A03}"/>
              </a:ext>
            </a:extLst>
          </p:cNvPr>
          <p:cNvSpPr/>
          <p:nvPr/>
        </p:nvSpPr>
        <p:spPr>
          <a:xfrm>
            <a:off x="6910132" y="1096897"/>
            <a:ext cx="716104" cy="610263"/>
          </a:xfrm>
          <a:prstGeom prst="ellipse">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BIZ UDPゴシック" panose="020B0400000000000000" pitchFamily="50" charset="-128"/>
                <a:ea typeface="BIZ UDPゴシック" panose="020B0400000000000000" pitchFamily="50" charset="-128"/>
              </a:rPr>
              <a:t>０１</a:t>
            </a:r>
          </a:p>
        </p:txBody>
      </p:sp>
      <p:sp>
        <p:nvSpPr>
          <p:cNvPr id="94" name="四角形: 角を丸くする 93">
            <a:extLst>
              <a:ext uri="{FF2B5EF4-FFF2-40B4-BE49-F238E27FC236}">
                <a16:creationId xmlns:a16="http://schemas.microsoft.com/office/drawing/2014/main" id="{EF8AC4E3-7B85-B62C-9E7B-D12CC4ECA4EA}"/>
              </a:ext>
            </a:extLst>
          </p:cNvPr>
          <p:cNvSpPr/>
          <p:nvPr/>
        </p:nvSpPr>
        <p:spPr>
          <a:xfrm>
            <a:off x="9437351" y="4614408"/>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p:txBody>
      </p:sp>
      <p:sp>
        <p:nvSpPr>
          <p:cNvPr id="95" name="四角形: 角を丸くする 94">
            <a:extLst>
              <a:ext uri="{FF2B5EF4-FFF2-40B4-BE49-F238E27FC236}">
                <a16:creationId xmlns:a16="http://schemas.microsoft.com/office/drawing/2014/main" id="{706DB2AD-E7C3-8564-0E35-AAF4DAC64658}"/>
              </a:ext>
            </a:extLst>
          </p:cNvPr>
          <p:cNvSpPr/>
          <p:nvPr/>
        </p:nvSpPr>
        <p:spPr>
          <a:xfrm>
            <a:off x="9447915" y="5722119"/>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p>
        </p:txBody>
      </p:sp>
      <p:sp>
        <p:nvSpPr>
          <p:cNvPr id="96" name="四角形: 角を丸くする 95">
            <a:extLst>
              <a:ext uri="{FF2B5EF4-FFF2-40B4-BE49-F238E27FC236}">
                <a16:creationId xmlns:a16="http://schemas.microsoft.com/office/drawing/2014/main" id="{0A525A01-EB74-0324-629F-BE064016D407}"/>
              </a:ext>
            </a:extLst>
          </p:cNvPr>
          <p:cNvSpPr/>
          <p:nvPr/>
        </p:nvSpPr>
        <p:spPr>
          <a:xfrm>
            <a:off x="9444782" y="3358135"/>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p>
        </p:txBody>
      </p:sp>
      <p:sp>
        <p:nvSpPr>
          <p:cNvPr id="97" name="四角形: 角を丸くする 96">
            <a:extLst>
              <a:ext uri="{FF2B5EF4-FFF2-40B4-BE49-F238E27FC236}">
                <a16:creationId xmlns:a16="http://schemas.microsoft.com/office/drawing/2014/main" id="{E6358BCA-146B-1038-9268-EF10A3D71155}"/>
              </a:ext>
            </a:extLst>
          </p:cNvPr>
          <p:cNvSpPr/>
          <p:nvPr/>
        </p:nvSpPr>
        <p:spPr>
          <a:xfrm>
            <a:off x="9437351" y="2171274"/>
            <a:ext cx="1226491" cy="954424"/>
          </a:xfrm>
          <a:prstGeom prst="roundRect">
            <a:avLst/>
          </a:prstGeom>
          <a:solidFill>
            <a:schemeClr val="tx2">
              <a:lumMod val="10000"/>
              <a:lumOff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98" name="四角形: 角を丸くする 97">
            <a:extLst>
              <a:ext uri="{FF2B5EF4-FFF2-40B4-BE49-F238E27FC236}">
                <a16:creationId xmlns:a16="http://schemas.microsoft.com/office/drawing/2014/main" id="{C1562C17-1ACC-2601-EF7A-36D801E79FCF}"/>
              </a:ext>
            </a:extLst>
          </p:cNvPr>
          <p:cNvSpPr/>
          <p:nvPr/>
        </p:nvSpPr>
        <p:spPr>
          <a:xfrm>
            <a:off x="10828557" y="3358135"/>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p>
        </p:txBody>
      </p:sp>
      <p:sp>
        <p:nvSpPr>
          <p:cNvPr id="99" name="四角形: 角を丸くする 98">
            <a:extLst>
              <a:ext uri="{FF2B5EF4-FFF2-40B4-BE49-F238E27FC236}">
                <a16:creationId xmlns:a16="http://schemas.microsoft.com/office/drawing/2014/main" id="{7D4B5276-FB5C-34EE-CCE7-B05778F8613E}"/>
              </a:ext>
            </a:extLst>
          </p:cNvPr>
          <p:cNvSpPr/>
          <p:nvPr/>
        </p:nvSpPr>
        <p:spPr>
          <a:xfrm>
            <a:off x="10828557" y="2171274"/>
            <a:ext cx="1226491" cy="960582"/>
          </a:xfrm>
          <a:prstGeom prst="round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a:t>
            </a:r>
          </a:p>
        </p:txBody>
      </p:sp>
      <p:sp>
        <p:nvSpPr>
          <p:cNvPr id="100" name="四角形: 角を丸くする 99">
            <a:extLst>
              <a:ext uri="{FF2B5EF4-FFF2-40B4-BE49-F238E27FC236}">
                <a16:creationId xmlns:a16="http://schemas.microsoft.com/office/drawing/2014/main" id="{44633A1E-E79C-D944-41C7-4D772FA2259A}"/>
              </a:ext>
            </a:extLst>
          </p:cNvPr>
          <p:cNvSpPr/>
          <p:nvPr/>
        </p:nvSpPr>
        <p:spPr>
          <a:xfrm>
            <a:off x="10815832" y="4614408"/>
            <a:ext cx="1226491" cy="960582"/>
          </a:xfrm>
          <a:prstGeom prst="round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01" name="四角形: 角を丸くする 100">
            <a:extLst>
              <a:ext uri="{FF2B5EF4-FFF2-40B4-BE49-F238E27FC236}">
                <a16:creationId xmlns:a16="http://schemas.microsoft.com/office/drawing/2014/main" id="{3D0226AE-AEB1-DE9D-1089-89D630B73926}"/>
              </a:ext>
            </a:extLst>
          </p:cNvPr>
          <p:cNvSpPr/>
          <p:nvPr/>
        </p:nvSpPr>
        <p:spPr>
          <a:xfrm>
            <a:off x="10815832" y="5729061"/>
            <a:ext cx="1226491" cy="960582"/>
          </a:xfrm>
          <a:prstGeom prst="round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05" name="二等辺三角形 104">
            <a:extLst>
              <a:ext uri="{FF2B5EF4-FFF2-40B4-BE49-F238E27FC236}">
                <a16:creationId xmlns:a16="http://schemas.microsoft.com/office/drawing/2014/main" id="{E91BCB0B-D6CA-6E3A-F83F-BC91B43FB64D}"/>
              </a:ext>
            </a:extLst>
          </p:cNvPr>
          <p:cNvSpPr/>
          <p:nvPr/>
        </p:nvSpPr>
        <p:spPr>
          <a:xfrm rot="10800000">
            <a:off x="464173" y="1762708"/>
            <a:ext cx="690272" cy="288624"/>
          </a:xfrm>
          <a:prstGeom prst="triangle">
            <a:avLst/>
          </a:prstGeom>
          <a:solidFill>
            <a:schemeClr val="tx2">
              <a:lumMod val="90000"/>
              <a:lumOff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06" name="フローチャート: 代替処理 105">
            <a:extLst>
              <a:ext uri="{FF2B5EF4-FFF2-40B4-BE49-F238E27FC236}">
                <a16:creationId xmlns:a16="http://schemas.microsoft.com/office/drawing/2014/main" id="{B3A81338-554C-0C19-C9BB-4709C0F68D33}"/>
              </a:ext>
            </a:extLst>
          </p:cNvPr>
          <p:cNvSpPr/>
          <p:nvPr/>
        </p:nvSpPr>
        <p:spPr>
          <a:xfrm>
            <a:off x="97123" y="925727"/>
            <a:ext cx="4197785" cy="861196"/>
          </a:xfrm>
          <a:prstGeom prst="flowChartAlternateProcess">
            <a:avLst/>
          </a:prstGeom>
          <a:solidFill>
            <a:schemeClr val="tx2">
              <a:lumMod val="90000"/>
              <a:lumOff val="10000"/>
            </a:schemeClr>
          </a:solidFill>
          <a:ln w="12700" cmpd="sng">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ja-JP" altLang="en-US" dirty="0">
                <a:latin typeface="BIZ UDPゴシック" panose="020B0400000000000000" pitchFamily="50" charset="-128"/>
                <a:ea typeface="BIZ UDPゴシック" panose="020B0400000000000000" pitchFamily="50" charset="-128"/>
              </a:rPr>
              <a:t>令和８年度の取組みと課題との関係</a:t>
            </a:r>
          </a:p>
        </p:txBody>
      </p:sp>
      <p:sp>
        <p:nvSpPr>
          <p:cNvPr id="3" name="テキスト ボックス 2">
            <a:extLst>
              <a:ext uri="{FF2B5EF4-FFF2-40B4-BE49-F238E27FC236}">
                <a16:creationId xmlns:a16="http://schemas.microsoft.com/office/drawing/2014/main" id="{504A237E-56F2-BBB2-2DDE-FBF025286E52}"/>
              </a:ext>
            </a:extLst>
          </p:cNvPr>
          <p:cNvSpPr txBox="1"/>
          <p:nvPr/>
        </p:nvSpPr>
        <p:spPr>
          <a:xfrm>
            <a:off x="11839575" y="6479696"/>
            <a:ext cx="340158" cy="338554"/>
          </a:xfrm>
          <a:prstGeom prst="rect">
            <a:avLst/>
          </a:prstGeom>
          <a:solidFill>
            <a:schemeClr val="bg1"/>
          </a:solidFill>
        </p:spPr>
        <p:txBody>
          <a:bodyPr wrap="none" rtlCol="0">
            <a:spAutoFit/>
          </a:bodyPr>
          <a:lstStyle/>
          <a:p>
            <a:r>
              <a:rPr lang="ja-JP" altLang="en-US" sz="1600" dirty="0">
                <a:latin typeface="BIZ UDPゴシック" panose="020B0400000000000000" pitchFamily="50" charset="-128"/>
                <a:ea typeface="BIZ UDPゴシック" panose="020B0400000000000000" pitchFamily="50" charset="-128"/>
              </a:rPr>
              <a:t>２</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タイトル 1">
            <a:extLst>
              <a:ext uri="{FF2B5EF4-FFF2-40B4-BE49-F238E27FC236}">
                <a16:creationId xmlns:a16="http://schemas.microsoft.com/office/drawing/2014/main" id="{74E52E83-27A0-6B3E-CC30-6AA85368CB3A}"/>
              </a:ext>
            </a:extLst>
          </p:cNvPr>
          <p:cNvSpPr txBox="1">
            <a:spLocks/>
          </p:cNvSpPr>
          <p:nvPr/>
        </p:nvSpPr>
        <p:spPr>
          <a:xfrm>
            <a:off x="0" y="-13278"/>
            <a:ext cx="12192000" cy="489248"/>
          </a:xfrm>
          <a:prstGeom prst="rect">
            <a:avLst/>
          </a:prstGeom>
          <a:solidFill>
            <a:schemeClr val="tx2">
              <a:lumMod val="75000"/>
              <a:lumOff val="25000"/>
            </a:schemeClr>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１</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令和７年度 障害者自立支援協議会における整理　（２）</a:t>
            </a:r>
          </a:p>
        </p:txBody>
      </p:sp>
    </p:spTree>
    <p:extLst>
      <p:ext uri="{BB962C8B-B14F-4D97-AF65-F5344CB8AC3E}">
        <p14:creationId xmlns:p14="http://schemas.microsoft.com/office/powerpoint/2010/main" val="4219350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D9F23A6C-7625-44BB-31C4-7A7707629AE4}"/>
              </a:ext>
            </a:extLst>
          </p:cNvPr>
          <p:cNvSpPr/>
          <p:nvPr/>
        </p:nvSpPr>
        <p:spPr>
          <a:xfrm>
            <a:off x="8063062" y="3140364"/>
            <a:ext cx="3685880" cy="2121030"/>
          </a:xfrm>
          <a:prstGeom prst="rec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24FFB8B-1733-5CD3-645F-CB052CCC9B6C}"/>
              </a:ext>
            </a:extLst>
          </p:cNvPr>
          <p:cNvSpPr>
            <a:spLocks noGrp="1"/>
          </p:cNvSpPr>
          <p:nvPr>
            <p:ph type="title"/>
          </p:nvPr>
        </p:nvSpPr>
        <p:spPr>
          <a:xfrm>
            <a:off x="0" y="1"/>
            <a:ext cx="12192000" cy="489248"/>
          </a:xfrm>
          <a:solidFill>
            <a:schemeClr val="tx2">
              <a:lumMod val="75000"/>
              <a:lumOff val="25000"/>
            </a:schemeClr>
          </a:solidFill>
          <a:ln>
            <a:solidFill>
              <a:schemeClr val="accent1"/>
            </a:solidFill>
          </a:ln>
        </p:spPr>
        <p:txBody>
          <a:bodyPr>
            <a:normAutofit/>
          </a:bodyPr>
          <a:lstStyle/>
          <a:p>
            <a:r>
              <a:rPr lang="ja-JP" altLang="en-US" sz="2800" dirty="0">
                <a:solidFill>
                  <a:schemeClr val="bg1"/>
                </a:solidFill>
                <a:latin typeface="BIZ UDゴシック" panose="020B0400000000000000" pitchFamily="49" charset="-128"/>
                <a:ea typeface="BIZ UDゴシック" panose="020B0400000000000000" pitchFamily="49" charset="-128"/>
              </a:rPr>
              <a:t>１</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令和７年度 障害者自立支援協議会における整理　（３）</a:t>
            </a:r>
          </a:p>
        </p:txBody>
      </p:sp>
      <p:sp>
        <p:nvSpPr>
          <p:cNvPr id="26" name="正方形/長方形 25">
            <a:extLst>
              <a:ext uri="{FF2B5EF4-FFF2-40B4-BE49-F238E27FC236}">
                <a16:creationId xmlns:a16="http://schemas.microsoft.com/office/drawing/2014/main" id="{23BF322D-0FDC-3F31-8ECB-72A8ADE58526}"/>
              </a:ext>
            </a:extLst>
          </p:cNvPr>
          <p:cNvSpPr/>
          <p:nvPr/>
        </p:nvSpPr>
        <p:spPr>
          <a:xfrm>
            <a:off x="443060" y="5298693"/>
            <a:ext cx="11305878" cy="433966"/>
          </a:xfrm>
          <a:prstGeom prst="rect">
            <a:avLst/>
          </a:prstGeom>
          <a:solidFill>
            <a:schemeClr val="tx2">
              <a:lumMod val="50000"/>
              <a:lumOff val="5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BIZ UDPゴシック" panose="020B0400000000000000" pitchFamily="50" charset="-128"/>
                <a:ea typeface="BIZ UDPゴシック" panose="020B0400000000000000" pitchFamily="50" charset="-128"/>
              </a:rPr>
              <a:t>一体的なパッケージとして実施</a:t>
            </a:r>
          </a:p>
        </p:txBody>
      </p:sp>
      <p:sp>
        <p:nvSpPr>
          <p:cNvPr id="28" name="正方形/長方形 27">
            <a:extLst>
              <a:ext uri="{FF2B5EF4-FFF2-40B4-BE49-F238E27FC236}">
                <a16:creationId xmlns:a16="http://schemas.microsoft.com/office/drawing/2014/main" id="{DC61A3F3-A9F6-14A2-2E1D-0EED3E20FC8E}"/>
              </a:ext>
            </a:extLst>
          </p:cNvPr>
          <p:cNvSpPr/>
          <p:nvPr/>
        </p:nvSpPr>
        <p:spPr>
          <a:xfrm>
            <a:off x="4269936" y="3140364"/>
            <a:ext cx="3685880" cy="2121030"/>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4A81AE91-7258-B520-D237-486D5982AD94}"/>
              </a:ext>
            </a:extLst>
          </p:cNvPr>
          <p:cNvSpPr/>
          <p:nvPr/>
        </p:nvSpPr>
        <p:spPr>
          <a:xfrm>
            <a:off x="443060" y="3140364"/>
            <a:ext cx="3685880" cy="2121030"/>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a:extLst>
              <a:ext uri="{FF2B5EF4-FFF2-40B4-BE49-F238E27FC236}">
                <a16:creationId xmlns:a16="http://schemas.microsoft.com/office/drawing/2014/main" id="{2E886FBF-E402-11DC-37A9-35C8084FE772}"/>
              </a:ext>
            </a:extLst>
          </p:cNvPr>
          <p:cNvGrpSpPr/>
          <p:nvPr/>
        </p:nvGrpSpPr>
        <p:grpSpPr>
          <a:xfrm>
            <a:off x="511785" y="3201837"/>
            <a:ext cx="3528291" cy="902855"/>
            <a:chOff x="526473" y="3429000"/>
            <a:chExt cx="3528291" cy="902855"/>
          </a:xfrm>
          <a:solidFill>
            <a:schemeClr val="bg1"/>
          </a:solidFill>
        </p:grpSpPr>
        <p:sp>
          <p:nvSpPr>
            <p:cNvPr id="5" name="四角形: 角を丸くする 4">
              <a:extLst>
                <a:ext uri="{FF2B5EF4-FFF2-40B4-BE49-F238E27FC236}">
                  <a16:creationId xmlns:a16="http://schemas.microsoft.com/office/drawing/2014/main" id="{2E604F29-10BB-3B3A-B09C-11D562C1DCF4}"/>
                </a:ext>
              </a:extLst>
            </p:cNvPr>
            <p:cNvSpPr/>
            <p:nvPr/>
          </p:nvSpPr>
          <p:spPr>
            <a:xfrm>
              <a:off x="526473" y="3429000"/>
              <a:ext cx="3528291" cy="902855"/>
            </a:xfrm>
            <a:prstGeom prst="round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000"/>
                </a:lnSpc>
              </a:pPr>
              <a:r>
                <a:rPr kumimoji="1" lang="ja-JP" altLang="en-US" sz="1600" b="1" u="sng" dirty="0">
                  <a:solidFill>
                    <a:schemeClr val="tx1"/>
                  </a:solidFill>
                  <a:highlight>
                    <a:srgbClr val="FFFF00"/>
                  </a:highlight>
                  <a:latin typeface="BIZ UDPゴシック" panose="020B0400000000000000" pitchFamily="50" charset="-128"/>
                  <a:ea typeface="BIZ UDPゴシック" panose="020B0400000000000000" pitchFamily="50" charset="-128"/>
                </a:rPr>
                <a:t>〇提供体制強化事業補助金</a:t>
              </a:r>
              <a:endParaRPr lang="en-US" altLang="ja-JP" sz="1600" b="1" u="sng" dirty="0">
                <a:solidFill>
                  <a:schemeClr val="tx1"/>
                </a:solidFill>
                <a:highlight>
                  <a:srgbClr val="FFFF00"/>
                </a:highlight>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・相談支援専門員の新規雇用等への補助</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既存事業所の体制強化・新規参入の促進</a:t>
              </a:r>
            </a:p>
          </p:txBody>
        </p:sp>
        <p:sp>
          <p:nvSpPr>
            <p:cNvPr id="11" name="二等辺三角形 10">
              <a:extLst>
                <a:ext uri="{FF2B5EF4-FFF2-40B4-BE49-F238E27FC236}">
                  <a16:creationId xmlns:a16="http://schemas.microsoft.com/office/drawing/2014/main" id="{99723110-043F-C3F2-4CEA-2DAB9B1FCB1A}"/>
                </a:ext>
              </a:extLst>
            </p:cNvPr>
            <p:cNvSpPr/>
            <p:nvPr/>
          </p:nvSpPr>
          <p:spPr>
            <a:xfrm rot="5400000">
              <a:off x="819442" y="4042066"/>
              <a:ext cx="152397" cy="98136"/>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C3791D3D-6255-E64A-81F4-5AB814933233}"/>
              </a:ext>
            </a:extLst>
          </p:cNvPr>
          <p:cNvGrpSpPr/>
          <p:nvPr/>
        </p:nvGrpSpPr>
        <p:grpSpPr>
          <a:xfrm>
            <a:off x="517231" y="4251061"/>
            <a:ext cx="3528291" cy="902855"/>
            <a:chOff x="526473" y="4412672"/>
            <a:chExt cx="3528291" cy="902855"/>
          </a:xfrm>
          <a:solidFill>
            <a:schemeClr val="bg1"/>
          </a:solidFill>
        </p:grpSpPr>
        <p:sp>
          <p:nvSpPr>
            <p:cNvPr id="6" name="四角形: 角を丸くする 5">
              <a:extLst>
                <a:ext uri="{FF2B5EF4-FFF2-40B4-BE49-F238E27FC236}">
                  <a16:creationId xmlns:a16="http://schemas.microsoft.com/office/drawing/2014/main" id="{79F5F857-6AAA-8E70-A264-00CBBF7B7FB2}"/>
                </a:ext>
              </a:extLst>
            </p:cNvPr>
            <p:cNvSpPr/>
            <p:nvPr/>
          </p:nvSpPr>
          <p:spPr>
            <a:xfrm>
              <a:off x="526473" y="4412672"/>
              <a:ext cx="3528291" cy="902855"/>
            </a:xfrm>
            <a:prstGeom prst="round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〇運営等支援事業</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・新規参入啓発、個別の働きかけ・相談支援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計画相談支援等への新規参入の促進　</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12" name="二等辺三角形 11">
              <a:extLst>
                <a:ext uri="{FF2B5EF4-FFF2-40B4-BE49-F238E27FC236}">
                  <a16:creationId xmlns:a16="http://schemas.microsoft.com/office/drawing/2014/main" id="{AB9DE1EB-4AD2-5470-6096-C8AEDB65DACB}"/>
                </a:ext>
              </a:extLst>
            </p:cNvPr>
            <p:cNvSpPr/>
            <p:nvPr/>
          </p:nvSpPr>
          <p:spPr>
            <a:xfrm rot="5400000">
              <a:off x="819442" y="5027671"/>
              <a:ext cx="152397" cy="98136"/>
            </a:xfrm>
            <a:prstGeom prst="triangle">
              <a:avLst/>
            </a:prstGeom>
            <a:solidFill>
              <a:schemeClr val="tx2">
                <a:lumMod val="10000"/>
                <a:lumOff val="9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4" name="グループ化 23">
            <a:extLst>
              <a:ext uri="{FF2B5EF4-FFF2-40B4-BE49-F238E27FC236}">
                <a16:creationId xmlns:a16="http://schemas.microsoft.com/office/drawing/2014/main" id="{B012DC07-DF38-EA1A-4ADC-60D5DBCB9807}"/>
              </a:ext>
            </a:extLst>
          </p:cNvPr>
          <p:cNvGrpSpPr/>
          <p:nvPr/>
        </p:nvGrpSpPr>
        <p:grpSpPr>
          <a:xfrm>
            <a:off x="4348731" y="3201838"/>
            <a:ext cx="3528290" cy="902855"/>
            <a:chOff x="4385196" y="3437688"/>
            <a:chExt cx="3528290" cy="902855"/>
          </a:xfrm>
          <a:solidFill>
            <a:schemeClr val="bg1"/>
          </a:solidFill>
        </p:grpSpPr>
        <p:sp>
          <p:nvSpPr>
            <p:cNvPr id="7" name="四角形: 角を丸くする 6">
              <a:extLst>
                <a:ext uri="{FF2B5EF4-FFF2-40B4-BE49-F238E27FC236}">
                  <a16:creationId xmlns:a16="http://schemas.microsoft.com/office/drawing/2014/main" id="{3E383BB1-3A3B-A46D-D1DF-D4B01CBA5509}"/>
                </a:ext>
              </a:extLst>
            </p:cNvPr>
            <p:cNvSpPr/>
            <p:nvPr/>
          </p:nvSpPr>
          <p:spPr>
            <a:xfrm>
              <a:off x="4385196" y="3437688"/>
              <a:ext cx="3528290" cy="90285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〇支援力向上研修</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・計画相談支援の実務に関する</a:t>
              </a:r>
              <a:r>
                <a:rPr lang="en-US" altLang="ja-JP" sz="1200" dirty="0">
                  <a:solidFill>
                    <a:schemeClr val="tx1"/>
                  </a:solidFill>
                  <a:latin typeface="BIZ UDPゴシック" panose="020B0400000000000000" pitchFamily="50" charset="-128"/>
                  <a:ea typeface="BIZ UDPゴシック" panose="020B0400000000000000" pitchFamily="50" charset="-128"/>
                </a:rPr>
                <a:t>OJT</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OFF-JT</a:t>
              </a:r>
            </a:p>
            <a:p>
              <a:r>
                <a:rPr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初任層の相談員の能力向上、サポートの確保</a:t>
              </a:r>
            </a:p>
          </p:txBody>
        </p:sp>
        <p:sp>
          <p:nvSpPr>
            <p:cNvPr id="13" name="二等辺三角形 12">
              <a:extLst>
                <a:ext uri="{FF2B5EF4-FFF2-40B4-BE49-F238E27FC236}">
                  <a16:creationId xmlns:a16="http://schemas.microsoft.com/office/drawing/2014/main" id="{6492D800-7CC3-D5E3-10AB-7C3721A25E86}"/>
                </a:ext>
              </a:extLst>
            </p:cNvPr>
            <p:cNvSpPr/>
            <p:nvPr/>
          </p:nvSpPr>
          <p:spPr>
            <a:xfrm rot="5400000">
              <a:off x="4611250" y="4042066"/>
              <a:ext cx="152397" cy="98136"/>
            </a:xfrm>
            <a:prstGeom prst="triangl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 name="グループ化 22">
            <a:extLst>
              <a:ext uri="{FF2B5EF4-FFF2-40B4-BE49-F238E27FC236}">
                <a16:creationId xmlns:a16="http://schemas.microsoft.com/office/drawing/2014/main" id="{EEFDD340-E7FB-A70A-D86E-8065B49730A1}"/>
              </a:ext>
            </a:extLst>
          </p:cNvPr>
          <p:cNvGrpSpPr/>
          <p:nvPr/>
        </p:nvGrpSpPr>
        <p:grpSpPr>
          <a:xfrm>
            <a:off x="4348731" y="4251061"/>
            <a:ext cx="3528290" cy="902855"/>
            <a:chOff x="4331854" y="4412672"/>
            <a:chExt cx="3528290" cy="902855"/>
          </a:xfrm>
          <a:solidFill>
            <a:schemeClr val="bg1"/>
          </a:solidFill>
        </p:grpSpPr>
        <p:sp>
          <p:nvSpPr>
            <p:cNvPr id="8" name="四角形: 角を丸くする 7">
              <a:extLst>
                <a:ext uri="{FF2B5EF4-FFF2-40B4-BE49-F238E27FC236}">
                  <a16:creationId xmlns:a16="http://schemas.microsoft.com/office/drawing/2014/main" id="{DE36BA30-F989-FD4C-7D4C-41EB683B88FC}"/>
                </a:ext>
              </a:extLst>
            </p:cNvPr>
            <p:cNvSpPr/>
            <p:nvPr/>
          </p:nvSpPr>
          <p:spPr>
            <a:xfrm>
              <a:off x="4331854" y="4412672"/>
              <a:ext cx="3528290" cy="902855"/>
            </a:xfrm>
            <a:prstGeom prst="roundRect">
              <a:avLst/>
            </a:prstGeom>
            <a:gr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〇運営等支援事業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再掲</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p>
              <a:r>
                <a:rPr lang="ja-JP" altLang="en-US" sz="1200" dirty="0">
                  <a:solidFill>
                    <a:schemeClr val="tx1"/>
                  </a:solidFill>
                  <a:latin typeface="BIZ UDPゴシック" panose="020B0400000000000000" pitchFamily="50" charset="-128"/>
                  <a:ea typeface="BIZ UDPゴシック" panose="020B0400000000000000" pitchFamily="50" charset="-128"/>
                </a:rPr>
                <a:t>　・事業運営に関する研修・コンサルテーション</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指定特定の事業運営の安定化</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4" name="二等辺三角形 13">
              <a:extLst>
                <a:ext uri="{FF2B5EF4-FFF2-40B4-BE49-F238E27FC236}">
                  <a16:creationId xmlns:a16="http://schemas.microsoft.com/office/drawing/2014/main" id="{1BF1F096-D540-8B50-F47A-C01C4F90ABD4}"/>
                </a:ext>
              </a:extLst>
            </p:cNvPr>
            <p:cNvSpPr/>
            <p:nvPr/>
          </p:nvSpPr>
          <p:spPr>
            <a:xfrm rot="5400000">
              <a:off x="4612397" y="5027670"/>
              <a:ext cx="152397" cy="98136"/>
            </a:xfrm>
            <a:prstGeom prst="triangle">
              <a:avLst/>
            </a:prstGeom>
            <a:solidFill>
              <a:schemeClr val="tx2">
                <a:lumMod val="50000"/>
                <a:lumOff val="5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5B67407E-F548-47D5-529C-128175E88A37}"/>
              </a:ext>
            </a:extLst>
          </p:cNvPr>
          <p:cNvGrpSpPr/>
          <p:nvPr/>
        </p:nvGrpSpPr>
        <p:grpSpPr>
          <a:xfrm>
            <a:off x="8141032" y="3201837"/>
            <a:ext cx="3528290" cy="902855"/>
            <a:chOff x="8137237" y="3429000"/>
            <a:chExt cx="3528290" cy="902855"/>
          </a:xfrm>
        </p:grpSpPr>
        <p:sp>
          <p:nvSpPr>
            <p:cNvPr id="9" name="四角形: 角を丸くする 8">
              <a:extLst>
                <a:ext uri="{FF2B5EF4-FFF2-40B4-BE49-F238E27FC236}">
                  <a16:creationId xmlns:a16="http://schemas.microsoft.com/office/drawing/2014/main" id="{1C679EE9-BB73-4B8D-418A-86AF3A853998}"/>
                </a:ext>
              </a:extLst>
            </p:cNvPr>
            <p:cNvSpPr/>
            <p:nvPr/>
          </p:nvSpPr>
          <p:spPr>
            <a:xfrm>
              <a:off x="8137237" y="3429000"/>
              <a:ext cx="3528290" cy="90285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〇区障害者自立支援協議会</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・指定特定とのネットワーク強化の取組み</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支え合いの関係の構築・連携協働の推進</a:t>
              </a:r>
            </a:p>
          </p:txBody>
        </p:sp>
        <p:sp>
          <p:nvSpPr>
            <p:cNvPr id="15" name="二等辺三角形 14">
              <a:extLst>
                <a:ext uri="{FF2B5EF4-FFF2-40B4-BE49-F238E27FC236}">
                  <a16:creationId xmlns:a16="http://schemas.microsoft.com/office/drawing/2014/main" id="{3006065F-E3FC-A49E-8E29-599A2863E124}"/>
                </a:ext>
              </a:extLst>
            </p:cNvPr>
            <p:cNvSpPr/>
            <p:nvPr/>
          </p:nvSpPr>
          <p:spPr>
            <a:xfrm rot="5400000">
              <a:off x="8417393" y="4041967"/>
              <a:ext cx="152397" cy="98136"/>
            </a:xfrm>
            <a:prstGeom prst="triangl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a:extLst>
              <a:ext uri="{FF2B5EF4-FFF2-40B4-BE49-F238E27FC236}">
                <a16:creationId xmlns:a16="http://schemas.microsoft.com/office/drawing/2014/main" id="{D9C71B9F-A348-F927-6DAA-FC345E318AD9}"/>
              </a:ext>
            </a:extLst>
          </p:cNvPr>
          <p:cNvGrpSpPr/>
          <p:nvPr/>
        </p:nvGrpSpPr>
        <p:grpSpPr>
          <a:xfrm>
            <a:off x="8146479" y="4251061"/>
            <a:ext cx="3528290" cy="902855"/>
            <a:chOff x="4484254" y="4565072"/>
            <a:chExt cx="3528290" cy="902855"/>
          </a:xfrm>
        </p:grpSpPr>
        <p:sp>
          <p:nvSpPr>
            <p:cNvPr id="16" name="四角形: 角を丸くする 15">
              <a:extLst>
                <a:ext uri="{FF2B5EF4-FFF2-40B4-BE49-F238E27FC236}">
                  <a16:creationId xmlns:a16="http://schemas.microsoft.com/office/drawing/2014/main" id="{EF0B3081-B40B-11B5-F28B-9A8B62032C39}"/>
                </a:ext>
              </a:extLst>
            </p:cNvPr>
            <p:cNvSpPr/>
            <p:nvPr/>
          </p:nvSpPr>
          <p:spPr>
            <a:xfrm>
              <a:off x="4484254" y="4565072"/>
              <a:ext cx="3528290" cy="902855"/>
            </a:xfrm>
            <a:prstGeom prst="roundRect">
              <a:avLst/>
            </a:prstGeom>
            <a:solidFill>
              <a:schemeClr val="bg1"/>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〇運営等支援事業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再掲</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p>
              <a:r>
                <a:rPr lang="ja-JP" altLang="en-US" sz="1200" dirty="0">
                  <a:solidFill>
                    <a:schemeClr val="tx1"/>
                  </a:solidFill>
                  <a:latin typeface="BIZ UDPゴシック" panose="020B0400000000000000" pitchFamily="50" charset="-128"/>
                  <a:ea typeface="BIZ UDPゴシック" panose="020B0400000000000000" pitchFamily="50" charset="-128"/>
                </a:rPr>
                <a:t>　・複数事業所協働体制のコーディネート</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指定特定同士の支え合い・機能強化</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7" name="二等辺三角形 16">
              <a:extLst>
                <a:ext uri="{FF2B5EF4-FFF2-40B4-BE49-F238E27FC236}">
                  <a16:creationId xmlns:a16="http://schemas.microsoft.com/office/drawing/2014/main" id="{283C4C60-3D4A-E9F8-7DF7-41D9C7EDBCE8}"/>
                </a:ext>
              </a:extLst>
            </p:cNvPr>
            <p:cNvSpPr/>
            <p:nvPr/>
          </p:nvSpPr>
          <p:spPr>
            <a:xfrm rot="5400000">
              <a:off x="4764797" y="5180070"/>
              <a:ext cx="152397" cy="98136"/>
            </a:xfrm>
            <a:prstGeom prst="triangle">
              <a:avLst/>
            </a:prstGeom>
            <a:solidFill>
              <a:schemeClr val="tx2">
                <a:lumMod val="90000"/>
                <a:lumOff val="1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E810BDB2-BF48-E5B5-1348-571820A2A30F}"/>
              </a:ext>
            </a:extLst>
          </p:cNvPr>
          <p:cNvGrpSpPr/>
          <p:nvPr/>
        </p:nvGrpSpPr>
        <p:grpSpPr>
          <a:xfrm>
            <a:off x="1395118" y="869898"/>
            <a:ext cx="1781763" cy="1783264"/>
            <a:chOff x="1432943" y="1190875"/>
            <a:chExt cx="1781763" cy="1783264"/>
          </a:xfrm>
        </p:grpSpPr>
        <p:sp>
          <p:nvSpPr>
            <p:cNvPr id="3" name="楕円 2">
              <a:extLst>
                <a:ext uri="{FF2B5EF4-FFF2-40B4-BE49-F238E27FC236}">
                  <a16:creationId xmlns:a16="http://schemas.microsoft.com/office/drawing/2014/main" id="{AA9D646C-29D6-1AD5-35D0-8F7B5ED9A0A7}"/>
                </a:ext>
              </a:extLst>
            </p:cNvPr>
            <p:cNvSpPr/>
            <p:nvPr/>
          </p:nvSpPr>
          <p:spPr>
            <a:xfrm>
              <a:off x="1432943" y="1190875"/>
              <a:ext cx="1781763" cy="1783264"/>
            </a:xfrm>
            <a:prstGeom prst="ellipse">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71957AFA-9C43-B492-9247-026A6C7B27CC}"/>
                </a:ext>
              </a:extLst>
            </p:cNvPr>
            <p:cNvSpPr/>
            <p:nvPr/>
          </p:nvSpPr>
          <p:spPr>
            <a:xfrm>
              <a:off x="1654521" y="1376649"/>
              <a:ext cx="1338606" cy="1395167"/>
            </a:xfrm>
            <a:prstGeom prst="ellipse">
              <a:avLst/>
            </a:prstGeom>
            <a:solidFill>
              <a:schemeClr val="bg1"/>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40" name="テキスト ボックス 39">
            <a:extLst>
              <a:ext uri="{FF2B5EF4-FFF2-40B4-BE49-F238E27FC236}">
                <a16:creationId xmlns:a16="http://schemas.microsoft.com/office/drawing/2014/main" id="{729BCD6C-8CB6-4B58-3F60-7A9547CA1AD6}"/>
              </a:ext>
            </a:extLst>
          </p:cNvPr>
          <p:cNvSpPr txBox="1"/>
          <p:nvPr/>
        </p:nvSpPr>
        <p:spPr>
          <a:xfrm>
            <a:off x="1498041" y="1953997"/>
            <a:ext cx="1585160" cy="369332"/>
          </a:xfrm>
          <a:prstGeom prst="rect">
            <a:avLst/>
          </a:prstGeom>
          <a:noFill/>
        </p:spPr>
        <p:txBody>
          <a:bodyPr wrap="square" rtlCol="0">
            <a:spAutoFit/>
          </a:bodyPr>
          <a:lstStyle/>
          <a:p>
            <a:pPr algn="ctr"/>
            <a:r>
              <a:rPr lang="ja-JP" altLang="en-US" dirty="0">
                <a:latin typeface="BIZ UDPゴシック" panose="020B0400000000000000" pitchFamily="50" charset="-128"/>
                <a:ea typeface="BIZ UDPゴシック" panose="020B0400000000000000" pitchFamily="50" charset="-128"/>
              </a:rPr>
              <a:t>つくる</a:t>
            </a:r>
            <a:endParaRPr kumimoji="1" lang="ja-JP" altLang="en-US" dirty="0">
              <a:latin typeface="BIZ UDPゴシック" panose="020B0400000000000000" pitchFamily="50" charset="-128"/>
              <a:ea typeface="BIZ UDPゴシック" panose="020B0400000000000000" pitchFamily="50" charset="-128"/>
            </a:endParaRPr>
          </a:p>
        </p:txBody>
      </p:sp>
      <p:pic>
        <p:nvPicPr>
          <p:cNvPr id="42" name="グラフィックス 41" descr="ライト: オン 単色塗りつぶし">
            <a:extLst>
              <a:ext uri="{FF2B5EF4-FFF2-40B4-BE49-F238E27FC236}">
                <a16:creationId xmlns:a16="http://schemas.microsoft.com/office/drawing/2014/main" id="{3D171B52-9338-AE19-9C6F-AAD837BE0A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1263" y="1231814"/>
            <a:ext cx="709472" cy="709472"/>
          </a:xfrm>
          <a:prstGeom prst="rect">
            <a:avLst/>
          </a:prstGeom>
        </p:spPr>
      </p:pic>
      <p:cxnSp>
        <p:nvCxnSpPr>
          <p:cNvPr id="20" name="直線コネクタ 19">
            <a:extLst>
              <a:ext uri="{FF2B5EF4-FFF2-40B4-BE49-F238E27FC236}">
                <a16:creationId xmlns:a16="http://schemas.microsoft.com/office/drawing/2014/main" id="{637E575E-71E4-B465-A635-A93AC2ED8E01}"/>
              </a:ext>
            </a:extLst>
          </p:cNvPr>
          <p:cNvCxnSpPr>
            <a:cxnSpLocks/>
            <a:stCxn id="3" idx="4"/>
          </p:cNvCxnSpPr>
          <p:nvPr/>
        </p:nvCxnSpPr>
        <p:spPr>
          <a:xfrm>
            <a:off x="2286000" y="2653162"/>
            <a:ext cx="0" cy="487202"/>
          </a:xfrm>
          <a:prstGeom prst="line">
            <a:avLst/>
          </a:prstGeom>
          <a:ln w="57150">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cxnSp>
      <p:grpSp>
        <p:nvGrpSpPr>
          <p:cNvPr id="51" name="グループ化 50">
            <a:extLst>
              <a:ext uri="{FF2B5EF4-FFF2-40B4-BE49-F238E27FC236}">
                <a16:creationId xmlns:a16="http://schemas.microsoft.com/office/drawing/2014/main" id="{39C828E7-8612-A186-FF0C-1EF877026F28}"/>
              </a:ext>
            </a:extLst>
          </p:cNvPr>
          <p:cNvGrpSpPr/>
          <p:nvPr/>
        </p:nvGrpSpPr>
        <p:grpSpPr>
          <a:xfrm>
            <a:off x="5241631" y="869898"/>
            <a:ext cx="1781763" cy="2270466"/>
            <a:chOff x="5139133" y="806053"/>
            <a:chExt cx="1781763" cy="2270466"/>
          </a:xfrm>
        </p:grpSpPr>
        <p:grpSp>
          <p:nvGrpSpPr>
            <p:cNvPr id="44" name="グループ化 43">
              <a:extLst>
                <a:ext uri="{FF2B5EF4-FFF2-40B4-BE49-F238E27FC236}">
                  <a16:creationId xmlns:a16="http://schemas.microsoft.com/office/drawing/2014/main" id="{C1912677-BC30-5A54-AD85-A76176E81349}"/>
                </a:ext>
              </a:extLst>
            </p:cNvPr>
            <p:cNvGrpSpPr/>
            <p:nvPr/>
          </p:nvGrpSpPr>
          <p:grpSpPr>
            <a:xfrm>
              <a:off x="5139133" y="806053"/>
              <a:ext cx="1781763" cy="1783264"/>
              <a:chOff x="1432943" y="1190875"/>
              <a:chExt cx="1781763" cy="1783264"/>
            </a:xfrm>
          </p:grpSpPr>
          <p:sp>
            <p:nvSpPr>
              <p:cNvPr id="49" name="楕円 48">
                <a:extLst>
                  <a:ext uri="{FF2B5EF4-FFF2-40B4-BE49-F238E27FC236}">
                    <a16:creationId xmlns:a16="http://schemas.microsoft.com/office/drawing/2014/main" id="{17DCCB7A-472D-040E-8301-7A52FF0ABD27}"/>
                  </a:ext>
                </a:extLst>
              </p:cNvPr>
              <p:cNvSpPr/>
              <p:nvPr/>
            </p:nvSpPr>
            <p:spPr>
              <a:xfrm>
                <a:off x="1432943" y="1190875"/>
                <a:ext cx="1781763" cy="1783264"/>
              </a:xfrm>
              <a:prstGeom prst="ellipse">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852B0C5A-ED31-C123-EE83-EBD5327DA49C}"/>
                  </a:ext>
                </a:extLst>
              </p:cNvPr>
              <p:cNvSpPr/>
              <p:nvPr/>
            </p:nvSpPr>
            <p:spPr>
              <a:xfrm>
                <a:off x="1654521" y="1376649"/>
                <a:ext cx="1338606" cy="1395167"/>
              </a:xfrm>
              <a:prstGeom prst="ellipse">
                <a:avLst/>
              </a:prstGeom>
              <a:solidFill>
                <a:schemeClr val="bg1"/>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45" name="テキスト ボックス 44">
              <a:extLst>
                <a:ext uri="{FF2B5EF4-FFF2-40B4-BE49-F238E27FC236}">
                  <a16:creationId xmlns:a16="http://schemas.microsoft.com/office/drawing/2014/main" id="{D2F8342C-C3EA-F934-A232-1FB4441F50D8}"/>
                </a:ext>
              </a:extLst>
            </p:cNvPr>
            <p:cNvSpPr txBox="1"/>
            <p:nvPr/>
          </p:nvSpPr>
          <p:spPr>
            <a:xfrm>
              <a:off x="5242056" y="1890152"/>
              <a:ext cx="1585160" cy="369332"/>
            </a:xfrm>
            <a:prstGeom prst="rect">
              <a:avLst/>
            </a:prstGeom>
            <a:noFill/>
          </p:spPr>
          <p:txBody>
            <a:bodyPr wrap="square" rtlCol="0">
              <a:spAutoFit/>
            </a:bodyPr>
            <a:lstStyle/>
            <a:p>
              <a:pPr algn="ctr"/>
              <a:r>
                <a:rPr kumimoji="1" lang="ja-JP" altLang="en-US" dirty="0">
                  <a:latin typeface="BIZ UDPゴシック" panose="020B0400000000000000" pitchFamily="50" charset="-128"/>
                  <a:ea typeface="BIZ UDPゴシック" panose="020B0400000000000000" pitchFamily="50" charset="-128"/>
                </a:rPr>
                <a:t>そだてる</a:t>
              </a:r>
            </a:p>
          </p:txBody>
        </p:sp>
        <p:cxnSp>
          <p:nvCxnSpPr>
            <p:cNvPr id="47" name="直線コネクタ 46">
              <a:extLst>
                <a:ext uri="{FF2B5EF4-FFF2-40B4-BE49-F238E27FC236}">
                  <a16:creationId xmlns:a16="http://schemas.microsoft.com/office/drawing/2014/main" id="{C92FC339-B27C-DF3D-4CEB-6A0B5A8DF061}"/>
                </a:ext>
              </a:extLst>
            </p:cNvPr>
            <p:cNvCxnSpPr>
              <a:cxnSpLocks/>
              <a:stCxn id="49" idx="4"/>
            </p:cNvCxnSpPr>
            <p:nvPr/>
          </p:nvCxnSpPr>
          <p:spPr>
            <a:xfrm>
              <a:off x="6030015" y="2589317"/>
              <a:ext cx="0" cy="487202"/>
            </a:xfrm>
            <a:prstGeom prst="line">
              <a:avLst/>
            </a:prstGeom>
            <a:ln w="57150">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pic>
          <p:nvPicPr>
            <p:cNvPr id="48" name="グラフィックス 47" descr="手のひらと植物 単色塗りつぶし">
              <a:extLst>
                <a:ext uri="{FF2B5EF4-FFF2-40B4-BE49-F238E27FC236}">
                  <a16:creationId xmlns:a16="http://schemas.microsoft.com/office/drawing/2014/main" id="{1C3D6ADA-33B9-7A1C-F28B-54D8E00985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42947" y="1115204"/>
              <a:ext cx="774948" cy="774948"/>
            </a:xfrm>
            <a:prstGeom prst="rect">
              <a:avLst/>
            </a:prstGeom>
          </p:spPr>
        </p:pic>
      </p:grpSp>
      <p:grpSp>
        <p:nvGrpSpPr>
          <p:cNvPr id="66" name="グループ化 65">
            <a:extLst>
              <a:ext uri="{FF2B5EF4-FFF2-40B4-BE49-F238E27FC236}">
                <a16:creationId xmlns:a16="http://schemas.microsoft.com/office/drawing/2014/main" id="{B904D44D-52C1-38D0-2AEB-02568DEBB5CA}"/>
              </a:ext>
            </a:extLst>
          </p:cNvPr>
          <p:cNvGrpSpPr/>
          <p:nvPr/>
        </p:nvGrpSpPr>
        <p:grpSpPr>
          <a:xfrm>
            <a:off x="9015121" y="869898"/>
            <a:ext cx="1781763" cy="2270466"/>
            <a:chOff x="8715750" y="833704"/>
            <a:chExt cx="1781763" cy="2270466"/>
          </a:xfrm>
        </p:grpSpPr>
        <p:grpSp>
          <p:nvGrpSpPr>
            <p:cNvPr id="52" name="グループ化 51">
              <a:extLst>
                <a:ext uri="{FF2B5EF4-FFF2-40B4-BE49-F238E27FC236}">
                  <a16:creationId xmlns:a16="http://schemas.microsoft.com/office/drawing/2014/main" id="{015699B0-663F-38B8-B902-41DEB43B319B}"/>
                </a:ext>
              </a:extLst>
            </p:cNvPr>
            <p:cNvGrpSpPr/>
            <p:nvPr/>
          </p:nvGrpSpPr>
          <p:grpSpPr>
            <a:xfrm>
              <a:off x="8715750" y="833704"/>
              <a:ext cx="1781763" cy="2270466"/>
              <a:chOff x="5139133" y="806053"/>
              <a:chExt cx="1781763" cy="2270466"/>
            </a:xfrm>
          </p:grpSpPr>
          <p:grpSp>
            <p:nvGrpSpPr>
              <p:cNvPr id="56" name="グループ化 55">
                <a:extLst>
                  <a:ext uri="{FF2B5EF4-FFF2-40B4-BE49-F238E27FC236}">
                    <a16:creationId xmlns:a16="http://schemas.microsoft.com/office/drawing/2014/main" id="{716983B3-797A-BBFA-706E-5D05663B3348}"/>
                  </a:ext>
                </a:extLst>
              </p:cNvPr>
              <p:cNvGrpSpPr/>
              <p:nvPr/>
            </p:nvGrpSpPr>
            <p:grpSpPr>
              <a:xfrm>
                <a:off x="5139133" y="806053"/>
                <a:ext cx="1781763" cy="1783264"/>
                <a:chOff x="1432943" y="1190875"/>
                <a:chExt cx="1781763" cy="1783264"/>
              </a:xfrm>
            </p:grpSpPr>
            <p:sp>
              <p:nvSpPr>
                <p:cNvPr id="64" name="楕円 63">
                  <a:extLst>
                    <a:ext uri="{FF2B5EF4-FFF2-40B4-BE49-F238E27FC236}">
                      <a16:creationId xmlns:a16="http://schemas.microsoft.com/office/drawing/2014/main" id="{8BCC6393-46BA-E324-B1B9-F13FB56EFBD5}"/>
                    </a:ext>
                  </a:extLst>
                </p:cNvPr>
                <p:cNvSpPr/>
                <p:nvPr/>
              </p:nvSpPr>
              <p:spPr>
                <a:xfrm>
                  <a:off x="1432943" y="1190875"/>
                  <a:ext cx="1781763" cy="1783264"/>
                </a:xfrm>
                <a:prstGeom prst="ellipse">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楕円 64">
                  <a:extLst>
                    <a:ext uri="{FF2B5EF4-FFF2-40B4-BE49-F238E27FC236}">
                      <a16:creationId xmlns:a16="http://schemas.microsoft.com/office/drawing/2014/main" id="{A0CF83E9-5242-C80F-092A-18CE64213A10}"/>
                    </a:ext>
                  </a:extLst>
                </p:cNvPr>
                <p:cNvSpPr/>
                <p:nvPr/>
              </p:nvSpPr>
              <p:spPr>
                <a:xfrm>
                  <a:off x="1654521" y="1376649"/>
                  <a:ext cx="1338606" cy="1395167"/>
                </a:xfrm>
                <a:prstGeom prst="ellipse">
                  <a:avLst/>
                </a:prstGeom>
                <a:solidFill>
                  <a:schemeClr val="bg1"/>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61" name="テキスト ボックス 60">
                <a:extLst>
                  <a:ext uri="{FF2B5EF4-FFF2-40B4-BE49-F238E27FC236}">
                    <a16:creationId xmlns:a16="http://schemas.microsoft.com/office/drawing/2014/main" id="{E32D6A7B-30D5-E6DF-537C-0B4FEB526F01}"/>
                  </a:ext>
                </a:extLst>
              </p:cNvPr>
              <p:cNvSpPr txBox="1"/>
              <p:nvPr/>
            </p:nvSpPr>
            <p:spPr>
              <a:xfrm>
                <a:off x="5242056" y="1890152"/>
                <a:ext cx="1585160" cy="369332"/>
              </a:xfrm>
              <a:prstGeom prst="rect">
                <a:avLst/>
              </a:prstGeom>
              <a:noFill/>
            </p:spPr>
            <p:txBody>
              <a:bodyPr wrap="square" rtlCol="0">
                <a:spAutoFit/>
              </a:bodyPr>
              <a:lstStyle/>
              <a:p>
                <a:pPr algn="ctr"/>
                <a:r>
                  <a:rPr lang="ja-JP" altLang="en-US" dirty="0">
                    <a:latin typeface="BIZ UDPゴシック" panose="020B0400000000000000" pitchFamily="50" charset="-128"/>
                    <a:ea typeface="BIZ UDPゴシック" panose="020B0400000000000000" pitchFamily="50" charset="-128"/>
                  </a:rPr>
                  <a:t>つながる</a:t>
                </a:r>
                <a:endParaRPr kumimoji="1" lang="ja-JP" altLang="en-US" dirty="0">
                  <a:latin typeface="BIZ UDPゴシック" panose="020B0400000000000000" pitchFamily="50" charset="-128"/>
                  <a:ea typeface="BIZ UDPゴシック" panose="020B0400000000000000" pitchFamily="50" charset="-128"/>
                </a:endParaRPr>
              </a:p>
            </p:txBody>
          </p:sp>
          <p:cxnSp>
            <p:nvCxnSpPr>
              <p:cNvPr id="62" name="直線コネクタ 61">
                <a:extLst>
                  <a:ext uri="{FF2B5EF4-FFF2-40B4-BE49-F238E27FC236}">
                    <a16:creationId xmlns:a16="http://schemas.microsoft.com/office/drawing/2014/main" id="{994460A1-1B12-AA72-0B6C-7603C80E78EC}"/>
                  </a:ext>
                </a:extLst>
              </p:cNvPr>
              <p:cNvCxnSpPr>
                <a:cxnSpLocks/>
                <a:stCxn id="64" idx="4"/>
              </p:cNvCxnSpPr>
              <p:nvPr/>
            </p:nvCxnSpPr>
            <p:spPr>
              <a:xfrm>
                <a:off x="6030015" y="2589317"/>
                <a:ext cx="0" cy="487202"/>
              </a:xfrm>
              <a:prstGeom prst="line">
                <a:avLst/>
              </a:prstGeom>
              <a:ln w="57150">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grpSp>
        <p:pic>
          <p:nvPicPr>
            <p:cNvPr id="37" name="グラフィックス 36" descr="握手 単色塗りつぶし">
              <a:extLst>
                <a:ext uri="{FF2B5EF4-FFF2-40B4-BE49-F238E27FC236}">
                  <a16:creationId xmlns:a16="http://schemas.microsoft.com/office/drawing/2014/main" id="{B58C85D6-1F8F-44F6-722A-C03AB163F94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49431" y="1159136"/>
              <a:ext cx="914400" cy="914400"/>
            </a:xfrm>
            <a:prstGeom prst="rect">
              <a:avLst/>
            </a:prstGeom>
          </p:spPr>
        </p:pic>
      </p:grpSp>
      <p:sp>
        <p:nvSpPr>
          <p:cNvPr id="67" name="二等辺三角形 66">
            <a:extLst>
              <a:ext uri="{FF2B5EF4-FFF2-40B4-BE49-F238E27FC236}">
                <a16:creationId xmlns:a16="http://schemas.microsoft.com/office/drawing/2014/main" id="{4D79EDDC-63DB-8106-8E6B-4E18A409D2AD}"/>
              </a:ext>
            </a:extLst>
          </p:cNvPr>
          <p:cNvSpPr/>
          <p:nvPr/>
        </p:nvSpPr>
        <p:spPr>
          <a:xfrm rot="5400000">
            <a:off x="4016370" y="1533815"/>
            <a:ext cx="458796" cy="48924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二等辺三角形 67">
            <a:extLst>
              <a:ext uri="{FF2B5EF4-FFF2-40B4-BE49-F238E27FC236}">
                <a16:creationId xmlns:a16="http://schemas.microsoft.com/office/drawing/2014/main" id="{35F10DE8-A12F-B84D-6550-EEF3FA2BA65F}"/>
              </a:ext>
            </a:extLst>
          </p:cNvPr>
          <p:cNvSpPr/>
          <p:nvPr/>
        </p:nvSpPr>
        <p:spPr>
          <a:xfrm rot="5400000">
            <a:off x="7892247" y="1525638"/>
            <a:ext cx="458796" cy="48924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二等辺三角形 68">
            <a:extLst>
              <a:ext uri="{FF2B5EF4-FFF2-40B4-BE49-F238E27FC236}">
                <a16:creationId xmlns:a16="http://schemas.microsoft.com/office/drawing/2014/main" id="{B5E03946-E9CC-3E49-6079-255532B89374}"/>
              </a:ext>
            </a:extLst>
          </p:cNvPr>
          <p:cNvSpPr/>
          <p:nvPr/>
        </p:nvSpPr>
        <p:spPr>
          <a:xfrm rot="10800000">
            <a:off x="4150440" y="5849261"/>
            <a:ext cx="3996039" cy="303979"/>
          </a:xfrm>
          <a:prstGeom prst="triangle">
            <a:avLst/>
          </a:prstGeom>
          <a:solidFill>
            <a:schemeClr val="tx2">
              <a:lumMod val="75000"/>
              <a:lumOff val="2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四角形: 角を丸くする 69">
            <a:extLst>
              <a:ext uri="{FF2B5EF4-FFF2-40B4-BE49-F238E27FC236}">
                <a16:creationId xmlns:a16="http://schemas.microsoft.com/office/drawing/2014/main" id="{F56CAB8E-983F-A8B8-30A2-ADA97B6C1B4B}"/>
              </a:ext>
            </a:extLst>
          </p:cNvPr>
          <p:cNvSpPr/>
          <p:nvPr/>
        </p:nvSpPr>
        <p:spPr>
          <a:xfrm>
            <a:off x="443060" y="6220494"/>
            <a:ext cx="11305878" cy="56823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当事者</a:t>
            </a:r>
            <a:r>
              <a:rPr kumimoji="1" lang="ja-JP" altLang="en-US" b="1" dirty="0">
                <a:solidFill>
                  <a:schemeClr val="bg1"/>
                </a:solidFill>
                <a:latin typeface="BIZ UDPゴシック" panose="020B0400000000000000" pitchFamily="50" charset="-128"/>
                <a:ea typeface="BIZ UDPゴシック" panose="020B0400000000000000" pitchFamily="50" charset="-128"/>
              </a:rPr>
              <a:t>の希望する生活の実現に資する </a:t>
            </a:r>
            <a:r>
              <a:rPr kumimoji="1" lang="ja-JP" altLang="en-US" sz="2000" b="1" dirty="0">
                <a:solidFill>
                  <a:schemeClr val="bg1"/>
                </a:solidFill>
                <a:latin typeface="BIZ UDPゴシック" panose="020B0400000000000000" pitchFamily="50" charset="-128"/>
                <a:ea typeface="BIZ UDPゴシック" panose="020B0400000000000000" pitchFamily="50" charset="-128"/>
              </a:rPr>
              <a:t>効果的支援 </a:t>
            </a:r>
            <a:r>
              <a:rPr kumimoji="1" lang="ja-JP" altLang="en-US" b="1" dirty="0">
                <a:solidFill>
                  <a:schemeClr val="bg1"/>
                </a:solidFill>
                <a:latin typeface="BIZ UDPゴシック" panose="020B0400000000000000" pitchFamily="50" charset="-128"/>
                <a:ea typeface="BIZ UDPゴシック" panose="020B0400000000000000" pitchFamily="50" charset="-128"/>
              </a:rPr>
              <a:t>と </a:t>
            </a:r>
            <a:r>
              <a:rPr kumimoji="1" lang="ja-JP" altLang="en-US" sz="2000" b="1" dirty="0">
                <a:solidFill>
                  <a:schemeClr val="bg1"/>
                </a:solidFill>
                <a:latin typeface="BIZ UDPゴシック" panose="020B0400000000000000" pitchFamily="50" charset="-128"/>
                <a:ea typeface="BIZ UDPゴシック" panose="020B0400000000000000" pitchFamily="50" charset="-128"/>
              </a:rPr>
              <a:t>安定的な事業運営 </a:t>
            </a:r>
            <a:r>
              <a:rPr kumimoji="1" lang="ja-JP" altLang="en-US" b="1" dirty="0">
                <a:solidFill>
                  <a:schemeClr val="bg1"/>
                </a:solidFill>
                <a:latin typeface="BIZ UDPゴシック" panose="020B0400000000000000" pitchFamily="50" charset="-128"/>
                <a:ea typeface="BIZ UDPゴシック" panose="020B0400000000000000" pitchFamily="50" charset="-128"/>
              </a:rPr>
              <a:t>を両立する指定特定の育成</a:t>
            </a:r>
            <a:endParaRPr kumimoji="1" lang="ja-JP" altLang="en-US" sz="2000" b="1" dirty="0">
              <a:solidFill>
                <a:schemeClr val="bg1"/>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FEFDBD8-9991-FB33-636E-A44C813D41F2}"/>
              </a:ext>
            </a:extLst>
          </p:cNvPr>
          <p:cNvSpPr txBox="1"/>
          <p:nvPr/>
        </p:nvSpPr>
        <p:spPr>
          <a:xfrm>
            <a:off x="11839575" y="6479696"/>
            <a:ext cx="340158" cy="338554"/>
          </a:xfrm>
          <a:prstGeom prst="rect">
            <a:avLst/>
          </a:prstGeom>
          <a:noFill/>
        </p:spPr>
        <p:txBody>
          <a:bodyPr wrap="none" rtlCol="0">
            <a:spAutoFit/>
          </a:bodyPr>
          <a:lstStyle/>
          <a:p>
            <a:r>
              <a:rPr lang="ja-JP" altLang="en-US" sz="1600" dirty="0">
                <a:latin typeface="BIZ UDPゴシック" panose="020B0400000000000000" pitchFamily="50" charset="-128"/>
                <a:ea typeface="BIZ UDPゴシック" panose="020B0400000000000000" pitchFamily="50" charset="-128"/>
              </a:rPr>
              <a:t>３</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35665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BAA5A-2912-B051-CBE1-7033CAD5C50A}"/>
            </a:ext>
          </a:extLst>
        </p:cNvPr>
        <p:cNvGrpSpPr/>
        <p:nvPr/>
      </p:nvGrpSpPr>
      <p:grpSpPr>
        <a:xfrm>
          <a:off x="0" y="0"/>
          <a:ext cx="0" cy="0"/>
          <a:chOff x="0" y="0"/>
          <a:chExt cx="0" cy="0"/>
        </a:xfrm>
      </p:grpSpPr>
      <p:sp>
        <p:nvSpPr>
          <p:cNvPr id="55" name="四角形: 角を丸くする 54">
            <a:extLst>
              <a:ext uri="{FF2B5EF4-FFF2-40B4-BE49-F238E27FC236}">
                <a16:creationId xmlns:a16="http://schemas.microsoft.com/office/drawing/2014/main" id="{A0DE870B-5741-C02D-C2B4-906FA2B871BC}"/>
              </a:ext>
            </a:extLst>
          </p:cNvPr>
          <p:cNvSpPr/>
          <p:nvPr/>
        </p:nvSpPr>
        <p:spPr>
          <a:xfrm>
            <a:off x="446282" y="2474254"/>
            <a:ext cx="5951853" cy="425867"/>
          </a:xfrm>
          <a:prstGeom prst="roundRect">
            <a:avLst>
              <a:gd name="adj" fmla="val 10787"/>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四角形: 角を丸くする 53">
            <a:extLst>
              <a:ext uri="{FF2B5EF4-FFF2-40B4-BE49-F238E27FC236}">
                <a16:creationId xmlns:a16="http://schemas.microsoft.com/office/drawing/2014/main" id="{D4D59DE9-D8E5-9A09-FEDB-8F4F043D13F2}"/>
              </a:ext>
            </a:extLst>
          </p:cNvPr>
          <p:cNvSpPr/>
          <p:nvPr/>
        </p:nvSpPr>
        <p:spPr>
          <a:xfrm>
            <a:off x="446283" y="1745315"/>
            <a:ext cx="5951852" cy="603046"/>
          </a:xfrm>
          <a:prstGeom prst="roundRect">
            <a:avLst>
              <a:gd name="adj" fmla="val 7957"/>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02653AA8-EA90-BCC7-6F86-C565542998F5}"/>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２</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a:t>
            </a:r>
            <a:r>
              <a:rPr lang="zh-TW" altLang="en-US" sz="2800" dirty="0">
                <a:solidFill>
                  <a:schemeClr val="bg1"/>
                </a:solidFill>
                <a:latin typeface="BIZ UDPゴシック" panose="020B0400000000000000" pitchFamily="50" charset="-128"/>
                <a:ea typeface="BIZ UDPゴシック" panose="020B0400000000000000" pitchFamily="50" charset="-128"/>
              </a:rPr>
              <a:t>提供体制強化事業補助金</a:t>
            </a:r>
            <a:r>
              <a:rPr lang="ja-JP" altLang="en-US" sz="2800" dirty="0">
                <a:solidFill>
                  <a:schemeClr val="bg1"/>
                </a:solidFill>
                <a:latin typeface="BIZ UDPゴシック" panose="020B0400000000000000" pitchFamily="50" charset="-128"/>
                <a:ea typeface="BIZ UDPゴシック" panose="020B0400000000000000" pitchFamily="50" charset="-128"/>
              </a:rPr>
              <a:t>の概要　（１）</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13" name="テキスト ボックス 12">
            <a:extLst>
              <a:ext uri="{FF2B5EF4-FFF2-40B4-BE49-F238E27FC236}">
                <a16:creationId xmlns:a16="http://schemas.microsoft.com/office/drawing/2014/main" id="{5F1F6FA6-1450-9397-D503-9C1F46F6BC3D}"/>
              </a:ext>
            </a:extLst>
          </p:cNvPr>
          <p:cNvSpPr txBox="1"/>
          <p:nvPr/>
        </p:nvSpPr>
        <p:spPr>
          <a:xfrm>
            <a:off x="1551365" y="821723"/>
            <a:ext cx="9026854" cy="400110"/>
          </a:xfrm>
          <a:prstGeom prst="rect">
            <a:avLst/>
          </a:prstGeom>
          <a:noFill/>
        </p:spPr>
        <p:txBody>
          <a:bodyPr wrap="square" rtlCol="0">
            <a:spAutoFit/>
          </a:bodyPr>
          <a:lstStyle/>
          <a:p>
            <a:r>
              <a:rPr lang="ja-JP" altLang="en-US" sz="2000" dirty="0">
                <a:latin typeface="BIZ UDPゴシック" panose="020B0400000000000000" pitchFamily="50" charset="-128"/>
                <a:ea typeface="BIZ UDPゴシック" panose="020B0400000000000000" pitchFamily="50" charset="-128"/>
              </a:rPr>
              <a:t>２人目以降の</a:t>
            </a:r>
            <a:r>
              <a:rPr lang="zh-TW" altLang="en-US" sz="2000" dirty="0">
                <a:latin typeface="BIZ UDPゴシック" panose="020B0400000000000000" pitchFamily="50" charset="-128"/>
                <a:ea typeface="BIZ UDPゴシック" panose="020B0400000000000000" pitchFamily="50" charset="-128"/>
              </a:rPr>
              <a:t>相談支援専門員</a:t>
            </a:r>
            <a:r>
              <a:rPr lang="ja-JP" altLang="en-US" sz="2000" dirty="0">
                <a:latin typeface="BIZ UDPゴシック" panose="020B0400000000000000" pitchFamily="50" charset="-128"/>
                <a:ea typeface="BIZ UDPゴシック" panose="020B0400000000000000" pitchFamily="50" charset="-128"/>
              </a:rPr>
              <a:t>の新規雇用等に係る費用の一部を補助する</a:t>
            </a:r>
            <a:endParaRPr lang="en-US" altLang="ja-JP" sz="2000" dirty="0">
              <a:latin typeface="BIZ UDPゴシック" panose="020B0400000000000000" pitchFamily="50" charset="-128"/>
              <a:ea typeface="BIZ UDPゴシック" panose="020B0400000000000000" pitchFamily="50" charset="-128"/>
            </a:endParaRPr>
          </a:p>
        </p:txBody>
      </p:sp>
      <p:sp>
        <p:nvSpPr>
          <p:cNvPr id="29" name="コンテンツ プレースホルダー 2">
            <a:extLst>
              <a:ext uri="{FF2B5EF4-FFF2-40B4-BE49-F238E27FC236}">
                <a16:creationId xmlns:a16="http://schemas.microsoft.com/office/drawing/2014/main" id="{C74CBD24-A931-B8BD-2803-BB7A6C748F70}"/>
              </a:ext>
            </a:extLst>
          </p:cNvPr>
          <p:cNvSpPr txBox="1">
            <a:spLocks/>
          </p:cNvSpPr>
          <p:nvPr/>
        </p:nvSpPr>
        <p:spPr>
          <a:xfrm>
            <a:off x="451183" y="1800956"/>
            <a:ext cx="5890446" cy="6827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200"/>
              </a:lnSpc>
              <a:buNone/>
            </a:pPr>
            <a:r>
              <a:rPr lang="ja-JP" altLang="en-US" sz="1800" dirty="0">
                <a:latin typeface="BIZ UDPゴシック" panose="020B0400000000000000" pitchFamily="50" charset="-128"/>
                <a:ea typeface="BIZ UDPゴシック" panose="020B0400000000000000" pitchFamily="50" charset="-128"/>
              </a:rPr>
              <a:t>▶ 新規参入促進や相談支援専門員の増員による</a:t>
            </a:r>
            <a:endParaRPr lang="en-US" altLang="ja-JP" sz="1800" dirty="0">
              <a:latin typeface="BIZ UDPゴシック" panose="020B0400000000000000" pitchFamily="50" charset="-128"/>
              <a:ea typeface="BIZ UDPゴシック" panose="020B0400000000000000" pitchFamily="50" charset="-128"/>
            </a:endParaRPr>
          </a:p>
          <a:p>
            <a:pPr marL="0" indent="0">
              <a:lnSpc>
                <a:spcPts val="1200"/>
              </a:lnSpc>
              <a:buNone/>
            </a:pPr>
            <a:r>
              <a:rPr lang="ja-JP" altLang="en-US" sz="1800" dirty="0">
                <a:latin typeface="BIZ UDPゴシック" panose="020B0400000000000000" pitchFamily="50" charset="-128"/>
                <a:ea typeface="BIZ UDPゴシック" panose="020B0400000000000000" pitchFamily="50" charset="-128"/>
              </a:rPr>
              <a:t>　　　　　　　　　　　　　計画相談支援等の受け皿の拡充</a:t>
            </a:r>
          </a:p>
        </p:txBody>
      </p:sp>
      <p:pic>
        <p:nvPicPr>
          <p:cNvPr id="88" name="グラフィックス 87" descr="棒グラフ (上昇) 単色塗りつぶし">
            <a:extLst>
              <a:ext uri="{FF2B5EF4-FFF2-40B4-BE49-F238E27FC236}">
                <a16:creationId xmlns:a16="http://schemas.microsoft.com/office/drawing/2014/main" id="{C7CB5948-C755-EAB7-D6F5-214C553D80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95423" y="2323892"/>
            <a:ext cx="747846" cy="747846"/>
          </a:xfrm>
          <a:prstGeom prst="rect">
            <a:avLst/>
          </a:prstGeom>
        </p:spPr>
      </p:pic>
      <p:sp>
        <p:nvSpPr>
          <p:cNvPr id="5" name="四角形: 角を丸くする 4">
            <a:extLst>
              <a:ext uri="{FF2B5EF4-FFF2-40B4-BE49-F238E27FC236}">
                <a16:creationId xmlns:a16="http://schemas.microsoft.com/office/drawing/2014/main" id="{D1C3B264-91FB-E7CB-DD29-6657ED3DF410}"/>
              </a:ext>
            </a:extLst>
          </p:cNvPr>
          <p:cNvSpPr/>
          <p:nvPr/>
        </p:nvSpPr>
        <p:spPr>
          <a:xfrm>
            <a:off x="584923" y="3206799"/>
            <a:ext cx="6975194" cy="1518326"/>
          </a:xfrm>
          <a:prstGeom prst="roundRect">
            <a:avLst>
              <a:gd name="adj" fmla="val 3960"/>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endParaRPr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165" name="四角形: 角を丸くする 164">
            <a:extLst>
              <a:ext uri="{FF2B5EF4-FFF2-40B4-BE49-F238E27FC236}">
                <a16:creationId xmlns:a16="http://schemas.microsoft.com/office/drawing/2014/main" id="{98004105-5A0E-7A87-B931-1E4EF65C3CA4}"/>
              </a:ext>
            </a:extLst>
          </p:cNvPr>
          <p:cNvSpPr/>
          <p:nvPr/>
        </p:nvSpPr>
        <p:spPr>
          <a:xfrm>
            <a:off x="364810" y="3211505"/>
            <a:ext cx="391537" cy="1513621"/>
          </a:xfrm>
          <a:prstGeom prst="roundRect">
            <a:avLst>
              <a:gd name="adj" fmla="val 13255"/>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既存事業所</a:t>
            </a:r>
          </a:p>
        </p:txBody>
      </p:sp>
      <p:sp>
        <p:nvSpPr>
          <p:cNvPr id="137" name="四角形: 角を丸くする 136">
            <a:extLst>
              <a:ext uri="{FF2B5EF4-FFF2-40B4-BE49-F238E27FC236}">
                <a16:creationId xmlns:a16="http://schemas.microsoft.com/office/drawing/2014/main" id="{42A41472-F6A9-673E-9E19-2012153CBD30}"/>
              </a:ext>
            </a:extLst>
          </p:cNvPr>
          <p:cNvSpPr/>
          <p:nvPr/>
        </p:nvSpPr>
        <p:spPr>
          <a:xfrm>
            <a:off x="4281794" y="3246698"/>
            <a:ext cx="3147210" cy="1436390"/>
          </a:xfrm>
          <a:prstGeom prst="roundRect">
            <a:avLst>
              <a:gd name="adj" fmla="val 4405"/>
            </a:avLst>
          </a:prstGeom>
          <a:solidFill>
            <a:schemeClr val="bg2"/>
          </a:solidFill>
          <a:ln>
            <a:solidFill>
              <a:schemeClr val="tx2">
                <a:lumMod val="75000"/>
                <a:lumOff val="2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39" name="テキスト ボックス 138">
            <a:extLst>
              <a:ext uri="{FF2B5EF4-FFF2-40B4-BE49-F238E27FC236}">
                <a16:creationId xmlns:a16="http://schemas.microsoft.com/office/drawing/2014/main" id="{2378384F-DEFC-6286-2515-B3998032ABF3}"/>
              </a:ext>
            </a:extLst>
          </p:cNvPr>
          <p:cNvSpPr txBox="1"/>
          <p:nvPr/>
        </p:nvSpPr>
        <p:spPr>
          <a:xfrm>
            <a:off x="4279225" y="3223041"/>
            <a:ext cx="2573514" cy="307777"/>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lang="ja-JP" altLang="en-US" sz="1200" u="sng" dirty="0">
                <a:latin typeface="BIZ UDPゴシック" panose="020B0400000000000000" pitchFamily="50" charset="-128"/>
                <a:ea typeface="BIZ UDPゴシック" panose="020B0400000000000000" pitchFamily="50" charset="-128"/>
              </a:rPr>
              <a:t>他事業所からの独立や引抜き</a:t>
            </a:r>
            <a:endParaRPr kumimoji="1" lang="ja-JP" altLang="en-US" sz="1200" u="sng" dirty="0">
              <a:latin typeface="BIZ UDPゴシック" panose="020B0400000000000000" pitchFamily="50" charset="-128"/>
              <a:ea typeface="BIZ UDPゴシック" panose="020B0400000000000000" pitchFamily="50" charset="-128"/>
            </a:endParaRPr>
          </a:p>
        </p:txBody>
      </p:sp>
      <p:sp>
        <p:nvSpPr>
          <p:cNvPr id="140" name="テキスト ボックス 139">
            <a:extLst>
              <a:ext uri="{FF2B5EF4-FFF2-40B4-BE49-F238E27FC236}">
                <a16:creationId xmlns:a16="http://schemas.microsoft.com/office/drawing/2014/main" id="{8CEAD82E-E87A-832E-BAD6-BDC4E1DF5309}"/>
              </a:ext>
            </a:extLst>
          </p:cNvPr>
          <p:cNvSpPr txBox="1"/>
          <p:nvPr/>
        </p:nvSpPr>
        <p:spPr>
          <a:xfrm>
            <a:off x="4321373" y="4148110"/>
            <a:ext cx="1600159" cy="261610"/>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A</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147" name="矢印: 右 146">
            <a:extLst>
              <a:ext uri="{FF2B5EF4-FFF2-40B4-BE49-F238E27FC236}">
                <a16:creationId xmlns:a16="http://schemas.microsoft.com/office/drawing/2014/main" id="{196DA6D2-61C7-0041-6241-B56AFE6BDE91}"/>
              </a:ext>
            </a:extLst>
          </p:cNvPr>
          <p:cNvSpPr/>
          <p:nvPr/>
        </p:nvSpPr>
        <p:spPr>
          <a:xfrm>
            <a:off x="5105555" y="3627451"/>
            <a:ext cx="1139745" cy="667822"/>
          </a:xfrm>
          <a:prstGeom prst="rightArrow">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38" name="グラフィックス 137" descr="男性 単色塗りつぶし">
            <a:extLst>
              <a:ext uri="{FF2B5EF4-FFF2-40B4-BE49-F238E27FC236}">
                <a16:creationId xmlns:a16="http://schemas.microsoft.com/office/drawing/2014/main" id="{F660F95D-0B24-5C49-B2E0-C0E1BD7ACB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6041" y="3606302"/>
            <a:ext cx="692234" cy="692234"/>
          </a:xfrm>
          <a:prstGeom prst="rect">
            <a:avLst/>
          </a:prstGeom>
        </p:spPr>
      </p:pic>
      <p:sp>
        <p:nvSpPr>
          <p:cNvPr id="148" name="テキスト ボックス 147">
            <a:extLst>
              <a:ext uri="{FF2B5EF4-FFF2-40B4-BE49-F238E27FC236}">
                <a16:creationId xmlns:a16="http://schemas.microsoft.com/office/drawing/2014/main" id="{EE9FF446-FCD7-3E37-1EB6-36E6857531BB}"/>
              </a:ext>
            </a:extLst>
          </p:cNvPr>
          <p:cNvSpPr txBox="1"/>
          <p:nvPr/>
        </p:nvSpPr>
        <p:spPr>
          <a:xfrm>
            <a:off x="5604789" y="3805170"/>
            <a:ext cx="793347"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引抜</a:t>
            </a:r>
          </a:p>
        </p:txBody>
      </p:sp>
      <p:pic>
        <p:nvPicPr>
          <p:cNvPr id="153" name="グラフィックス 152" descr="ホーム 単色塗りつぶし">
            <a:extLst>
              <a:ext uri="{FF2B5EF4-FFF2-40B4-BE49-F238E27FC236}">
                <a16:creationId xmlns:a16="http://schemas.microsoft.com/office/drawing/2014/main" id="{500000F4-0BF8-BF46-8BD6-216927BD5B1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57347" y="3538001"/>
            <a:ext cx="730759" cy="730759"/>
          </a:xfrm>
          <a:prstGeom prst="rect">
            <a:avLst/>
          </a:prstGeom>
        </p:spPr>
      </p:pic>
      <p:sp>
        <p:nvSpPr>
          <p:cNvPr id="156" name="テキスト ボックス 155">
            <a:extLst>
              <a:ext uri="{FF2B5EF4-FFF2-40B4-BE49-F238E27FC236}">
                <a16:creationId xmlns:a16="http://schemas.microsoft.com/office/drawing/2014/main" id="{2C5129C3-97BD-E482-E112-A9A66FA309C0}"/>
              </a:ext>
            </a:extLst>
          </p:cNvPr>
          <p:cNvSpPr txBox="1"/>
          <p:nvPr/>
        </p:nvSpPr>
        <p:spPr>
          <a:xfrm>
            <a:off x="6309931" y="4165303"/>
            <a:ext cx="845128" cy="261610"/>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B</a:t>
            </a:r>
            <a:endParaRPr kumimoji="1" lang="ja-JP" altLang="en-US" sz="1050" dirty="0">
              <a:latin typeface="BIZ UDPゴシック" panose="020B0400000000000000" pitchFamily="50" charset="-128"/>
              <a:ea typeface="BIZ UDPゴシック" panose="020B0400000000000000" pitchFamily="50" charset="-128"/>
            </a:endParaRPr>
          </a:p>
        </p:txBody>
      </p:sp>
      <p:pic>
        <p:nvPicPr>
          <p:cNvPr id="180" name="グラフィックス 179" descr="ホーム 単色塗りつぶし">
            <a:extLst>
              <a:ext uri="{FF2B5EF4-FFF2-40B4-BE49-F238E27FC236}">
                <a16:creationId xmlns:a16="http://schemas.microsoft.com/office/drawing/2014/main" id="{E87C5A27-76B5-74A2-3B11-4BE48AA18B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06217" y="3473625"/>
            <a:ext cx="730759" cy="730759"/>
          </a:xfrm>
          <a:prstGeom prst="rect">
            <a:avLst/>
          </a:prstGeom>
        </p:spPr>
      </p:pic>
      <p:sp>
        <p:nvSpPr>
          <p:cNvPr id="7" name="四角形: 角を丸くする 6">
            <a:extLst>
              <a:ext uri="{FF2B5EF4-FFF2-40B4-BE49-F238E27FC236}">
                <a16:creationId xmlns:a16="http://schemas.microsoft.com/office/drawing/2014/main" id="{6684E1CB-DE21-9ABF-9A4B-8C0000D2414D}"/>
              </a:ext>
            </a:extLst>
          </p:cNvPr>
          <p:cNvSpPr/>
          <p:nvPr/>
        </p:nvSpPr>
        <p:spPr>
          <a:xfrm>
            <a:off x="493991" y="4854438"/>
            <a:ext cx="7066125" cy="1931715"/>
          </a:xfrm>
          <a:prstGeom prst="roundRect">
            <a:avLst>
              <a:gd name="adj" fmla="val 3960"/>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endParaRPr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167" name="四角形: 角を丸くする 166">
            <a:extLst>
              <a:ext uri="{FF2B5EF4-FFF2-40B4-BE49-F238E27FC236}">
                <a16:creationId xmlns:a16="http://schemas.microsoft.com/office/drawing/2014/main" id="{F3540933-93BB-68A0-8169-9A52D5DA71D7}"/>
              </a:ext>
            </a:extLst>
          </p:cNvPr>
          <p:cNvSpPr/>
          <p:nvPr/>
        </p:nvSpPr>
        <p:spPr>
          <a:xfrm>
            <a:off x="361640" y="4856553"/>
            <a:ext cx="391537" cy="1929600"/>
          </a:xfrm>
          <a:prstGeom prst="roundRect">
            <a:avLst>
              <a:gd name="adj" fmla="val 13255"/>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新規事業所</a:t>
            </a:r>
          </a:p>
        </p:txBody>
      </p:sp>
      <p:sp>
        <p:nvSpPr>
          <p:cNvPr id="166" name="四角形: 角を丸くする 165">
            <a:extLst>
              <a:ext uri="{FF2B5EF4-FFF2-40B4-BE49-F238E27FC236}">
                <a16:creationId xmlns:a16="http://schemas.microsoft.com/office/drawing/2014/main" id="{E455B157-D218-4624-1D43-0A5F201EF161}"/>
              </a:ext>
            </a:extLst>
          </p:cNvPr>
          <p:cNvSpPr/>
          <p:nvPr/>
        </p:nvSpPr>
        <p:spPr>
          <a:xfrm>
            <a:off x="4279224" y="4913430"/>
            <a:ext cx="3149779" cy="1810669"/>
          </a:xfrm>
          <a:prstGeom prst="roundRect">
            <a:avLst>
              <a:gd name="adj" fmla="val 4016"/>
            </a:avLst>
          </a:prstGeom>
          <a:solidFill>
            <a:schemeClr val="bg2"/>
          </a:solidFill>
          <a:ln>
            <a:solidFill>
              <a:schemeClr val="tx2">
                <a:lumMod val="75000"/>
                <a:lumOff val="2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75" name="四角形: 角を丸くする 74">
            <a:extLst>
              <a:ext uri="{FF2B5EF4-FFF2-40B4-BE49-F238E27FC236}">
                <a16:creationId xmlns:a16="http://schemas.microsoft.com/office/drawing/2014/main" id="{DE70111D-2378-6FAE-A541-88866827F7E9}"/>
              </a:ext>
            </a:extLst>
          </p:cNvPr>
          <p:cNvSpPr/>
          <p:nvPr/>
        </p:nvSpPr>
        <p:spPr>
          <a:xfrm>
            <a:off x="801044" y="4914899"/>
            <a:ext cx="3381588" cy="1809199"/>
          </a:xfrm>
          <a:prstGeom prst="roundRect">
            <a:avLst>
              <a:gd name="adj" fmla="val 4497"/>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78" name="テキスト ボックス 77">
            <a:extLst>
              <a:ext uri="{FF2B5EF4-FFF2-40B4-BE49-F238E27FC236}">
                <a16:creationId xmlns:a16="http://schemas.microsoft.com/office/drawing/2014/main" id="{C36F9A0D-00FC-B357-62D3-4F32C413FA84}"/>
              </a:ext>
            </a:extLst>
          </p:cNvPr>
          <p:cNvSpPr txBox="1"/>
          <p:nvPr/>
        </p:nvSpPr>
        <p:spPr>
          <a:xfrm>
            <a:off x="828318" y="4881349"/>
            <a:ext cx="2573514" cy="307777"/>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新規事業所の立上げ</a:t>
            </a:r>
          </a:p>
        </p:txBody>
      </p:sp>
      <p:sp>
        <p:nvSpPr>
          <p:cNvPr id="81" name="テキスト ボックス 80">
            <a:extLst>
              <a:ext uri="{FF2B5EF4-FFF2-40B4-BE49-F238E27FC236}">
                <a16:creationId xmlns:a16="http://schemas.microsoft.com/office/drawing/2014/main" id="{291E6DC6-2D83-3321-166B-3F9AEA64F9F6}"/>
              </a:ext>
            </a:extLst>
          </p:cNvPr>
          <p:cNvSpPr txBox="1"/>
          <p:nvPr/>
        </p:nvSpPr>
        <p:spPr>
          <a:xfrm>
            <a:off x="2970723" y="6182268"/>
            <a:ext cx="895212" cy="271418"/>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新規事業所</a:t>
            </a:r>
          </a:p>
        </p:txBody>
      </p:sp>
      <p:grpSp>
        <p:nvGrpSpPr>
          <p:cNvPr id="82" name="グループ化 81">
            <a:extLst>
              <a:ext uri="{FF2B5EF4-FFF2-40B4-BE49-F238E27FC236}">
                <a16:creationId xmlns:a16="http://schemas.microsoft.com/office/drawing/2014/main" id="{1EE96179-0413-9D58-2BF5-F6C66D7E7665}"/>
              </a:ext>
            </a:extLst>
          </p:cNvPr>
          <p:cNvGrpSpPr/>
          <p:nvPr/>
        </p:nvGrpSpPr>
        <p:grpSpPr>
          <a:xfrm>
            <a:off x="1010662" y="5210939"/>
            <a:ext cx="978391" cy="281171"/>
            <a:chOff x="3547546" y="4101487"/>
            <a:chExt cx="978391" cy="281171"/>
          </a:xfrm>
        </p:grpSpPr>
        <p:sp>
          <p:nvSpPr>
            <p:cNvPr id="83" name="吹き出し: 四角形 82">
              <a:extLst>
                <a:ext uri="{FF2B5EF4-FFF2-40B4-BE49-F238E27FC236}">
                  <a16:creationId xmlns:a16="http://schemas.microsoft.com/office/drawing/2014/main" id="{E6460A88-23EE-6629-D232-9C6554277D83}"/>
                </a:ext>
              </a:extLst>
            </p:cNvPr>
            <p:cNvSpPr/>
            <p:nvPr/>
          </p:nvSpPr>
          <p:spPr>
            <a:xfrm>
              <a:off x="3547546" y="4101487"/>
              <a:ext cx="747363" cy="281171"/>
            </a:xfrm>
            <a:prstGeom prst="wedgeRectCallout">
              <a:avLst>
                <a:gd name="adj1" fmla="val -1774"/>
                <a:gd name="adj2" fmla="val 73177"/>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a:extLst>
                <a:ext uri="{FF2B5EF4-FFF2-40B4-BE49-F238E27FC236}">
                  <a16:creationId xmlns:a16="http://schemas.microsoft.com/office/drawing/2014/main" id="{BBA16039-BF8B-14B3-5156-B22AED9BDA2B}"/>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pic>
        <p:nvPicPr>
          <p:cNvPr id="90" name="グラフィックス 89" descr="キラキラしたリフォーム済み住宅 単色塗りつぶし">
            <a:extLst>
              <a:ext uri="{FF2B5EF4-FFF2-40B4-BE49-F238E27FC236}">
                <a16:creationId xmlns:a16="http://schemas.microsoft.com/office/drawing/2014/main" id="{F13A179C-90DF-81C3-84E4-334E3F2FBA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42248" y="5468439"/>
            <a:ext cx="816078" cy="816078"/>
          </a:xfrm>
          <a:prstGeom prst="rect">
            <a:avLst/>
          </a:prstGeom>
        </p:spPr>
      </p:pic>
      <p:grpSp>
        <p:nvGrpSpPr>
          <p:cNvPr id="92" name="グループ化 91">
            <a:extLst>
              <a:ext uri="{FF2B5EF4-FFF2-40B4-BE49-F238E27FC236}">
                <a16:creationId xmlns:a16="http://schemas.microsoft.com/office/drawing/2014/main" id="{8B53DEE1-809B-5A2F-E979-6AA0D4CD53A5}"/>
              </a:ext>
            </a:extLst>
          </p:cNvPr>
          <p:cNvGrpSpPr/>
          <p:nvPr/>
        </p:nvGrpSpPr>
        <p:grpSpPr>
          <a:xfrm>
            <a:off x="1827889" y="5206233"/>
            <a:ext cx="1071848" cy="281171"/>
            <a:chOff x="3527930" y="4101487"/>
            <a:chExt cx="1071848" cy="281171"/>
          </a:xfrm>
        </p:grpSpPr>
        <p:sp>
          <p:nvSpPr>
            <p:cNvPr id="93" name="吹き出し: 四角形 92">
              <a:extLst>
                <a:ext uri="{FF2B5EF4-FFF2-40B4-BE49-F238E27FC236}">
                  <a16:creationId xmlns:a16="http://schemas.microsoft.com/office/drawing/2014/main" id="{FC031A76-15B7-4A92-85C5-7A6479B77E38}"/>
                </a:ext>
              </a:extLst>
            </p:cNvPr>
            <p:cNvSpPr/>
            <p:nvPr/>
          </p:nvSpPr>
          <p:spPr>
            <a:xfrm>
              <a:off x="3547546" y="4101487"/>
              <a:ext cx="1032616" cy="281171"/>
            </a:xfrm>
            <a:prstGeom prst="wedgeRectCallout">
              <a:avLst>
                <a:gd name="adj1" fmla="val 842"/>
                <a:gd name="adj2" fmla="val 66401"/>
              </a:avLst>
            </a:prstGeom>
            <a:solidFill>
              <a:schemeClr val="tx2">
                <a:lumMod val="10000"/>
                <a:lumOff val="9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テキスト ボックス 93">
              <a:extLst>
                <a:ext uri="{FF2B5EF4-FFF2-40B4-BE49-F238E27FC236}">
                  <a16:creationId xmlns:a16="http://schemas.microsoft.com/office/drawing/2014/main" id="{A4EC416E-6994-9937-176D-89341D5312E1}"/>
                </a:ext>
              </a:extLst>
            </p:cNvPr>
            <p:cNvSpPr txBox="1"/>
            <p:nvPr/>
          </p:nvSpPr>
          <p:spPr>
            <a:xfrm>
              <a:off x="3527930" y="4102083"/>
              <a:ext cx="1071848"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非常勤</a:t>
              </a:r>
              <a:r>
                <a:rPr kumimoji="1" lang="en-US" altLang="ja-JP" sz="1100" dirty="0">
                  <a:latin typeface="BIZ UDPゴシック" panose="020B0400000000000000" pitchFamily="50" charset="-128"/>
                  <a:ea typeface="BIZ UDPゴシック" panose="020B0400000000000000" pitchFamily="50" charset="-128"/>
                </a:rPr>
                <a:t>or</a:t>
              </a:r>
              <a:r>
                <a:rPr kumimoji="1" lang="ja-JP" altLang="en-US" sz="1100" dirty="0">
                  <a:latin typeface="BIZ UDPゴシック" panose="020B0400000000000000" pitchFamily="50" charset="-128"/>
                  <a:ea typeface="BIZ UDPゴシック" panose="020B0400000000000000" pitchFamily="50" charset="-128"/>
                </a:rPr>
                <a:t>兼務</a:t>
              </a:r>
            </a:p>
          </p:txBody>
        </p:sp>
      </p:grpSp>
      <p:sp>
        <p:nvSpPr>
          <p:cNvPr id="100" name="テキスト ボックス 99">
            <a:extLst>
              <a:ext uri="{FF2B5EF4-FFF2-40B4-BE49-F238E27FC236}">
                <a16:creationId xmlns:a16="http://schemas.microsoft.com/office/drawing/2014/main" id="{87F3DF61-9638-2CD5-9234-BF5800E4B97F}"/>
              </a:ext>
            </a:extLst>
          </p:cNvPr>
          <p:cNvSpPr txBox="1"/>
          <p:nvPr/>
        </p:nvSpPr>
        <p:spPr>
          <a:xfrm>
            <a:off x="870376" y="6326318"/>
            <a:ext cx="2009677" cy="276999"/>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常勤専従職員について補助</a:t>
            </a:r>
          </a:p>
        </p:txBody>
      </p:sp>
      <p:sp>
        <p:nvSpPr>
          <p:cNvPr id="126" name="テキスト ボックス 125">
            <a:extLst>
              <a:ext uri="{FF2B5EF4-FFF2-40B4-BE49-F238E27FC236}">
                <a16:creationId xmlns:a16="http://schemas.microsoft.com/office/drawing/2014/main" id="{1E3D2426-73A4-F787-0A14-F5BDFC3DCBC8}"/>
              </a:ext>
            </a:extLst>
          </p:cNvPr>
          <p:cNvSpPr txBox="1"/>
          <p:nvPr/>
        </p:nvSpPr>
        <p:spPr>
          <a:xfrm>
            <a:off x="5805476" y="6284517"/>
            <a:ext cx="1009712" cy="261610"/>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新規</a:t>
            </a:r>
            <a:r>
              <a:rPr kumimoji="1" lang="ja-JP" altLang="en-US" sz="1100" dirty="0">
                <a:latin typeface="BIZ UDPゴシック" panose="020B0400000000000000" pitchFamily="50" charset="-128"/>
                <a:ea typeface="BIZ UDPゴシック" panose="020B0400000000000000" pitchFamily="50" charset="-128"/>
              </a:rPr>
              <a:t>事業所</a:t>
            </a:r>
          </a:p>
        </p:txBody>
      </p:sp>
      <p:pic>
        <p:nvPicPr>
          <p:cNvPr id="130" name="グラフィックス 129" descr="キラキラしたリフォーム済み住宅 単色塗りつぶし">
            <a:extLst>
              <a:ext uri="{FF2B5EF4-FFF2-40B4-BE49-F238E27FC236}">
                <a16:creationId xmlns:a16="http://schemas.microsoft.com/office/drawing/2014/main" id="{4CFD0C32-DF62-9D55-2780-135ADF7830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59515" y="5569447"/>
            <a:ext cx="816078" cy="816078"/>
          </a:xfrm>
          <a:prstGeom prst="rect">
            <a:avLst/>
          </a:prstGeom>
        </p:spPr>
      </p:pic>
      <p:sp>
        <p:nvSpPr>
          <p:cNvPr id="149" name="テキスト ボックス 148">
            <a:extLst>
              <a:ext uri="{FF2B5EF4-FFF2-40B4-BE49-F238E27FC236}">
                <a16:creationId xmlns:a16="http://schemas.microsoft.com/office/drawing/2014/main" id="{04956650-FAFF-39BB-78D4-CED6CB6EF5F1}"/>
              </a:ext>
            </a:extLst>
          </p:cNvPr>
          <p:cNvSpPr txBox="1"/>
          <p:nvPr/>
        </p:nvSpPr>
        <p:spPr>
          <a:xfrm>
            <a:off x="6710324" y="4989549"/>
            <a:ext cx="664851" cy="253916"/>
          </a:xfrm>
          <a:prstGeom prst="rect">
            <a:avLst/>
          </a:prstGeom>
          <a:solidFill>
            <a:srgbClr val="FF0000"/>
          </a:solidFill>
          <a:ln>
            <a:solidFill>
              <a:srgbClr val="FF0000"/>
            </a:solidFill>
          </a:ln>
        </p:spPr>
        <p:txBody>
          <a:bodyPr wrap="square" rtlCol="0">
            <a:spAutoFit/>
          </a:bodyPr>
          <a:lstStyle/>
          <a:p>
            <a:pPr algn="ctr"/>
            <a:r>
              <a:rPr lang="ja-JP" altLang="en-US" sz="1050" b="1" dirty="0">
                <a:solidFill>
                  <a:schemeClr val="bg1"/>
                </a:solidFill>
                <a:latin typeface="BIZ UDPゴシック" panose="020B0400000000000000" pitchFamily="50" charset="-128"/>
                <a:ea typeface="BIZ UDPゴシック" panose="020B0400000000000000" pitchFamily="50" charset="-128"/>
              </a:rPr>
              <a:t>対象外</a:t>
            </a:r>
            <a:endParaRPr kumimoji="1" lang="ja-JP" altLang="en-US" sz="1000" dirty="0">
              <a:solidFill>
                <a:schemeClr val="bg1"/>
              </a:solidFill>
              <a:latin typeface="BIZ UDPゴシック" panose="020B0400000000000000" pitchFamily="50" charset="-128"/>
              <a:ea typeface="BIZ UDPゴシック" panose="020B0400000000000000" pitchFamily="50" charset="-128"/>
            </a:endParaRPr>
          </a:p>
        </p:txBody>
      </p:sp>
      <p:sp>
        <p:nvSpPr>
          <p:cNvPr id="181" name="矢印: 五方向 180">
            <a:extLst>
              <a:ext uri="{FF2B5EF4-FFF2-40B4-BE49-F238E27FC236}">
                <a16:creationId xmlns:a16="http://schemas.microsoft.com/office/drawing/2014/main" id="{E9CBB378-6DDF-16A1-F7A5-CB5A1034E346}"/>
              </a:ext>
            </a:extLst>
          </p:cNvPr>
          <p:cNvSpPr/>
          <p:nvPr/>
        </p:nvSpPr>
        <p:spPr>
          <a:xfrm>
            <a:off x="974007" y="5700721"/>
            <a:ext cx="1954312" cy="484632"/>
          </a:xfrm>
          <a:prstGeom prst="homePlate">
            <a:avLst/>
          </a:prstGeom>
          <a:solidFill>
            <a:schemeClr val="accent6">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楕円 94">
            <a:extLst>
              <a:ext uri="{FF2B5EF4-FFF2-40B4-BE49-F238E27FC236}">
                <a16:creationId xmlns:a16="http://schemas.microsoft.com/office/drawing/2014/main" id="{AC9669F7-E285-115B-F5C7-0FEB74AAC233}"/>
              </a:ext>
            </a:extLst>
          </p:cNvPr>
          <p:cNvSpPr/>
          <p:nvPr/>
        </p:nvSpPr>
        <p:spPr>
          <a:xfrm>
            <a:off x="1128637" y="5525995"/>
            <a:ext cx="634729" cy="804798"/>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9" name="グラフィックス 158" descr="男性 単色塗りつぶし">
            <a:extLst>
              <a:ext uri="{FF2B5EF4-FFF2-40B4-BE49-F238E27FC236}">
                <a16:creationId xmlns:a16="http://schemas.microsoft.com/office/drawing/2014/main" id="{DCB3A93F-53FA-A52A-1BC4-F252BA9D37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9385" y="5590265"/>
            <a:ext cx="640659" cy="640659"/>
          </a:xfrm>
          <a:prstGeom prst="rect">
            <a:avLst/>
          </a:prstGeom>
        </p:spPr>
      </p:pic>
      <p:pic>
        <p:nvPicPr>
          <p:cNvPr id="173" name="グラフィックス 172" descr="男性 枠線">
            <a:extLst>
              <a:ext uri="{FF2B5EF4-FFF2-40B4-BE49-F238E27FC236}">
                <a16:creationId xmlns:a16="http://schemas.microsoft.com/office/drawing/2014/main" id="{6882D8D2-C4C6-6085-A0EF-D99FED4CF86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58025" y="5564433"/>
            <a:ext cx="699830" cy="699830"/>
          </a:xfrm>
          <a:prstGeom prst="rect">
            <a:avLst/>
          </a:prstGeom>
        </p:spPr>
      </p:pic>
      <p:sp>
        <p:nvSpPr>
          <p:cNvPr id="125" name="テキスト ボックス 124">
            <a:extLst>
              <a:ext uri="{FF2B5EF4-FFF2-40B4-BE49-F238E27FC236}">
                <a16:creationId xmlns:a16="http://schemas.microsoft.com/office/drawing/2014/main" id="{F00068FA-F22C-4172-E8F7-5C416D5540BB}"/>
              </a:ext>
            </a:extLst>
          </p:cNvPr>
          <p:cNvSpPr txBox="1"/>
          <p:nvPr/>
        </p:nvSpPr>
        <p:spPr>
          <a:xfrm>
            <a:off x="4301381" y="4918991"/>
            <a:ext cx="2590557" cy="307777"/>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１人事業所の立上げ</a:t>
            </a:r>
          </a:p>
        </p:txBody>
      </p:sp>
      <p:sp>
        <p:nvSpPr>
          <p:cNvPr id="9" name="テキスト ボックス 8">
            <a:extLst>
              <a:ext uri="{FF2B5EF4-FFF2-40B4-BE49-F238E27FC236}">
                <a16:creationId xmlns:a16="http://schemas.microsoft.com/office/drawing/2014/main" id="{F79B787D-E5BB-8E64-4B88-209BE8E1F5CE}"/>
              </a:ext>
            </a:extLst>
          </p:cNvPr>
          <p:cNvSpPr txBox="1"/>
          <p:nvPr/>
        </p:nvSpPr>
        <p:spPr>
          <a:xfrm>
            <a:off x="4399995" y="4376201"/>
            <a:ext cx="543202" cy="246221"/>
          </a:xfrm>
          <a:prstGeom prst="rect">
            <a:avLst/>
          </a:prstGeom>
          <a:noFill/>
          <a:ln>
            <a:solidFill>
              <a:schemeClr val="tx1"/>
            </a:solid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－１人</a:t>
            </a:r>
          </a:p>
        </p:txBody>
      </p:sp>
      <p:sp>
        <p:nvSpPr>
          <p:cNvPr id="12" name="テキスト ボックス 11">
            <a:extLst>
              <a:ext uri="{FF2B5EF4-FFF2-40B4-BE49-F238E27FC236}">
                <a16:creationId xmlns:a16="http://schemas.microsoft.com/office/drawing/2014/main" id="{0CA4C33C-457C-4815-1C1D-E1F4C0C9BA67}"/>
              </a:ext>
            </a:extLst>
          </p:cNvPr>
          <p:cNvSpPr txBox="1"/>
          <p:nvPr/>
        </p:nvSpPr>
        <p:spPr>
          <a:xfrm>
            <a:off x="6378572" y="4375537"/>
            <a:ext cx="543202" cy="246221"/>
          </a:xfrm>
          <a:prstGeom prst="rect">
            <a:avLst/>
          </a:prstGeom>
          <a:noFill/>
          <a:ln>
            <a:solidFill>
              <a:schemeClr val="tx1"/>
            </a:solidFill>
          </a:ln>
        </p:spPr>
        <p:txBody>
          <a:bodyPr wrap="square" rtlCol="0">
            <a:spAutoFit/>
          </a:bodyPr>
          <a:lstStyle/>
          <a:p>
            <a:pPr algn="ctr"/>
            <a:r>
              <a:rPr lang="ja-JP" altLang="en-US"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１人</a:t>
            </a:r>
          </a:p>
        </p:txBody>
      </p:sp>
      <p:cxnSp>
        <p:nvCxnSpPr>
          <p:cNvPr id="21" name="直線矢印コネクタ 20">
            <a:extLst>
              <a:ext uri="{FF2B5EF4-FFF2-40B4-BE49-F238E27FC236}">
                <a16:creationId xmlns:a16="http://schemas.microsoft.com/office/drawing/2014/main" id="{E85BB1E4-9054-7E77-E328-34A3D8F40BD8}"/>
              </a:ext>
            </a:extLst>
          </p:cNvPr>
          <p:cNvCxnSpPr>
            <a:cxnSpLocks/>
          </p:cNvCxnSpPr>
          <p:nvPr/>
        </p:nvCxnSpPr>
        <p:spPr>
          <a:xfrm>
            <a:off x="4952522" y="4560804"/>
            <a:ext cx="1416525"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5" name="テキスト ボックス 24">
            <a:extLst>
              <a:ext uri="{FF2B5EF4-FFF2-40B4-BE49-F238E27FC236}">
                <a16:creationId xmlns:a16="http://schemas.microsoft.com/office/drawing/2014/main" id="{4C8A6E6F-A83A-453B-0385-E7687BECC5D6}"/>
              </a:ext>
            </a:extLst>
          </p:cNvPr>
          <p:cNvSpPr txBox="1"/>
          <p:nvPr/>
        </p:nvSpPr>
        <p:spPr>
          <a:xfrm>
            <a:off x="5378330" y="4331278"/>
            <a:ext cx="543202" cy="246221"/>
          </a:xfrm>
          <a:prstGeom prst="rect">
            <a:avLst/>
          </a:prstGeom>
          <a:noFill/>
          <a:ln>
            <a:noFill/>
          </a:ln>
        </p:spPr>
        <p:txBody>
          <a:bodyPr wrap="square" rtlCol="0">
            <a:spAutoFit/>
          </a:bodyPr>
          <a:lstStyle/>
          <a:p>
            <a:pPr algn="ctr"/>
            <a:r>
              <a:rPr lang="en-US" altLang="ja-JP" sz="1000" b="1" dirty="0">
                <a:latin typeface="BIZ UDPゴシック" panose="020B0400000000000000" pitchFamily="50" charset="-128"/>
                <a:ea typeface="BIZ UDPゴシック" panose="020B0400000000000000" pitchFamily="50" charset="-128"/>
              </a:rPr>
              <a:t>±0</a:t>
            </a:r>
            <a:endParaRPr kumimoji="1" lang="ja-JP" altLang="en-US" sz="1000" b="1"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2DF3B34E-D8FD-9F0C-07AF-69D6150032BA}"/>
              </a:ext>
            </a:extLst>
          </p:cNvPr>
          <p:cNvSpPr txBox="1"/>
          <p:nvPr/>
        </p:nvSpPr>
        <p:spPr>
          <a:xfrm>
            <a:off x="6620515" y="3290331"/>
            <a:ext cx="687287" cy="261610"/>
          </a:xfrm>
          <a:prstGeom prst="rect">
            <a:avLst/>
          </a:prstGeom>
          <a:solidFill>
            <a:srgbClr val="FF0000"/>
          </a:solidFill>
          <a:ln>
            <a:solidFill>
              <a:srgbClr val="FF0000"/>
            </a:solidFill>
          </a:ln>
        </p:spPr>
        <p:txBody>
          <a:bodyPr wrap="square" rtlCol="0">
            <a:spAutoFit/>
          </a:bodyPr>
          <a:lstStyle/>
          <a:p>
            <a:pPr algn="ctr"/>
            <a:r>
              <a:rPr lang="ja-JP" altLang="en-US" sz="1050" b="1" dirty="0">
                <a:solidFill>
                  <a:schemeClr val="bg1"/>
                </a:solidFill>
                <a:latin typeface="BIZ UDPゴシック" panose="020B0400000000000000" pitchFamily="50" charset="-128"/>
                <a:ea typeface="BIZ UDPゴシック" panose="020B0400000000000000" pitchFamily="50" charset="-128"/>
              </a:rPr>
              <a:t>対象外</a:t>
            </a:r>
            <a:endParaRPr kumimoji="1" lang="ja-JP" altLang="en-US" sz="1000" dirty="0">
              <a:solidFill>
                <a:schemeClr val="bg1"/>
              </a:solidFill>
              <a:latin typeface="BIZ UDPゴシック" panose="020B0400000000000000" pitchFamily="50" charset="-128"/>
              <a:ea typeface="BIZ UDPゴシック" panose="020B0400000000000000" pitchFamily="50" charset="-128"/>
            </a:endParaRPr>
          </a:p>
        </p:txBody>
      </p:sp>
      <p:sp>
        <p:nvSpPr>
          <p:cNvPr id="22" name="コンテンツ プレースホルダー 2">
            <a:extLst>
              <a:ext uri="{FF2B5EF4-FFF2-40B4-BE49-F238E27FC236}">
                <a16:creationId xmlns:a16="http://schemas.microsoft.com/office/drawing/2014/main" id="{607B34DE-DF53-6F17-39FE-DA0068FC3940}"/>
              </a:ext>
            </a:extLst>
          </p:cNvPr>
          <p:cNvSpPr txBox="1">
            <a:spLocks/>
          </p:cNvSpPr>
          <p:nvPr/>
        </p:nvSpPr>
        <p:spPr>
          <a:xfrm>
            <a:off x="435219" y="2561852"/>
            <a:ext cx="5925008" cy="3961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600"/>
              </a:lnSpc>
              <a:buNone/>
            </a:pPr>
            <a:r>
              <a:rPr lang="ja-JP" altLang="en-US" sz="1800" dirty="0">
                <a:latin typeface="BIZ UDPゴシック" panose="020B0400000000000000" pitchFamily="50" charset="-128"/>
                <a:ea typeface="BIZ UDPゴシック" panose="020B0400000000000000" pitchFamily="50" charset="-128"/>
              </a:rPr>
              <a:t>▶ 機能強化型体制加算の取得による事業所経営の安定化</a:t>
            </a:r>
            <a:endParaRPr lang="en-US" altLang="ja-JP" sz="1800" dirty="0">
              <a:latin typeface="BIZ UDPゴシック" panose="020B0400000000000000" pitchFamily="50" charset="-128"/>
              <a:ea typeface="BIZ UDPゴシック" panose="020B0400000000000000" pitchFamily="50" charset="-128"/>
            </a:endParaRPr>
          </a:p>
        </p:txBody>
      </p:sp>
      <p:sp>
        <p:nvSpPr>
          <p:cNvPr id="23" name="四角形: 角を丸くする 22">
            <a:extLst>
              <a:ext uri="{FF2B5EF4-FFF2-40B4-BE49-F238E27FC236}">
                <a16:creationId xmlns:a16="http://schemas.microsoft.com/office/drawing/2014/main" id="{F01493B8-962D-3F4B-8B57-FB6FCDFD0C5F}"/>
              </a:ext>
            </a:extLst>
          </p:cNvPr>
          <p:cNvSpPr/>
          <p:nvPr/>
        </p:nvSpPr>
        <p:spPr>
          <a:xfrm>
            <a:off x="50610" y="726253"/>
            <a:ext cx="12105483" cy="567759"/>
          </a:xfrm>
          <a:prstGeom prst="roundRect">
            <a:avLst>
              <a:gd name="adj" fmla="val 12892"/>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4555D80E-4092-78D7-2E89-382DE6286ACF}"/>
              </a:ext>
            </a:extLst>
          </p:cNvPr>
          <p:cNvSpPr/>
          <p:nvPr/>
        </p:nvSpPr>
        <p:spPr>
          <a:xfrm>
            <a:off x="197690" y="528588"/>
            <a:ext cx="1210165"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事業概要</a:t>
            </a:r>
          </a:p>
        </p:txBody>
      </p:sp>
      <p:grpSp>
        <p:nvGrpSpPr>
          <p:cNvPr id="35" name="グループ化 34">
            <a:extLst>
              <a:ext uri="{FF2B5EF4-FFF2-40B4-BE49-F238E27FC236}">
                <a16:creationId xmlns:a16="http://schemas.microsoft.com/office/drawing/2014/main" id="{3866E77B-D9A1-9454-8F9B-BC4A0138D8D6}"/>
              </a:ext>
            </a:extLst>
          </p:cNvPr>
          <p:cNvGrpSpPr/>
          <p:nvPr/>
        </p:nvGrpSpPr>
        <p:grpSpPr>
          <a:xfrm>
            <a:off x="35907" y="1377163"/>
            <a:ext cx="7755544" cy="1652619"/>
            <a:chOff x="2371128" y="1928438"/>
            <a:chExt cx="7755544" cy="1652619"/>
          </a:xfrm>
        </p:grpSpPr>
        <p:sp>
          <p:nvSpPr>
            <p:cNvPr id="30" name="四角形: 角を丸くする 29">
              <a:extLst>
                <a:ext uri="{FF2B5EF4-FFF2-40B4-BE49-F238E27FC236}">
                  <a16:creationId xmlns:a16="http://schemas.microsoft.com/office/drawing/2014/main" id="{51CAF3A8-76FA-DD2C-B9F3-3EBFA650928A}"/>
                </a:ext>
              </a:extLst>
            </p:cNvPr>
            <p:cNvSpPr/>
            <p:nvPr/>
          </p:nvSpPr>
          <p:spPr>
            <a:xfrm>
              <a:off x="2371128" y="2074813"/>
              <a:ext cx="7755544" cy="1506244"/>
            </a:xfrm>
            <a:prstGeom prst="roundRect">
              <a:avLst>
                <a:gd name="adj" fmla="val 5413"/>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四角形: 角を丸くする 31">
              <a:extLst>
                <a:ext uri="{FF2B5EF4-FFF2-40B4-BE49-F238E27FC236}">
                  <a16:creationId xmlns:a16="http://schemas.microsoft.com/office/drawing/2014/main" id="{BC96CC2F-289E-9E16-4C09-1276A8B1BB27}"/>
                </a:ext>
              </a:extLst>
            </p:cNvPr>
            <p:cNvSpPr/>
            <p:nvPr/>
          </p:nvSpPr>
          <p:spPr>
            <a:xfrm>
              <a:off x="2438509" y="1928438"/>
              <a:ext cx="1448077" cy="26264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事業の目的</a:t>
              </a:r>
            </a:p>
          </p:txBody>
        </p:sp>
      </p:grpSp>
      <p:sp>
        <p:nvSpPr>
          <p:cNvPr id="37" name="四角形: 角を丸くする 36">
            <a:extLst>
              <a:ext uri="{FF2B5EF4-FFF2-40B4-BE49-F238E27FC236}">
                <a16:creationId xmlns:a16="http://schemas.microsoft.com/office/drawing/2014/main" id="{D61197F1-DA9E-B8AB-0998-CD8858F17325}"/>
              </a:ext>
            </a:extLst>
          </p:cNvPr>
          <p:cNvSpPr/>
          <p:nvPr/>
        </p:nvSpPr>
        <p:spPr>
          <a:xfrm>
            <a:off x="7910407" y="1523538"/>
            <a:ext cx="4245686" cy="5305887"/>
          </a:xfrm>
          <a:prstGeom prst="roundRect">
            <a:avLst>
              <a:gd name="adj" fmla="val 1766"/>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四角形: 角を丸くする 35">
            <a:extLst>
              <a:ext uri="{FF2B5EF4-FFF2-40B4-BE49-F238E27FC236}">
                <a16:creationId xmlns:a16="http://schemas.microsoft.com/office/drawing/2014/main" id="{038DF836-98A7-F7C1-7438-E27059E7F17C}"/>
              </a:ext>
            </a:extLst>
          </p:cNvPr>
          <p:cNvSpPr/>
          <p:nvPr/>
        </p:nvSpPr>
        <p:spPr>
          <a:xfrm>
            <a:off x="8023499" y="1392214"/>
            <a:ext cx="1158835" cy="26264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b="1" dirty="0">
                <a:solidFill>
                  <a:schemeClr val="accent4">
                    <a:lumMod val="75000"/>
                  </a:schemeClr>
                </a:solidFill>
                <a:latin typeface="BIZ UDPゴシック" panose="020B0400000000000000" pitchFamily="50" charset="-128"/>
                <a:ea typeface="BIZ UDPゴシック" panose="020B0400000000000000" pitchFamily="50" charset="-128"/>
              </a:rPr>
              <a:t>Point</a:t>
            </a:r>
          </a:p>
        </p:txBody>
      </p:sp>
      <p:sp>
        <p:nvSpPr>
          <p:cNvPr id="38" name="テキスト ボックス 37">
            <a:extLst>
              <a:ext uri="{FF2B5EF4-FFF2-40B4-BE49-F238E27FC236}">
                <a16:creationId xmlns:a16="http://schemas.microsoft.com/office/drawing/2014/main" id="{EDADD6BD-19E3-694B-E159-59F5DAD1C48A}"/>
              </a:ext>
            </a:extLst>
          </p:cNvPr>
          <p:cNvSpPr txBox="1"/>
          <p:nvPr/>
        </p:nvSpPr>
        <p:spPr>
          <a:xfrm>
            <a:off x="7859091" y="2015702"/>
            <a:ext cx="4332909" cy="1201355"/>
          </a:xfrm>
          <a:prstGeom prst="rect">
            <a:avLst/>
          </a:prstGeom>
          <a:noFill/>
        </p:spPr>
        <p:txBody>
          <a:bodyPr wrap="square" rtlCol="0">
            <a:spAutoFit/>
          </a:bodyPr>
          <a:lstStyle/>
          <a:p>
            <a:pPr>
              <a:lnSpc>
                <a:spcPts val="1700"/>
              </a:lnSpc>
            </a:pPr>
            <a:endParaRPr lang="en-US" altLang="ja-JP" sz="1700" dirty="0">
              <a:latin typeface="BIZ UDPゴシック" panose="020B0400000000000000" pitchFamily="50" charset="-128"/>
              <a:ea typeface="BIZ UDPゴシック" panose="020B0400000000000000" pitchFamily="50" charset="-128"/>
            </a:endParaRPr>
          </a:p>
          <a:p>
            <a:pPr>
              <a:lnSpc>
                <a:spcPts val="2100"/>
              </a:lnSpc>
            </a:pPr>
            <a:r>
              <a:rPr lang="ja-JP" altLang="en-US" sz="1700" dirty="0">
                <a:latin typeface="BIZ UDP明朝 Medium" panose="02020500000000000000" pitchFamily="18" charset="-128"/>
                <a:ea typeface="BIZ UDP明朝 Medium" panose="02020500000000000000" pitchFamily="18" charset="-128"/>
              </a:rPr>
              <a:t> ▶ 常勤専従職員の</a:t>
            </a:r>
            <a:r>
              <a:rPr lang="en-US" altLang="ja-JP" sz="1700" dirty="0">
                <a:latin typeface="BIZ UDP明朝 Medium" panose="02020500000000000000" pitchFamily="18" charset="-128"/>
                <a:ea typeface="BIZ UDP明朝 Medium" panose="02020500000000000000" pitchFamily="18" charset="-128"/>
              </a:rPr>
              <a:t>『</a:t>
            </a:r>
            <a:r>
              <a:rPr lang="ja-JP" altLang="en-US" sz="1700" dirty="0">
                <a:latin typeface="BIZ UDP明朝 Medium" panose="02020500000000000000" pitchFamily="18" charset="-128"/>
                <a:ea typeface="BIZ UDP明朝 Medium" panose="02020500000000000000" pitchFamily="18" charset="-128"/>
              </a:rPr>
              <a:t>増員分</a:t>
            </a:r>
            <a:r>
              <a:rPr lang="en-US" altLang="ja-JP" sz="1700" dirty="0">
                <a:latin typeface="BIZ UDP明朝 Medium" panose="02020500000000000000" pitchFamily="18" charset="-128"/>
                <a:ea typeface="BIZ UDP明朝 Medium" panose="02020500000000000000" pitchFamily="18" charset="-128"/>
              </a:rPr>
              <a:t>』</a:t>
            </a:r>
            <a:r>
              <a:rPr lang="ja-JP" altLang="en-US" sz="1700" dirty="0">
                <a:latin typeface="BIZ UDP明朝 Medium" panose="02020500000000000000" pitchFamily="18" charset="-128"/>
                <a:ea typeface="BIZ UDP明朝 Medium" panose="02020500000000000000" pitchFamily="18" charset="-128"/>
              </a:rPr>
              <a:t>を対象とする</a:t>
            </a:r>
            <a:endParaRPr lang="en-US" altLang="ja-JP" sz="1700" dirty="0">
              <a:latin typeface="BIZ UDP明朝 Medium" panose="02020500000000000000" pitchFamily="18" charset="-128"/>
              <a:ea typeface="BIZ UDP明朝 Medium" panose="02020500000000000000" pitchFamily="18" charset="-128"/>
            </a:endParaRPr>
          </a:p>
          <a:p>
            <a:pPr>
              <a:lnSpc>
                <a:spcPts val="1700"/>
              </a:lnSpc>
            </a:pPr>
            <a:r>
              <a:rPr lang="ja-JP" altLang="en-US" sz="17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補助対象外の例</a:t>
            </a:r>
            <a:r>
              <a:rPr lang="en-US" altLang="ja-JP" sz="1200" dirty="0">
                <a:latin typeface="BIZ UDP明朝 Medium" panose="02020500000000000000" pitchFamily="18" charset="-128"/>
                <a:ea typeface="BIZ UDP明朝 Medium" panose="02020500000000000000" pitchFamily="18" charset="-128"/>
              </a:rPr>
              <a:t>】</a:t>
            </a:r>
          </a:p>
          <a:p>
            <a:pPr>
              <a:lnSpc>
                <a:spcPts val="1700"/>
              </a:lnSpc>
            </a:pPr>
            <a:r>
              <a:rPr lang="ja-JP" altLang="en-US" sz="1200" dirty="0">
                <a:latin typeface="BIZ UDP明朝 Medium" panose="02020500000000000000" pitchFamily="18" charset="-128"/>
                <a:ea typeface="BIZ UDP明朝 Medium" panose="02020500000000000000" pitchFamily="18" charset="-128"/>
              </a:rPr>
              <a:t>　　欠員の補充、市内他指定特定からの引抜き　など</a:t>
            </a:r>
            <a:endParaRPr lang="en-US" altLang="ja-JP" sz="1200" dirty="0">
              <a:latin typeface="BIZ UDP明朝 Medium" panose="02020500000000000000" pitchFamily="18" charset="-128"/>
              <a:ea typeface="BIZ UDP明朝 Medium" panose="02020500000000000000" pitchFamily="18" charset="-128"/>
            </a:endParaRPr>
          </a:p>
          <a:p>
            <a:pPr>
              <a:lnSpc>
                <a:spcPts val="1700"/>
              </a:lnSpc>
            </a:pPr>
            <a:endParaRPr lang="en-US" altLang="ja-JP" sz="1200" dirty="0">
              <a:latin typeface="BIZ UDP明朝 Medium" panose="02020500000000000000" pitchFamily="18" charset="-128"/>
              <a:ea typeface="BIZ UDP明朝 Medium" panose="02020500000000000000" pitchFamily="18" charset="-128"/>
            </a:endParaRPr>
          </a:p>
        </p:txBody>
      </p:sp>
      <p:sp>
        <p:nvSpPr>
          <p:cNvPr id="40" name="四角形: 角を丸くする 39">
            <a:extLst>
              <a:ext uri="{FF2B5EF4-FFF2-40B4-BE49-F238E27FC236}">
                <a16:creationId xmlns:a16="http://schemas.microsoft.com/office/drawing/2014/main" id="{F75BE6BB-73A3-6DCD-3580-A49D3D05FCCF}"/>
              </a:ext>
            </a:extLst>
          </p:cNvPr>
          <p:cNvSpPr/>
          <p:nvPr/>
        </p:nvSpPr>
        <p:spPr>
          <a:xfrm>
            <a:off x="7968281" y="1882904"/>
            <a:ext cx="2145537" cy="345679"/>
          </a:xfrm>
          <a:prstGeom prst="roundRect">
            <a:avLst>
              <a:gd name="adj" fmla="val 9277"/>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〇 補助対象の概要</a:t>
            </a:r>
          </a:p>
        </p:txBody>
      </p:sp>
      <p:sp>
        <p:nvSpPr>
          <p:cNvPr id="43" name="テキスト ボックス 42">
            <a:extLst>
              <a:ext uri="{FF2B5EF4-FFF2-40B4-BE49-F238E27FC236}">
                <a16:creationId xmlns:a16="http://schemas.microsoft.com/office/drawing/2014/main" id="{877B91E7-2B09-1673-F549-F9877C4F24D8}"/>
              </a:ext>
            </a:extLst>
          </p:cNvPr>
          <p:cNvSpPr txBox="1"/>
          <p:nvPr/>
        </p:nvSpPr>
        <p:spPr>
          <a:xfrm>
            <a:off x="7925110" y="3640943"/>
            <a:ext cx="4272877" cy="325730"/>
          </a:xfrm>
          <a:prstGeom prst="rect">
            <a:avLst/>
          </a:prstGeom>
          <a:noFill/>
        </p:spPr>
        <p:txBody>
          <a:bodyPr wrap="square" rtlCol="0">
            <a:spAutoFit/>
          </a:bodyPr>
          <a:lstStyle/>
          <a:p>
            <a:pPr>
              <a:lnSpc>
                <a:spcPts val="2100"/>
              </a:lnSpc>
            </a:pPr>
            <a:r>
              <a:rPr lang="ja-JP" altLang="en-US" sz="1700" dirty="0">
                <a:latin typeface="BIZ UDP明朝 Medium" panose="02020500000000000000" pitchFamily="18" charset="-128"/>
                <a:ea typeface="BIZ UDP明朝 Medium" panose="02020500000000000000" pitchFamily="18" charset="-128"/>
              </a:rPr>
              <a:t>▶ </a:t>
            </a:r>
            <a:r>
              <a:rPr kumimoji="1" lang="ja-JP" altLang="en-US" sz="1700" dirty="0">
                <a:latin typeface="BIZ UDP明朝 Medium" panose="02020500000000000000" pitchFamily="18" charset="-128"/>
                <a:ea typeface="BIZ UDP明朝 Medium" panose="02020500000000000000" pitchFamily="18" charset="-128"/>
              </a:rPr>
              <a:t>相談支援専門員１名につき</a:t>
            </a:r>
            <a:r>
              <a:rPr kumimoji="1" lang="en-US" altLang="ja-JP" sz="1700" dirty="0">
                <a:latin typeface="BIZ UDP明朝 Medium" panose="02020500000000000000" pitchFamily="18" charset="-128"/>
                <a:ea typeface="BIZ UDP明朝 Medium" panose="02020500000000000000" pitchFamily="18" charset="-128"/>
              </a:rPr>
              <a:t>50</a:t>
            </a:r>
            <a:r>
              <a:rPr kumimoji="1" lang="ja-JP" altLang="en-US" sz="1700" dirty="0">
                <a:latin typeface="BIZ UDP明朝 Medium" panose="02020500000000000000" pitchFamily="18" charset="-128"/>
                <a:ea typeface="BIZ UDP明朝 Medium" panose="02020500000000000000" pitchFamily="18" charset="-128"/>
              </a:rPr>
              <a:t>万円を上限</a:t>
            </a:r>
          </a:p>
        </p:txBody>
      </p:sp>
      <p:sp>
        <p:nvSpPr>
          <p:cNvPr id="44" name="四角形: 角を丸くする 43">
            <a:extLst>
              <a:ext uri="{FF2B5EF4-FFF2-40B4-BE49-F238E27FC236}">
                <a16:creationId xmlns:a16="http://schemas.microsoft.com/office/drawing/2014/main" id="{203B6599-A0EB-28AA-68E9-5DB605E1D5CD}"/>
              </a:ext>
            </a:extLst>
          </p:cNvPr>
          <p:cNvSpPr/>
          <p:nvPr/>
        </p:nvSpPr>
        <p:spPr>
          <a:xfrm>
            <a:off x="7968281" y="3269032"/>
            <a:ext cx="1518342" cy="330879"/>
          </a:xfrm>
          <a:prstGeom prst="roundRect">
            <a:avLst>
              <a:gd name="adj" fmla="val 9277"/>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〇 補助単価</a:t>
            </a:r>
          </a:p>
        </p:txBody>
      </p:sp>
      <p:sp>
        <p:nvSpPr>
          <p:cNvPr id="45" name="四角形: 角を丸くする 44">
            <a:extLst>
              <a:ext uri="{FF2B5EF4-FFF2-40B4-BE49-F238E27FC236}">
                <a16:creationId xmlns:a16="http://schemas.microsoft.com/office/drawing/2014/main" id="{EE209130-D853-AAED-10DF-464A78EE86BE}"/>
              </a:ext>
            </a:extLst>
          </p:cNvPr>
          <p:cNvSpPr/>
          <p:nvPr/>
        </p:nvSpPr>
        <p:spPr>
          <a:xfrm>
            <a:off x="50610" y="3147222"/>
            <a:ext cx="7755544" cy="3682203"/>
          </a:xfrm>
          <a:prstGeom prst="roundRect">
            <a:avLst>
              <a:gd name="adj" fmla="val 2179"/>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四角形: 角を丸くする 32">
            <a:extLst>
              <a:ext uri="{FF2B5EF4-FFF2-40B4-BE49-F238E27FC236}">
                <a16:creationId xmlns:a16="http://schemas.microsoft.com/office/drawing/2014/main" id="{DD0A9876-0744-DEB2-081E-18DAFFA911B9}"/>
              </a:ext>
            </a:extLst>
          </p:cNvPr>
          <p:cNvSpPr/>
          <p:nvPr/>
        </p:nvSpPr>
        <p:spPr>
          <a:xfrm>
            <a:off x="-5048" y="4009920"/>
            <a:ext cx="272429" cy="1686745"/>
          </a:xfrm>
          <a:prstGeom prst="roundRect">
            <a:avLst>
              <a:gd name="adj" fmla="val 13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b="1" dirty="0">
                <a:solidFill>
                  <a:schemeClr val="accent4">
                    <a:lumMod val="75000"/>
                  </a:schemeClr>
                </a:solidFill>
                <a:latin typeface="BIZ UDPゴシック" panose="020B0400000000000000" pitchFamily="50" charset="-128"/>
                <a:ea typeface="BIZ UDPゴシック" panose="020B0400000000000000" pitchFamily="50" charset="-128"/>
              </a:rPr>
              <a:t>補助対象 （例）</a:t>
            </a:r>
          </a:p>
        </p:txBody>
      </p:sp>
      <p:sp>
        <p:nvSpPr>
          <p:cNvPr id="48" name="テキスト ボックス 47">
            <a:extLst>
              <a:ext uri="{FF2B5EF4-FFF2-40B4-BE49-F238E27FC236}">
                <a16:creationId xmlns:a16="http://schemas.microsoft.com/office/drawing/2014/main" id="{8D65DC26-E3D4-7AF9-B2CD-CD8DB0D0F554}"/>
              </a:ext>
            </a:extLst>
          </p:cNvPr>
          <p:cNvSpPr txBox="1"/>
          <p:nvPr/>
        </p:nvSpPr>
        <p:spPr>
          <a:xfrm>
            <a:off x="7942366" y="4503452"/>
            <a:ext cx="4272877" cy="1566454"/>
          </a:xfrm>
          <a:prstGeom prst="rect">
            <a:avLst/>
          </a:prstGeom>
          <a:noFill/>
        </p:spPr>
        <p:txBody>
          <a:bodyPr wrap="square" rtlCol="0">
            <a:spAutoFit/>
          </a:bodyPr>
          <a:lstStyle/>
          <a:p>
            <a:pPr>
              <a:lnSpc>
                <a:spcPts val="3000"/>
              </a:lnSpc>
            </a:pPr>
            <a:r>
              <a:rPr lang="ja-JP" altLang="en-US" sz="1700" dirty="0">
                <a:latin typeface="BIZ UDP明朝 Medium" panose="02020500000000000000" pitchFamily="18" charset="-128"/>
                <a:ea typeface="BIZ UDP明朝 Medium" panose="02020500000000000000" pitchFamily="18" charset="-128"/>
              </a:rPr>
              <a:t>▶ </a:t>
            </a:r>
            <a:r>
              <a:rPr kumimoji="1" lang="ja-JP" altLang="en-US" sz="1700" dirty="0">
                <a:latin typeface="BIZ UDP明朝 Medium" panose="02020500000000000000" pitchFamily="18" charset="-128"/>
                <a:ea typeface="BIZ UDP明朝 Medium" panose="02020500000000000000" pitchFamily="18" charset="-128"/>
              </a:rPr>
              <a:t>新規雇用した職員の一定期間の雇用継続</a:t>
            </a:r>
            <a:endParaRPr kumimoji="1" lang="en-US" altLang="ja-JP" sz="1700" dirty="0">
              <a:latin typeface="BIZ UDP明朝 Medium" panose="02020500000000000000" pitchFamily="18" charset="-128"/>
              <a:ea typeface="BIZ UDP明朝 Medium" panose="02020500000000000000" pitchFamily="18" charset="-128"/>
            </a:endParaRPr>
          </a:p>
          <a:p>
            <a:pPr>
              <a:lnSpc>
                <a:spcPts val="3000"/>
              </a:lnSpc>
            </a:pPr>
            <a:r>
              <a:rPr lang="ja-JP" altLang="en-US" sz="1700" dirty="0">
                <a:latin typeface="BIZ UDP明朝 Medium" panose="02020500000000000000" pitchFamily="18" charset="-128"/>
                <a:ea typeface="BIZ UDP明朝 Medium" panose="02020500000000000000" pitchFamily="18" charset="-128"/>
              </a:rPr>
              <a:t>▶ </a:t>
            </a:r>
            <a:r>
              <a:rPr kumimoji="1" lang="ja-JP" altLang="en-US" sz="1700" dirty="0">
                <a:latin typeface="BIZ UDP明朝 Medium" panose="02020500000000000000" pitchFamily="18" charset="-128"/>
                <a:ea typeface="BIZ UDP明朝 Medium" panose="02020500000000000000" pitchFamily="18" charset="-128"/>
              </a:rPr>
              <a:t>計画相談支援等の契約件数の増加</a:t>
            </a:r>
            <a:endParaRPr kumimoji="1" lang="en-US" altLang="ja-JP" sz="1700" dirty="0">
              <a:latin typeface="BIZ UDP明朝 Medium" panose="02020500000000000000" pitchFamily="18" charset="-128"/>
              <a:ea typeface="BIZ UDP明朝 Medium" panose="02020500000000000000" pitchFamily="18" charset="-128"/>
            </a:endParaRPr>
          </a:p>
          <a:p>
            <a:pPr>
              <a:lnSpc>
                <a:spcPts val="3000"/>
              </a:lnSpc>
            </a:pPr>
            <a:r>
              <a:rPr kumimoji="1" lang="ja-JP" altLang="en-US" sz="1700" dirty="0">
                <a:latin typeface="BIZ UDP明朝 Medium" panose="02020500000000000000" pitchFamily="18" charset="-128"/>
                <a:ea typeface="BIZ UDP明朝 Medium" panose="02020500000000000000" pitchFamily="18" charset="-128"/>
              </a:rPr>
              <a:t>▶ 支援力向上研修、運営等支援事業の活用</a:t>
            </a:r>
            <a:endParaRPr kumimoji="1" lang="en-US" altLang="ja-JP" sz="1700" dirty="0">
              <a:latin typeface="BIZ UDP明朝 Medium" panose="02020500000000000000" pitchFamily="18" charset="-128"/>
              <a:ea typeface="BIZ UDP明朝 Medium" panose="02020500000000000000" pitchFamily="18" charset="-128"/>
            </a:endParaRPr>
          </a:p>
          <a:p>
            <a:pPr>
              <a:lnSpc>
                <a:spcPts val="3000"/>
              </a:lnSpc>
            </a:pPr>
            <a:r>
              <a:rPr lang="ja-JP" altLang="en-US" sz="1700" dirty="0">
                <a:latin typeface="BIZ UDP明朝 Medium" panose="02020500000000000000" pitchFamily="18" charset="-128"/>
                <a:ea typeface="BIZ UDP明朝 Medium" panose="02020500000000000000" pitchFamily="18" charset="-128"/>
              </a:rPr>
              <a:t>▶ 自立協への定期的な参加</a:t>
            </a:r>
            <a:endParaRPr kumimoji="1" lang="ja-JP" altLang="en-US" sz="1700" dirty="0">
              <a:latin typeface="BIZ UDP明朝 Medium" panose="02020500000000000000" pitchFamily="18" charset="-128"/>
              <a:ea typeface="BIZ UDP明朝 Medium" panose="02020500000000000000" pitchFamily="18" charset="-128"/>
            </a:endParaRPr>
          </a:p>
        </p:txBody>
      </p:sp>
      <p:sp>
        <p:nvSpPr>
          <p:cNvPr id="52" name="四角形: 角を丸くする 51">
            <a:extLst>
              <a:ext uri="{FF2B5EF4-FFF2-40B4-BE49-F238E27FC236}">
                <a16:creationId xmlns:a16="http://schemas.microsoft.com/office/drawing/2014/main" id="{68249096-058C-B1BE-1B7D-B4CB0E4A133F}"/>
              </a:ext>
            </a:extLst>
          </p:cNvPr>
          <p:cNvSpPr/>
          <p:nvPr/>
        </p:nvSpPr>
        <p:spPr>
          <a:xfrm>
            <a:off x="7968281" y="4207368"/>
            <a:ext cx="2053174" cy="330879"/>
          </a:xfrm>
          <a:prstGeom prst="roundRect">
            <a:avLst>
              <a:gd name="adj" fmla="val 9277"/>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〇 補助要件の例</a:t>
            </a:r>
          </a:p>
        </p:txBody>
      </p:sp>
      <p:pic>
        <p:nvPicPr>
          <p:cNvPr id="16" name="グラフィックス 15" descr="事業の成長 単色塗りつぶし">
            <a:extLst>
              <a:ext uri="{FF2B5EF4-FFF2-40B4-BE49-F238E27FC236}">
                <a16:creationId xmlns:a16="http://schemas.microsoft.com/office/drawing/2014/main" id="{45550330-47C1-4408-CE84-56511ED8B0F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852739" y="1578992"/>
            <a:ext cx="747846" cy="747846"/>
          </a:xfrm>
          <a:prstGeom prst="rect">
            <a:avLst/>
          </a:prstGeom>
        </p:spPr>
      </p:pic>
      <p:sp>
        <p:nvSpPr>
          <p:cNvPr id="41" name="テキスト ボックス 40">
            <a:extLst>
              <a:ext uri="{FF2B5EF4-FFF2-40B4-BE49-F238E27FC236}">
                <a16:creationId xmlns:a16="http://schemas.microsoft.com/office/drawing/2014/main" id="{E85AF93E-06DB-F1F3-1375-E5CE938FE6D5}"/>
              </a:ext>
            </a:extLst>
          </p:cNvPr>
          <p:cNvSpPr txBox="1"/>
          <p:nvPr/>
        </p:nvSpPr>
        <p:spPr>
          <a:xfrm>
            <a:off x="6592073" y="2184018"/>
            <a:ext cx="1154545" cy="230832"/>
          </a:xfrm>
          <a:prstGeom prst="rect">
            <a:avLst/>
          </a:prstGeom>
          <a:noFill/>
        </p:spPr>
        <p:txBody>
          <a:bodyPr wrap="square" rtlCol="0">
            <a:spAutoFit/>
          </a:bodyPr>
          <a:lstStyle/>
          <a:p>
            <a:pPr algn="ctr"/>
            <a:r>
              <a:rPr kumimoji="1" lang="ja-JP" altLang="en-US" sz="900" dirty="0">
                <a:latin typeface="BIZ UDPゴシック" panose="020B0400000000000000" pitchFamily="50" charset="-128"/>
                <a:ea typeface="BIZ UDPゴシック" panose="020B0400000000000000" pitchFamily="50" charset="-128"/>
              </a:rPr>
              <a:t>相談支援専門員</a:t>
            </a:r>
          </a:p>
        </p:txBody>
      </p:sp>
      <p:pic>
        <p:nvPicPr>
          <p:cNvPr id="8" name="グラフィックス 7" descr="男性 単色塗りつぶし">
            <a:extLst>
              <a:ext uri="{FF2B5EF4-FFF2-40B4-BE49-F238E27FC236}">
                <a16:creationId xmlns:a16="http://schemas.microsoft.com/office/drawing/2014/main" id="{E45BA5E6-6514-2467-DC9D-7F2FF1E3DB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22117" y="5700134"/>
            <a:ext cx="670054" cy="670054"/>
          </a:xfrm>
          <a:prstGeom prst="rect">
            <a:avLst/>
          </a:prstGeom>
        </p:spPr>
      </p:pic>
      <p:grpSp>
        <p:nvGrpSpPr>
          <p:cNvPr id="10" name="グループ化 9">
            <a:extLst>
              <a:ext uri="{FF2B5EF4-FFF2-40B4-BE49-F238E27FC236}">
                <a16:creationId xmlns:a16="http://schemas.microsoft.com/office/drawing/2014/main" id="{93BB8B3A-BBEF-5719-328F-21A7769E3D6C}"/>
              </a:ext>
            </a:extLst>
          </p:cNvPr>
          <p:cNvGrpSpPr/>
          <p:nvPr/>
        </p:nvGrpSpPr>
        <p:grpSpPr>
          <a:xfrm>
            <a:off x="4870632" y="5319730"/>
            <a:ext cx="978391" cy="281171"/>
            <a:chOff x="3547546" y="4101487"/>
            <a:chExt cx="978391" cy="281171"/>
          </a:xfrm>
        </p:grpSpPr>
        <p:sp>
          <p:nvSpPr>
            <p:cNvPr id="14" name="吹き出し: 四角形 13">
              <a:extLst>
                <a:ext uri="{FF2B5EF4-FFF2-40B4-BE49-F238E27FC236}">
                  <a16:creationId xmlns:a16="http://schemas.microsoft.com/office/drawing/2014/main" id="{D03F7CBD-5444-BE04-114D-FB8ACB7E1684}"/>
                </a:ext>
              </a:extLst>
            </p:cNvPr>
            <p:cNvSpPr/>
            <p:nvPr/>
          </p:nvSpPr>
          <p:spPr>
            <a:xfrm>
              <a:off x="3547546" y="4101487"/>
              <a:ext cx="747363" cy="281171"/>
            </a:xfrm>
            <a:prstGeom prst="wedgeRectCallout">
              <a:avLst>
                <a:gd name="adj1" fmla="val -1774"/>
                <a:gd name="adj2" fmla="val 73177"/>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40B8E4E8-EC2A-79F8-D739-9D4CDD9F62F8}"/>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sp>
        <p:nvSpPr>
          <p:cNvPr id="2" name="テキスト ボックス 1">
            <a:extLst>
              <a:ext uri="{FF2B5EF4-FFF2-40B4-BE49-F238E27FC236}">
                <a16:creationId xmlns:a16="http://schemas.microsoft.com/office/drawing/2014/main" id="{BEC3ECAB-8D13-698D-D34A-DB5D9E711016}"/>
              </a:ext>
            </a:extLst>
          </p:cNvPr>
          <p:cNvSpPr txBox="1"/>
          <p:nvPr/>
        </p:nvSpPr>
        <p:spPr>
          <a:xfrm>
            <a:off x="11839575" y="6479696"/>
            <a:ext cx="340158" cy="338554"/>
          </a:xfrm>
          <a:prstGeom prst="rect">
            <a:avLst/>
          </a:prstGeom>
          <a:noFill/>
        </p:spPr>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４</a:t>
            </a:r>
          </a:p>
        </p:txBody>
      </p:sp>
      <p:sp>
        <p:nvSpPr>
          <p:cNvPr id="4" name="四角形: 角を丸くする 3">
            <a:extLst>
              <a:ext uri="{FF2B5EF4-FFF2-40B4-BE49-F238E27FC236}">
                <a16:creationId xmlns:a16="http://schemas.microsoft.com/office/drawing/2014/main" id="{B6299DE8-DD5D-357A-4B56-56988366C638}"/>
              </a:ext>
            </a:extLst>
          </p:cNvPr>
          <p:cNvSpPr/>
          <p:nvPr/>
        </p:nvSpPr>
        <p:spPr>
          <a:xfrm>
            <a:off x="816954" y="3263445"/>
            <a:ext cx="3395535" cy="1436390"/>
          </a:xfrm>
          <a:prstGeom prst="roundRect">
            <a:avLst>
              <a:gd name="adj" fmla="val 3798"/>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7FB5DC35-6FA2-5058-CC9C-6749874965B5}"/>
              </a:ext>
            </a:extLst>
          </p:cNvPr>
          <p:cNvSpPr txBox="1"/>
          <p:nvPr/>
        </p:nvSpPr>
        <p:spPr>
          <a:xfrm>
            <a:off x="799379" y="3251888"/>
            <a:ext cx="3173838" cy="307777"/>
          </a:xfrm>
          <a:prstGeom prst="rect">
            <a:avLst/>
          </a:prstGeom>
          <a:noFill/>
        </p:spPr>
        <p:txBody>
          <a:bodyPr wrap="square" rtlCol="0">
            <a:spAutoFit/>
          </a:bodyPr>
          <a:lstStyle/>
          <a:p>
            <a:r>
              <a:rPr lang="ja-JP" altLang="en-US" sz="1400" b="1" u="sng" dirty="0">
                <a:latin typeface="BIZ UDPゴシック" panose="020B0400000000000000" pitchFamily="50" charset="-128"/>
                <a:ea typeface="BIZ UDPゴシック" panose="020B0400000000000000" pitchFamily="50" charset="-128"/>
              </a:rPr>
              <a:t>・</a:t>
            </a:r>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常勤専従職員の配置</a:t>
            </a:r>
            <a:r>
              <a:rPr lang="ja-JP" altLang="en-US" sz="1200" u="sng" dirty="0">
                <a:latin typeface="BIZ UDPゴシック" panose="020B0400000000000000" pitchFamily="50" charset="-128"/>
                <a:ea typeface="BIZ UDPゴシック" panose="020B0400000000000000" pitchFamily="50" charset="-128"/>
              </a:rPr>
              <a:t>による体制強化</a:t>
            </a:r>
            <a:endParaRPr kumimoji="1" lang="ja-JP" altLang="en-US" sz="1200" u="sng" dirty="0">
              <a:latin typeface="BIZ UDPゴシック" panose="020B0400000000000000" pitchFamily="50" charset="-128"/>
              <a:ea typeface="BIZ UDPゴシック" panose="020B0400000000000000" pitchFamily="50" charset="-128"/>
            </a:endParaRPr>
          </a:p>
        </p:txBody>
      </p:sp>
      <p:sp>
        <p:nvSpPr>
          <p:cNvPr id="18" name="楕円 17">
            <a:extLst>
              <a:ext uri="{FF2B5EF4-FFF2-40B4-BE49-F238E27FC236}">
                <a16:creationId xmlns:a16="http://schemas.microsoft.com/office/drawing/2014/main" id="{383FBEFD-3844-8A87-5B23-5F2092B30BC1}"/>
              </a:ext>
            </a:extLst>
          </p:cNvPr>
          <p:cNvSpPr/>
          <p:nvPr/>
        </p:nvSpPr>
        <p:spPr>
          <a:xfrm>
            <a:off x="1670207" y="3798722"/>
            <a:ext cx="540898" cy="71150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2" name="グラフィックス 41" descr="男性 単色塗りつぶし">
            <a:extLst>
              <a:ext uri="{FF2B5EF4-FFF2-40B4-BE49-F238E27FC236}">
                <a16:creationId xmlns:a16="http://schemas.microsoft.com/office/drawing/2014/main" id="{BB0AFE70-1E2B-D631-5969-853ACA2029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0623" y="3822625"/>
            <a:ext cx="662889" cy="662889"/>
          </a:xfrm>
          <a:prstGeom prst="rect">
            <a:avLst/>
          </a:prstGeom>
        </p:spPr>
      </p:pic>
      <p:pic>
        <p:nvPicPr>
          <p:cNvPr id="46" name="グラフィックス 45" descr="男性 単色塗りつぶし">
            <a:extLst>
              <a:ext uri="{FF2B5EF4-FFF2-40B4-BE49-F238E27FC236}">
                <a16:creationId xmlns:a16="http://schemas.microsoft.com/office/drawing/2014/main" id="{8596A62E-B4A9-066B-93AB-0C9880AE743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91597" y="3836014"/>
            <a:ext cx="654758" cy="654758"/>
          </a:xfrm>
          <a:prstGeom prst="rect">
            <a:avLst/>
          </a:prstGeom>
        </p:spPr>
      </p:pic>
      <p:pic>
        <p:nvPicPr>
          <p:cNvPr id="47" name="グラフィックス 46" descr="男性 単色塗りつぶし">
            <a:extLst>
              <a:ext uri="{FF2B5EF4-FFF2-40B4-BE49-F238E27FC236}">
                <a16:creationId xmlns:a16="http://schemas.microsoft.com/office/drawing/2014/main" id="{4997E438-90A1-0BE1-A6B4-D6D38288FDD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718132" y="3835319"/>
            <a:ext cx="654758" cy="654758"/>
          </a:xfrm>
          <a:prstGeom prst="rect">
            <a:avLst/>
          </a:prstGeom>
        </p:spPr>
      </p:pic>
      <p:sp>
        <p:nvSpPr>
          <p:cNvPr id="53" name="テキスト ボックス 52">
            <a:extLst>
              <a:ext uri="{FF2B5EF4-FFF2-40B4-BE49-F238E27FC236}">
                <a16:creationId xmlns:a16="http://schemas.microsoft.com/office/drawing/2014/main" id="{F51B7FD3-F68A-F5EB-736C-8DBACD256737}"/>
              </a:ext>
            </a:extLst>
          </p:cNvPr>
          <p:cNvSpPr txBox="1"/>
          <p:nvPr/>
        </p:nvSpPr>
        <p:spPr>
          <a:xfrm>
            <a:off x="2554548" y="3584958"/>
            <a:ext cx="762459" cy="253916"/>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既存職員</a:t>
            </a:r>
          </a:p>
        </p:txBody>
      </p:sp>
      <p:sp>
        <p:nvSpPr>
          <p:cNvPr id="56" name="テキスト ボックス 55">
            <a:extLst>
              <a:ext uri="{FF2B5EF4-FFF2-40B4-BE49-F238E27FC236}">
                <a16:creationId xmlns:a16="http://schemas.microsoft.com/office/drawing/2014/main" id="{3F8105E7-B506-3377-96D6-5DD52FF9B92B}"/>
              </a:ext>
            </a:extLst>
          </p:cNvPr>
          <p:cNvSpPr txBox="1"/>
          <p:nvPr/>
        </p:nvSpPr>
        <p:spPr>
          <a:xfrm>
            <a:off x="2168378" y="3928784"/>
            <a:ext cx="494527" cy="400110"/>
          </a:xfrm>
          <a:prstGeom prst="rect">
            <a:avLst/>
          </a:prstGeom>
          <a:noFill/>
        </p:spPr>
        <p:txBody>
          <a:bodyPr wrap="square" rtlCol="0">
            <a:spAutoFit/>
          </a:bodyPr>
          <a:lstStyle/>
          <a:p>
            <a:r>
              <a:rPr kumimoji="1" lang="ja-JP" altLang="en-US" sz="2000" b="1" dirty="0">
                <a:latin typeface="BIZ UDPゴシック" panose="020B0400000000000000" pitchFamily="50" charset="-128"/>
                <a:ea typeface="BIZ UDPゴシック" panose="020B0400000000000000" pitchFamily="50" charset="-128"/>
              </a:rPr>
              <a:t>＋</a:t>
            </a:r>
          </a:p>
        </p:txBody>
      </p:sp>
      <p:grpSp>
        <p:nvGrpSpPr>
          <p:cNvPr id="57" name="グループ化 56">
            <a:extLst>
              <a:ext uri="{FF2B5EF4-FFF2-40B4-BE49-F238E27FC236}">
                <a16:creationId xmlns:a16="http://schemas.microsoft.com/office/drawing/2014/main" id="{A890CD56-47C7-59F3-38C5-6FC794493624}"/>
              </a:ext>
            </a:extLst>
          </p:cNvPr>
          <p:cNvGrpSpPr/>
          <p:nvPr/>
        </p:nvGrpSpPr>
        <p:grpSpPr>
          <a:xfrm>
            <a:off x="899975" y="3561684"/>
            <a:ext cx="978391" cy="281171"/>
            <a:chOff x="3547546" y="4101487"/>
            <a:chExt cx="978391" cy="281171"/>
          </a:xfrm>
        </p:grpSpPr>
        <p:sp>
          <p:nvSpPr>
            <p:cNvPr id="58" name="吹き出し: 四角形 57">
              <a:extLst>
                <a:ext uri="{FF2B5EF4-FFF2-40B4-BE49-F238E27FC236}">
                  <a16:creationId xmlns:a16="http://schemas.microsoft.com/office/drawing/2014/main" id="{EA6A21D3-8B93-C201-44E1-3531709B7C72}"/>
                </a:ext>
              </a:extLst>
            </p:cNvPr>
            <p:cNvSpPr/>
            <p:nvPr/>
          </p:nvSpPr>
          <p:spPr>
            <a:xfrm>
              <a:off x="3547546" y="4101487"/>
              <a:ext cx="747363" cy="281171"/>
            </a:xfrm>
            <a:prstGeom prst="wedgeRectCallout">
              <a:avLst>
                <a:gd name="adj1" fmla="val 48568"/>
                <a:gd name="adj2" fmla="val 107053"/>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A206927A-3AB1-C130-BB22-CD2990EF20B6}"/>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sp>
        <p:nvSpPr>
          <p:cNvPr id="60" name="テキスト ボックス 59">
            <a:extLst>
              <a:ext uri="{FF2B5EF4-FFF2-40B4-BE49-F238E27FC236}">
                <a16:creationId xmlns:a16="http://schemas.microsoft.com/office/drawing/2014/main" id="{ECF3B475-44F7-C35F-06D6-5AF1739DD26F}"/>
              </a:ext>
            </a:extLst>
          </p:cNvPr>
          <p:cNvSpPr txBox="1"/>
          <p:nvPr/>
        </p:nvSpPr>
        <p:spPr>
          <a:xfrm>
            <a:off x="1599294" y="3577170"/>
            <a:ext cx="762459" cy="253916"/>
          </a:xfrm>
          <a:prstGeom prst="rect">
            <a:avLst/>
          </a:prstGeom>
          <a:noFill/>
        </p:spPr>
        <p:txBody>
          <a:bodyPr wrap="square" rtlCol="0">
            <a:spAutoFit/>
          </a:bodyPr>
          <a:lstStyle/>
          <a:p>
            <a:r>
              <a:rPr kumimoji="1" lang="ja-JP" altLang="en-US" sz="1050" dirty="0">
                <a:solidFill>
                  <a:srgbClr val="FF0000"/>
                </a:solidFill>
                <a:latin typeface="BIZ UDPゴシック" panose="020B0400000000000000" pitchFamily="50" charset="-128"/>
                <a:ea typeface="BIZ UDPゴシック" panose="020B0400000000000000" pitchFamily="50" charset="-128"/>
              </a:rPr>
              <a:t>新規配置</a:t>
            </a:r>
          </a:p>
        </p:txBody>
      </p:sp>
      <p:grpSp>
        <p:nvGrpSpPr>
          <p:cNvPr id="61" name="グループ化 60">
            <a:extLst>
              <a:ext uri="{FF2B5EF4-FFF2-40B4-BE49-F238E27FC236}">
                <a16:creationId xmlns:a16="http://schemas.microsoft.com/office/drawing/2014/main" id="{AE463186-79A1-08B7-1316-61064932A876}"/>
              </a:ext>
            </a:extLst>
          </p:cNvPr>
          <p:cNvGrpSpPr/>
          <p:nvPr/>
        </p:nvGrpSpPr>
        <p:grpSpPr>
          <a:xfrm>
            <a:off x="3352370" y="3936983"/>
            <a:ext cx="764977" cy="415498"/>
            <a:chOff x="6965938" y="1895765"/>
            <a:chExt cx="764977" cy="415498"/>
          </a:xfrm>
        </p:grpSpPr>
        <p:sp>
          <p:nvSpPr>
            <p:cNvPr id="62" name="四角形: 角を丸くする 61">
              <a:extLst>
                <a:ext uri="{FF2B5EF4-FFF2-40B4-BE49-F238E27FC236}">
                  <a16:creationId xmlns:a16="http://schemas.microsoft.com/office/drawing/2014/main" id="{ACB26EFF-FF1F-0E83-407F-85B8FE0D469C}"/>
                </a:ext>
              </a:extLst>
            </p:cNvPr>
            <p:cNvSpPr/>
            <p:nvPr/>
          </p:nvSpPr>
          <p:spPr>
            <a:xfrm>
              <a:off x="6996113" y="1924077"/>
              <a:ext cx="705932" cy="359041"/>
            </a:xfrm>
            <a:prstGeom prst="roundRect">
              <a:avLst/>
            </a:prstGeom>
            <a:solidFill>
              <a:schemeClr val="accent2">
                <a:lumMod val="40000"/>
                <a:lumOff val="6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14751A73-CA6B-4E3F-6A3A-BCE92165AB29}"/>
                </a:ext>
              </a:extLst>
            </p:cNvPr>
            <p:cNvSpPr txBox="1"/>
            <p:nvPr/>
          </p:nvSpPr>
          <p:spPr>
            <a:xfrm>
              <a:off x="6965938" y="1895765"/>
              <a:ext cx="764977" cy="415498"/>
            </a:xfrm>
            <a:prstGeom prst="rect">
              <a:avLst/>
            </a:prstGeom>
            <a:noFill/>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専門員の</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増員</a:t>
              </a:r>
            </a:p>
          </p:txBody>
        </p:sp>
      </p:grpSp>
      <p:sp>
        <p:nvSpPr>
          <p:cNvPr id="64" name="テキスト ボックス 63">
            <a:extLst>
              <a:ext uri="{FF2B5EF4-FFF2-40B4-BE49-F238E27FC236}">
                <a16:creationId xmlns:a16="http://schemas.microsoft.com/office/drawing/2014/main" id="{92A9BBC6-0C0C-F173-5068-F0D9503F85EE}"/>
              </a:ext>
            </a:extLst>
          </p:cNvPr>
          <p:cNvSpPr txBox="1"/>
          <p:nvPr/>
        </p:nvSpPr>
        <p:spPr>
          <a:xfrm>
            <a:off x="1624957" y="4469335"/>
            <a:ext cx="762459" cy="230832"/>
          </a:xfrm>
          <a:prstGeom prst="rect">
            <a:avLst/>
          </a:prstGeom>
          <a:noFill/>
        </p:spPr>
        <p:txBody>
          <a:bodyPr wrap="square" rtlCol="0">
            <a:spAutoFit/>
          </a:bodyPr>
          <a:lstStyle/>
          <a:p>
            <a:r>
              <a:rPr kumimoji="1" lang="ja-JP" altLang="en-US" sz="900" dirty="0">
                <a:latin typeface="BIZ UDPゴシック" panose="020B0400000000000000" pitchFamily="50" charset="-128"/>
                <a:ea typeface="BIZ UDPゴシック" panose="020B0400000000000000" pitchFamily="50" charset="-128"/>
              </a:rPr>
              <a:t>補助対象</a:t>
            </a:r>
          </a:p>
        </p:txBody>
      </p:sp>
      <p:pic>
        <p:nvPicPr>
          <p:cNvPr id="3" name="グラフィックス 2" descr="男性 枠線">
            <a:extLst>
              <a:ext uri="{FF2B5EF4-FFF2-40B4-BE49-F238E27FC236}">
                <a16:creationId xmlns:a16="http://schemas.microsoft.com/office/drawing/2014/main" id="{61FCE867-8702-E533-FD85-5A001E32C12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95148" y="5559815"/>
            <a:ext cx="699830" cy="699830"/>
          </a:xfrm>
          <a:prstGeom prst="rect">
            <a:avLst/>
          </a:prstGeom>
        </p:spPr>
      </p:pic>
    </p:spTree>
    <p:extLst>
      <p:ext uri="{BB962C8B-B14F-4D97-AF65-F5344CB8AC3E}">
        <p14:creationId xmlns:p14="http://schemas.microsoft.com/office/powerpoint/2010/main" val="3905554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四角形: 角を丸くする 15">
            <a:extLst>
              <a:ext uri="{FF2B5EF4-FFF2-40B4-BE49-F238E27FC236}">
                <a16:creationId xmlns:a16="http://schemas.microsoft.com/office/drawing/2014/main" id="{15E881BC-FF2D-6189-F93E-618BCFE87D8D}"/>
              </a:ext>
            </a:extLst>
          </p:cNvPr>
          <p:cNvSpPr/>
          <p:nvPr/>
        </p:nvSpPr>
        <p:spPr>
          <a:xfrm>
            <a:off x="9105621" y="1911927"/>
            <a:ext cx="2079616" cy="914400"/>
          </a:xfrm>
          <a:prstGeom prst="roundRect">
            <a:avLst>
              <a:gd name="adj" fmla="val 3798"/>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60D21F68-57DB-E2FF-0C1C-5269515307BA}"/>
              </a:ext>
            </a:extLst>
          </p:cNvPr>
          <p:cNvSpPr/>
          <p:nvPr/>
        </p:nvSpPr>
        <p:spPr>
          <a:xfrm>
            <a:off x="323274" y="4001748"/>
            <a:ext cx="7913885" cy="2101659"/>
          </a:xfrm>
          <a:prstGeom prst="roundRect">
            <a:avLst>
              <a:gd name="adj" fmla="val 3845"/>
            </a:avLst>
          </a:prstGeom>
          <a:no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四角形: 角を丸くする 1">
            <a:extLst>
              <a:ext uri="{FF2B5EF4-FFF2-40B4-BE49-F238E27FC236}">
                <a16:creationId xmlns:a16="http://schemas.microsoft.com/office/drawing/2014/main" id="{678C377D-A77F-E5F6-AF73-ED3F0A823FF4}"/>
              </a:ext>
            </a:extLst>
          </p:cNvPr>
          <p:cNvSpPr/>
          <p:nvPr/>
        </p:nvSpPr>
        <p:spPr>
          <a:xfrm>
            <a:off x="323273" y="1327342"/>
            <a:ext cx="7920065" cy="2101658"/>
          </a:xfrm>
          <a:prstGeom prst="roundRect">
            <a:avLst>
              <a:gd name="adj" fmla="val 3845"/>
            </a:avLst>
          </a:prstGeom>
          <a:no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1A963733-677B-6F1E-C17D-BD6470C2B530}"/>
              </a:ext>
            </a:extLst>
          </p:cNvPr>
          <p:cNvSpPr/>
          <p:nvPr/>
        </p:nvSpPr>
        <p:spPr>
          <a:xfrm>
            <a:off x="407727" y="1137215"/>
            <a:ext cx="3393050" cy="465881"/>
          </a:xfrm>
          <a:prstGeom prst="roundRect">
            <a:avLst>
              <a:gd name="adj" fmla="val 7957"/>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6" name="四角形: 角を丸くする 5">
            <a:extLst>
              <a:ext uri="{FF2B5EF4-FFF2-40B4-BE49-F238E27FC236}">
                <a16:creationId xmlns:a16="http://schemas.microsoft.com/office/drawing/2014/main" id="{0A751927-A3CE-9DF2-4812-3E0FD79EE249}"/>
              </a:ext>
            </a:extLst>
          </p:cNvPr>
          <p:cNvSpPr/>
          <p:nvPr/>
        </p:nvSpPr>
        <p:spPr>
          <a:xfrm>
            <a:off x="188165" y="877455"/>
            <a:ext cx="11832385" cy="5809672"/>
          </a:xfrm>
          <a:prstGeom prst="roundRect">
            <a:avLst>
              <a:gd name="adj" fmla="val 2190"/>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4D99C37B-BE5E-AA19-6D3A-3FB6BADA2E35}"/>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２</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a:t>
            </a:r>
            <a:r>
              <a:rPr lang="zh-TW" altLang="en-US" sz="2800" dirty="0">
                <a:solidFill>
                  <a:schemeClr val="bg1"/>
                </a:solidFill>
                <a:latin typeface="BIZ UDPゴシック" panose="020B0400000000000000" pitchFamily="50" charset="-128"/>
                <a:ea typeface="BIZ UDPゴシック" panose="020B0400000000000000" pitchFamily="50" charset="-128"/>
              </a:rPr>
              <a:t>提供体制強化事業補助金</a:t>
            </a:r>
            <a:r>
              <a:rPr lang="ja-JP" altLang="en-US" sz="2800" dirty="0">
                <a:solidFill>
                  <a:schemeClr val="bg1"/>
                </a:solidFill>
                <a:latin typeface="BIZ UDPゴシック" panose="020B0400000000000000" pitchFamily="50" charset="-128"/>
                <a:ea typeface="BIZ UDPゴシック" panose="020B0400000000000000" pitchFamily="50" charset="-128"/>
              </a:rPr>
              <a:t>の概要　（２）</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88FF90F9-0ADE-AAE6-3043-3A0BFC44DE34}"/>
              </a:ext>
            </a:extLst>
          </p:cNvPr>
          <p:cNvSpPr/>
          <p:nvPr/>
        </p:nvSpPr>
        <p:spPr>
          <a:xfrm>
            <a:off x="436525" y="654702"/>
            <a:ext cx="1838325"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accent4">
                    <a:lumMod val="75000"/>
                  </a:schemeClr>
                </a:solidFill>
                <a:latin typeface="BIZ UDPゴシック" panose="020B0400000000000000" pitchFamily="50" charset="-128"/>
                <a:ea typeface="BIZ UDPゴシック" panose="020B0400000000000000" pitchFamily="50" charset="-128"/>
              </a:rPr>
              <a:t>補助の内容</a:t>
            </a:r>
          </a:p>
        </p:txBody>
      </p:sp>
      <p:sp>
        <p:nvSpPr>
          <p:cNvPr id="7" name="コンテンツ プレースホルダー 2">
            <a:extLst>
              <a:ext uri="{FF2B5EF4-FFF2-40B4-BE49-F238E27FC236}">
                <a16:creationId xmlns:a16="http://schemas.microsoft.com/office/drawing/2014/main" id="{705FF41E-7BF6-9508-1974-13B272D11C9B}"/>
              </a:ext>
            </a:extLst>
          </p:cNvPr>
          <p:cNvSpPr txBox="1">
            <a:spLocks/>
          </p:cNvSpPr>
          <p:nvPr/>
        </p:nvSpPr>
        <p:spPr>
          <a:xfrm>
            <a:off x="663002" y="1149301"/>
            <a:ext cx="2989994" cy="4653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2200" dirty="0">
                <a:latin typeface="BIZ UDPゴシック" panose="020B0400000000000000" pitchFamily="50" charset="-128"/>
                <a:ea typeface="BIZ UDPゴシック" panose="020B0400000000000000" pitchFamily="50" charset="-128"/>
              </a:rPr>
              <a:t>▶ 確保支援費補助金</a:t>
            </a:r>
          </a:p>
        </p:txBody>
      </p:sp>
      <p:sp>
        <p:nvSpPr>
          <p:cNvPr id="9" name="四角形: 角を丸くする 8">
            <a:extLst>
              <a:ext uri="{FF2B5EF4-FFF2-40B4-BE49-F238E27FC236}">
                <a16:creationId xmlns:a16="http://schemas.microsoft.com/office/drawing/2014/main" id="{75C756D6-008B-1E02-47E5-44176D47F046}"/>
              </a:ext>
            </a:extLst>
          </p:cNvPr>
          <p:cNvSpPr/>
          <p:nvPr/>
        </p:nvSpPr>
        <p:spPr>
          <a:xfrm>
            <a:off x="436525" y="3690977"/>
            <a:ext cx="3364252" cy="517183"/>
          </a:xfrm>
          <a:prstGeom prst="roundRect">
            <a:avLst>
              <a:gd name="adj" fmla="val 7957"/>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10" name="コンテンツ プレースホルダー 2">
            <a:extLst>
              <a:ext uri="{FF2B5EF4-FFF2-40B4-BE49-F238E27FC236}">
                <a16:creationId xmlns:a16="http://schemas.microsoft.com/office/drawing/2014/main" id="{CBC060B8-2374-536B-6F36-BBEEEF849149}"/>
              </a:ext>
            </a:extLst>
          </p:cNvPr>
          <p:cNvSpPr txBox="1">
            <a:spLocks/>
          </p:cNvSpPr>
          <p:nvPr/>
        </p:nvSpPr>
        <p:spPr>
          <a:xfrm>
            <a:off x="653987" y="3725335"/>
            <a:ext cx="2900529" cy="448466"/>
          </a:xfrm>
          <a:prstGeom prst="rect">
            <a:avLst/>
          </a:prstGeom>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2200" dirty="0">
                <a:latin typeface="BIZ UDPゴシック" panose="020B0400000000000000" pitchFamily="50" charset="-128"/>
                <a:ea typeface="BIZ UDPゴシック" panose="020B0400000000000000" pitchFamily="50" charset="-128"/>
              </a:rPr>
              <a:t>▶ 定着支援費補助金</a:t>
            </a:r>
          </a:p>
        </p:txBody>
      </p:sp>
      <p:sp>
        <p:nvSpPr>
          <p:cNvPr id="11" name="テキスト ボックス 10">
            <a:extLst>
              <a:ext uri="{FF2B5EF4-FFF2-40B4-BE49-F238E27FC236}">
                <a16:creationId xmlns:a16="http://schemas.microsoft.com/office/drawing/2014/main" id="{12F5C282-5AB9-AE90-F1FD-9FE30430100C}"/>
              </a:ext>
            </a:extLst>
          </p:cNvPr>
          <p:cNvSpPr txBox="1"/>
          <p:nvPr/>
        </p:nvSpPr>
        <p:spPr>
          <a:xfrm>
            <a:off x="1185556" y="1682697"/>
            <a:ext cx="5760425" cy="1638782"/>
          </a:xfrm>
          <a:prstGeom prst="rect">
            <a:avLst/>
          </a:prstGeom>
          <a:noFill/>
        </p:spPr>
        <p:txBody>
          <a:bodyPr wrap="square" rtlCol="0">
            <a:spAutoFit/>
          </a:bodyPr>
          <a:lstStyle/>
          <a:p>
            <a:pPr>
              <a:lnSpc>
                <a:spcPts val="2800"/>
              </a:lnSpc>
            </a:pPr>
            <a:r>
              <a:rPr lang="ja-JP" altLang="en-US" dirty="0">
                <a:latin typeface="BIZ UD明朝 Medium" panose="02020500000000000000" pitchFamily="17" charset="-128"/>
                <a:ea typeface="BIZ UD明朝 Medium" panose="02020500000000000000" pitchFamily="17" charset="-128"/>
              </a:rPr>
              <a:t>常勤・専従の専門員の新規配置を支援し、</a:t>
            </a:r>
            <a:endParaRPr lang="en-US" altLang="ja-JP" dirty="0">
              <a:latin typeface="BIZ UD明朝 Medium" panose="02020500000000000000" pitchFamily="17" charset="-128"/>
              <a:ea typeface="BIZ UD明朝 Medium" panose="02020500000000000000" pitchFamily="17" charset="-128"/>
            </a:endParaRPr>
          </a:p>
          <a:p>
            <a:pPr>
              <a:lnSpc>
                <a:spcPts val="2800"/>
              </a:lnSpc>
            </a:pPr>
            <a:r>
              <a:rPr lang="ja-JP" altLang="en-US" dirty="0">
                <a:latin typeface="BIZ UD明朝 Medium" panose="02020500000000000000" pitchFamily="17" charset="-128"/>
                <a:ea typeface="BIZ UD明朝 Medium" panose="02020500000000000000" pitchFamily="17" charset="-128"/>
              </a:rPr>
              <a:t>相談支援の受け皿拡充と体制強化の促進を図る</a:t>
            </a:r>
            <a:endParaRPr lang="en-US" altLang="ja-JP" dirty="0">
              <a:latin typeface="BIZ UD明朝 Medium" panose="02020500000000000000" pitchFamily="17" charset="-128"/>
              <a:ea typeface="BIZ UD明朝 Medium" panose="02020500000000000000" pitchFamily="17" charset="-128"/>
            </a:endParaRPr>
          </a:p>
          <a:p>
            <a:pPr>
              <a:lnSpc>
                <a:spcPts val="1300"/>
              </a:lnSpc>
            </a:pPr>
            <a:endParaRPr lang="en-US" altLang="ja-JP" sz="1200" dirty="0">
              <a:latin typeface="BIZ UD明朝 Medium" panose="02020500000000000000" pitchFamily="17" charset="-128"/>
              <a:ea typeface="BIZ UD明朝 Medium" panose="02020500000000000000" pitchFamily="17" charset="-128"/>
            </a:endParaRPr>
          </a:p>
          <a:p>
            <a:pPr>
              <a:lnSpc>
                <a:spcPts val="2800"/>
              </a:lnSpc>
            </a:pPr>
            <a:r>
              <a:rPr lang="ja-JP" altLang="en-US" dirty="0">
                <a:latin typeface="BIZ UD明朝 Medium" panose="02020500000000000000" pitchFamily="17" charset="-128"/>
                <a:ea typeface="BIZ UD明朝 Medium" panose="02020500000000000000" pitchFamily="17" charset="-128"/>
              </a:rPr>
              <a:t>新規配置した職員の人件費及び当該職員の</a:t>
            </a:r>
            <a:endParaRPr lang="en-US" altLang="ja-JP" dirty="0">
              <a:latin typeface="BIZ UD明朝 Medium" panose="02020500000000000000" pitchFamily="17" charset="-128"/>
              <a:ea typeface="BIZ UD明朝 Medium" panose="02020500000000000000" pitchFamily="17" charset="-128"/>
            </a:endParaRPr>
          </a:p>
          <a:p>
            <a:pPr>
              <a:lnSpc>
                <a:spcPts val="2800"/>
              </a:lnSpc>
            </a:pPr>
            <a:r>
              <a:rPr lang="ja-JP" altLang="en-US" dirty="0">
                <a:latin typeface="BIZ UD明朝 Medium" panose="02020500000000000000" pitchFamily="17" charset="-128"/>
                <a:ea typeface="BIZ UD明朝 Medium" panose="02020500000000000000" pitchFamily="17" charset="-128"/>
              </a:rPr>
              <a:t>受け入れ、育成に伴いかかる費用を補助するもの</a:t>
            </a:r>
            <a:endParaRPr lang="en-US" altLang="ja-JP" dirty="0">
              <a:latin typeface="BIZ UD明朝 Medium" panose="02020500000000000000" pitchFamily="17" charset="-128"/>
              <a:ea typeface="BIZ UD明朝 Medium" panose="02020500000000000000" pitchFamily="17" charset="-128"/>
            </a:endParaRPr>
          </a:p>
        </p:txBody>
      </p:sp>
      <p:sp>
        <p:nvSpPr>
          <p:cNvPr id="13" name="二等辺三角形 12">
            <a:extLst>
              <a:ext uri="{FF2B5EF4-FFF2-40B4-BE49-F238E27FC236}">
                <a16:creationId xmlns:a16="http://schemas.microsoft.com/office/drawing/2014/main" id="{F3124670-36FE-741A-40FF-A91B23150E25}"/>
              </a:ext>
            </a:extLst>
          </p:cNvPr>
          <p:cNvSpPr/>
          <p:nvPr/>
        </p:nvSpPr>
        <p:spPr>
          <a:xfrm rot="5400000">
            <a:off x="7943480" y="2254836"/>
            <a:ext cx="1225444" cy="304815"/>
          </a:xfrm>
          <a:prstGeom prst="triangle">
            <a:avLst>
              <a:gd name="adj" fmla="val 48544"/>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A73C0E2A-8C2D-0033-E6ED-D0EA97D9E63E}"/>
              </a:ext>
            </a:extLst>
          </p:cNvPr>
          <p:cNvSpPr txBox="1"/>
          <p:nvPr/>
        </p:nvSpPr>
        <p:spPr>
          <a:xfrm>
            <a:off x="9329576" y="2043641"/>
            <a:ext cx="1604735" cy="646331"/>
          </a:xfrm>
          <a:prstGeom prst="rect">
            <a:avLst/>
          </a:prstGeom>
          <a:noFill/>
        </p:spPr>
        <p:txBody>
          <a:bodyPr wrap="square" rtlCol="0">
            <a:spAutoFit/>
          </a:bodyPr>
          <a:lstStyle/>
          <a:p>
            <a:pPr algn="ctr"/>
            <a:r>
              <a:rPr lang="ja-JP" altLang="en-US" b="1" dirty="0">
                <a:latin typeface="BIZ UDPゴシック" panose="020B0400000000000000" pitchFamily="50" charset="-128"/>
                <a:ea typeface="BIZ UDPゴシック" panose="020B0400000000000000" pitchFamily="50" charset="-128"/>
              </a:rPr>
              <a:t>最大 </a:t>
            </a:r>
            <a:r>
              <a:rPr lang="en-US" altLang="ja-JP" b="1" dirty="0">
                <a:latin typeface="BIZ UDPゴシック" panose="020B0400000000000000" pitchFamily="50" charset="-128"/>
                <a:ea typeface="BIZ UDPゴシック" panose="020B0400000000000000" pitchFamily="50" charset="-128"/>
              </a:rPr>
              <a:t>25</a:t>
            </a:r>
            <a:r>
              <a:rPr lang="ja-JP" altLang="en-US" b="1" dirty="0">
                <a:latin typeface="BIZ UDPゴシック" panose="020B0400000000000000" pitchFamily="50" charset="-128"/>
                <a:ea typeface="BIZ UDPゴシック" panose="020B0400000000000000" pitchFamily="50" charset="-128"/>
              </a:rPr>
              <a:t>万円</a:t>
            </a:r>
            <a:endParaRPr lang="en-US" altLang="ja-JP" b="1" dirty="0">
              <a:latin typeface="BIZ UDPゴシック" panose="020B0400000000000000" pitchFamily="50" charset="-128"/>
              <a:ea typeface="BIZ UDPゴシック" panose="020B0400000000000000" pitchFamily="50" charset="-128"/>
            </a:endParaRPr>
          </a:p>
          <a:p>
            <a:pPr algn="ctr"/>
            <a:r>
              <a:rPr lang="ja-JP" altLang="en-US" b="1" dirty="0">
                <a:latin typeface="BIZ UDPゴシック" panose="020B0400000000000000" pitchFamily="50" charset="-128"/>
                <a:ea typeface="BIZ UDPゴシック" panose="020B0400000000000000" pitchFamily="50" charset="-128"/>
              </a:rPr>
              <a:t>補助</a:t>
            </a:r>
            <a:endParaRPr lang="en-US" altLang="ja-JP" sz="1400" b="1" dirty="0">
              <a:latin typeface="BIZ UDPゴシック" panose="020B0400000000000000" pitchFamily="50" charset="-128"/>
              <a:ea typeface="BIZ UDPゴシック" panose="020B0400000000000000" pitchFamily="50" charset="-128"/>
            </a:endParaRPr>
          </a:p>
        </p:txBody>
      </p:sp>
      <p:pic>
        <p:nvPicPr>
          <p:cNvPr id="19" name="グラフィックス 18" descr="事業の成長 単色塗りつぶし">
            <a:extLst>
              <a:ext uri="{FF2B5EF4-FFF2-40B4-BE49-F238E27FC236}">
                <a16:creationId xmlns:a16="http://schemas.microsoft.com/office/drawing/2014/main" id="{D6F0E397-8051-4260-60E2-390799ADC0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7020" y="1606762"/>
            <a:ext cx="900608" cy="891342"/>
          </a:xfrm>
          <a:prstGeom prst="rect">
            <a:avLst/>
          </a:prstGeom>
        </p:spPr>
      </p:pic>
      <p:pic>
        <p:nvPicPr>
          <p:cNvPr id="25" name="グラフィックス 24" descr="教室 単色塗りつぶし">
            <a:extLst>
              <a:ext uri="{FF2B5EF4-FFF2-40B4-BE49-F238E27FC236}">
                <a16:creationId xmlns:a16="http://schemas.microsoft.com/office/drawing/2014/main" id="{19607CCF-345F-A48C-1731-00AF1E9755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71301" y="2529965"/>
            <a:ext cx="778219" cy="778219"/>
          </a:xfrm>
          <a:prstGeom prst="rect">
            <a:avLst/>
          </a:prstGeom>
        </p:spPr>
      </p:pic>
      <p:sp>
        <p:nvSpPr>
          <p:cNvPr id="27" name="テキスト ボックス 26">
            <a:extLst>
              <a:ext uri="{FF2B5EF4-FFF2-40B4-BE49-F238E27FC236}">
                <a16:creationId xmlns:a16="http://schemas.microsoft.com/office/drawing/2014/main" id="{2948593A-94F0-778D-D95A-6942FE428DB4}"/>
              </a:ext>
            </a:extLst>
          </p:cNvPr>
          <p:cNvSpPr txBox="1"/>
          <p:nvPr/>
        </p:nvSpPr>
        <p:spPr>
          <a:xfrm>
            <a:off x="1137159" y="4308446"/>
            <a:ext cx="6590569" cy="1651606"/>
          </a:xfrm>
          <a:prstGeom prst="rect">
            <a:avLst/>
          </a:prstGeom>
          <a:noFill/>
        </p:spPr>
        <p:txBody>
          <a:bodyPr wrap="square" rtlCol="0">
            <a:spAutoFit/>
          </a:bodyPr>
          <a:lstStyle/>
          <a:p>
            <a:pPr>
              <a:lnSpc>
                <a:spcPts val="2800"/>
              </a:lnSpc>
            </a:pPr>
            <a:r>
              <a:rPr lang="ja-JP" altLang="en-US" dirty="0">
                <a:latin typeface="BIZ UD明朝 Medium" panose="02020500000000000000" pitchFamily="17" charset="-128"/>
                <a:ea typeface="BIZ UD明朝 Medium" panose="02020500000000000000" pitchFamily="17" charset="-128"/>
              </a:rPr>
              <a:t>相談支援専門員の定着を支援するとともに、</a:t>
            </a:r>
            <a:endParaRPr lang="en-US" altLang="ja-JP" dirty="0">
              <a:latin typeface="BIZ UD明朝 Medium" panose="02020500000000000000" pitchFamily="17" charset="-128"/>
              <a:ea typeface="BIZ UD明朝 Medium" panose="02020500000000000000" pitchFamily="17" charset="-128"/>
            </a:endParaRPr>
          </a:p>
          <a:p>
            <a:pPr>
              <a:lnSpc>
                <a:spcPts val="2800"/>
              </a:lnSpc>
            </a:pPr>
            <a:r>
              <a:rPr lang="ja-JP" altLang="en-US" dirty="0">
                <a:latin typeface="BIZ UD明朝 Medium" panose="02020500000000000000" pitchFamily="17" charset="-128"/>
                <a:ea typeface="BIZ UD明朝 Medium" panose="02020500000000000000" pitchFamily="17" charset="-128"/>
              </a:rPr>
              <a:t>研修等への参加を通じて支援力を確保し、体制強化を図る</a:t>
            </a:r>
            <a:endParaRPr lang="en-US" altLang="ja-JP" dirty="0">
              <a:latin typeface="BIZ UD明朝 Medium" panose="02020500000000000000" pitchFamily="17" charset="-128"/>
              <a:ea typeface="BIZ UD明朝 Medium" panose="02020500000000000000" pitchFamily="17" charset="-128"/>
            </a:endParaRPr>
          </a:p>
          <a:p>
            <a:pPr>
              <a:lnSpc>
                <a:spcPts val="1400"/>
              </a:lnSpc>
            </a:pPr>
            <a:endParaRPr lang="en-US" altLang="ja-JP" dirty="0">
              <a:latin typeface="BIZ UD明朝 Medium" panose="02020500000000000000" pitchFamily="17" charset="-128"/>
              <a:ea typeface="BIZ UD明朝 Medium" panose="02020500000000000000" pitchFamily="17" charset="-128"/>
            </a:endParaRPr>
          </a:p>
          <a:p>
            <a:pPr>
              <a:lnSpc>
                <a:spcPts val="2800"/>
              </a:lnSpc>
            </a:pPr>
            <a:r>
              <a:rPr lang="ja-JP" altLang="en-US" dirty="0">
                <a:latin typeface="BIZ UD明朝 Medium" panose="02020500000000000000" pitchFamily="17" charset="-128"/>
                <a:ea typeface="BIZ UD明朝 Medium" panose="02020500000000000000" pitchFamily="17" charset="-128"/>
              </a:rPr>
              <a:t>新規配置した職員の人件費及び当該職員の研修参加や、</a:t>
            </a:r>
            <a:endParaRPr lang="en-US" altLang="ja-JP" dirty="0">
              <a:latin typeface="BIZ UD明朝 Medium" panose="02020500000000000000" pitchFamily="17" charset="-128"/>
              <a:ea typeface="BIZ UD明朝 Medium" panose="02020500000000000000" pitchFamily="17" charset="-128"/>
            </a:endParaRPr>
          </a:p>
          <a:p>
            <a:pPr>
              <a:lnSpc>
                <a:spcPts val="2800"/>
              </a:lnSpc>
            </a:pPr>
            <a:r>
              <a:rPr lang="ja-JP" altLang="en-US" dirty="0">
                <a:latin typeface="BIZ UD明朝 Medium" panose="02020500000000000000" pitchFamily="17" charset="-128"/>
                <a:ea typeface="BIZ UD明朝 Medium" panose="02020500000000000000" pitchFamily="17" charset="-128"/>
              </a:rPr>
              <a:t>既存職員による指導等に伴いかかる費用を補助するもの</a:t>
            </a:r>
          </a:p>
        </p:txBody>
      </p:sp>
      <p:pic>
        <p:nvPicPr>
          <p:cNvPr id="30" name="グラフィックス 29" descr="教室 枠線">
            <a:extLst>
              <a:ext uri="{FF2B5EF4-FFF2-40B4-BE49-F238E27FC236}">
                <a16:creationId xmlns:a16="http://schemas.microsoft.com/office/drawing/2014/main" id="{6299B064-794A-96FE-EEE2-2B03F98FB5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93092" y="5193377"/>
            <a:ext cx="798747" cy="798747"/>
          </a:xfrm>
          <a:prstGeom prst="rect">
            <a:avLst/>
          </a:prstGeom>
        </p:spPr>
      </p:pic>
      <p:pic>
        <p:nvPicPr>
          <p:cNvPr id="34" name="グラフィックス 33" descr="グループでのブレーンストーミング 枠線">
            <a:extLst>
              <a:ext uri="{FF2B5EF4-FFF2-40B4-BE49-F238E27FC236}">
                <a16:creationId xmlns:a16="http://schemas.microsoft.com/office/drawing/2014/main" id="{F1FAC93B-2525-44B2-F9F0-DD5F79E70C9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34471" y="4180217"/>
            <a:ext cx="914400" cy="914400"/>
          </a:xfrm>
          <a:prstGeom prst="rect">
            <a:avLst/>
          </a:prstGeom>
        </p:spPr>
      </p:pic>
      <p:sp>
        <p:nvSpPr>
          <p:cNvPr id="3" name="四角形: 角を丸くする 2">
            <a:extLst>
              <a:ext uri="{FF2B5EF4-FFF2-40B4-BE49-F238E27FC236}">
                <a16:creationId xmlns:a16="http://schemas.microsoft.com/office/drawing/2014/main" id="{DE40FA41-7CC2-053D-95BC-41F1ACE6B3D9}"/>
              </a:ext>
            </a:extLst>
          </p:cNvPr>
          <p:cNvSpPr/>
          <p:nvPr/>
        </p:nvSpPr>
        <p:spPr>
          <a:xfrm>
            <a:off x="365387" y="1733197"/>
            <a:ext cx="771772" cy="681898"/>
          </a:xfrm>
          <a:prstGeom prst="roundRect">
            <a:avLst>
              <a:gd name="adj" fmla="val 9894"/>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BIZ UDPゴシック" panose="020B0400000000000000" pitchFamily="50" charset="-128"/>
                <a:ea typeface="BIZ UDPゴシック" panose="020B0400000000000000" pitchFamily="50" charset="-128"/>
              </a:rPr>
              <a:t>目的</a:t>
            </a:r>
          </a:p>
        </p:txBody>
      </p:sp>
      <p:sp>
        <p:nvSpPr>
          <p:cNvPr id="12" name="四角形: 角を丸くする 11">
            <a:extLst>
              <a:ext uri="{FF2B5EF4-FFF2-40B4-BE49-F238E27FC236}">
                <a16:creationId xmlns:a16="http://schemas.microsoft.com/office/drawing/2014/main" id="{F7A07573-9E16-1E24-9AE8-BAAC8404E5C1}"/>
              </a:ext>
            </a:extLst>
          </p:cNvPr>
          <p:cNvSpPr/>
          <p:nvPr/>
        </p:nvSpPr>
        <p:spPr>
          <a:xfrm>
            <a:off x="365387" y="2609403"/>
            <a:ext cx="771772" cy="681898"/>
          </a:xfrm>
          <a:prstGeom prst="roundRect">
            <a:avLst>
              <a:gd name="adj" fmla="val 9894"/>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BIZ UDPゴシック" panose="020B0400000000000000" pitchFamily="50" charset="-128"/>
                <a:ea typeface="BIZ UDPゴシック" panose="020B0400000000000000" pitchFamily="50" charset="-128"/>
              </a:rPr>
              <a:t>補助</a:t>
            </a:r>
            <a:endParaRPr kumimoji="1" lang="en-US" altLang="ja-JP" sz="1600" dirty="0">
              <a:latin typeface="BIZ UDPゴシック" panose="020B0400000000000000" pitchFamily="50" charset="-128"/>
              <a:ea typeface="BIZ UDPゴシック" panose="020B0400000000000000" pitchFamily="50" charset="-128"/>
            </a:endParaRPr>
          </a:p>
          <a:p>
            <a:pPr algn="ctr"/>
            <a:r>
              <a:rPr kumimoji="1" lang="ja-JP" altLang="en-US" sz="1600" dirty="0">
                <a:latin typeface="BIZ UDPゴシック" panose="020B0400000000000000" pitchFamily="50" charset="-128"/>
                <a:ea typeface="BIZ UDPゴシック" panose="020B0400000000000000" pitchFamily="50" charset="-128"/>
              </a:rPr>
              <a:t>内容</a:t>
            </a:r>
          </a:p>
        </p:txBody>
      </p:sp>
      <p:sp>
        <p:nvSpPr>
          <p:cNvPr id="14" name="四角形: 角を丸くする 13">
            <a:extLst>
              <a:ext uri="{FF2B5EF4-FFF2-40B4-BE49-F238E27FC236}">
                <a16:creationId xmlns:a16="http://schemas.microsoft.com/office/drawing/2014/main" id="{2B5DD929-7604-170E-8AA8-CCFA8D67E95A}"/>
              </a:ext>
            </a:extLst>
          </p:cNvPr>
          <p:cNvSpPr/>
          <p:nvPr/>
        </p:nvSpPr>
        <p:spPr>
          <a:xfrm>
            <a:off x="365387" y="4346377"/>
            <a:ext cx="771772" cy="681898"/>
          </a:xfrm>
          <a:prstGeom prst="roundRect">
            <a:avLst>
              <a:gd name="adj" fmla="val 9894"/>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BIZ UDPゴシック" panose="020B0400000000000000" pitchFamily="50" charset="-128"/>
                <a:ea typeface="BIZ UDPゴシック" panose="020B0400000000000000" pitchFamily="50" charset="-128"/>
              </a:rPr>
              <a:t>目的</a:t>
            </a:r>
          </a:p>
        </p:txBody>
      </p:sp>
      <p:sp>
        <p:nvSpPr>
          <p:cNvPr id="18" name="四角形: 角を丸くする 17">
            <a:extLst>
              <a:ext uri="{FF2B5EF4-FFF2-40B4-BE49-F238E27FC236}">
                <a16:creationId xmlns:a16="http://schemas.microsoft.com/office/drawing/2014/main" id="{2345D2CD-CE6B-4037-D8F7-58B9127C855D}"/>
              </a:ext>
            </a:extLst>
          </p:cNvPr>
          <p:cNvSpPr/>
          <p:nvPr/>
        </p:nvSpPr>
        <p:spPr>
          <a:xfrm>
            <a:off x="365387" y="5251802"/>
            <a:ext cx="771772" cy="681898"/>
          </a:xfrm>
          <a:prstGeom prst="roundRect">
            <a:avLst>
              <a:gd name="adj" fmla="val 9894"/>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BIZ UDPゴシック" panose="020B0400000000000000" pitchFamily="50" charset="-128"/>
                <a:ea typeface="BIZ UDPゴシック" panose="020B0400000000000000" pitchFamily="50" charset="-128"/>
              </a:rPr>
              <a:t>補助</a:t>
            </a:r>
            <a:endParaRPr kumimoji="1" lang="en-US" altLang="ja-JP" sz="1600" dirty="0">
              <a:latin typeface="BIZ UDPゴシック" panose="020B0400000000000000" pitchFamily="50" charset="-128"/>
              <a:ea typeface="BIZ UDPゴシック" panose="020B0400000000000000" pitchFamily="50" charset="-128"/>
            </a:endParaRPr>
          </a:p>
          <a:p>
            <a:pPr algn="ctr"/>
            <a:r>
              <a:rPr kumimoji="1" lang="ja-JP" altLang="en-US" sz="1600" dirty="0">
                <a:latin typeface="BIZ UDPゴシック" panose="020B0400000000000000" pitchFamily="50" charset="-128"/>
                <a:ea typeface="BIZ UDPゴシック" panose="020B0400000000000000" pitchFamily="50" charset="-128"/>
              </a:rPr>
              <a:t>内容</a:t>
            </a:r>
          </a:p>
        </p:txBody>
      </p:sp>
      <p:sp>
        <p:nvSpPr>
          <p:cNvPr id="20" name="二等辺三角形 19">
            <a:extLst>
              <a:ext uri="{FF2B5EF4-FFF2-40B4-BE49-F238E27FC236}">
                <a16:creationId xmlns:a16="http://schemas.microsoft.com/office/drawing/2014/main" id="{1B0A4311-FEBA-7D01-AA6E-5034E9D046FE}"/>
              </a:ext>
            </a:extLst>
          </p:cNvPr>
          <p:cNvSpPr/>
          <p:nvPr/>
        </p:nvSpPr>
        <p:spPr>
          <a:xfrm rot="5400000">
            <a:off x="7948162" y="4906956"/>
            <a:ext cx="1225444" cy="304815"/>
          </a:xfrm>
          <a:prstGeom prst="triangle">
            <a:avLst>
              <a:gd name="adj" fmla="val 48544"/>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A77BF958-0596-88BA-93F0-EBED5EA1146A}"/>
              </a:ext>
            </a:extLst>
          </p:cNvPr>
          <p:cNvSpPr txBox="1"/>
          <p:nvPr/>
        </p:nvSpPr>
        <p:spPr>
          <a:xfrm>
            <a:off x="11839575" y="6479696"/>
            <a:ext cx="340158" cy="338554"/>
          </a:xfrm>
          <a:prstGeom prst="rect">
            <a:avLst/>
          </a:prstGeom>
          <a:solidFill>
            <a:schemeClr val="bg1"/>
          </a:solidFill>
        </p:spPr>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５</a:t>
            </a:r>
          </a:p>
        </p:txBody>
      </p:sp>
      <p:sp>
        <p:nvSpPr>
          <p:cNvPr id="22" name="四角形: 角を丸くする 21">
            <a:extLst>
              <a:ext uri="{FF2B5EF4-FFF2-40B4-BE49-F238E27FC236}">
                <a16:creationId xmlns:a16="http://schemas.microsoft.com/office/drawing/2014/main" id="{E41DE21A-A7A7-62D6-0954-BAE77762015D}"/>
              </a:ext>
            </a:extLst>
          </p:cNvPr>
          <p:cNvSpPr/>
          <p:nvPr/>
        </p:nvSpPr>
        <p:spPr>
          <a:xfrm>
            <a:off x="9094902" y="4571075"/>
            <a:ext cx="2079616" cy="914400"/>
          </a:xfrm>
          <a:prstGeom prst="roundRect">
            <a:avLst>
              <a:gd name="adj" fmla="val 3798"/>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41CFBEA2-1A67-A929-C355-69C150E56D86}"/>
              </a:ext>
            </a:extLst>
          </p:cNvPr>
          <p:cNvSpPr txBox="1"/>
          <p:nvPr/>
        </p:nvSpPr>
        <p:spPr>
          <a:xfrm>
            <a:off x="9318857" y="4712025"/>
            <a:ext cx="1604735" cy="646331"/>
          </a:xfrm>
          <a:prstGeom prst="rect">
            <a:avLst/>
          </a:prstGeom>
          <a:noFill/>
        </p:spPr>
        <p:txBody>
          <a:bodyPr wrap="square" rtlCol="0">
            <a:spAutoFit/>
          </a:bodyPr>
          <a:lstStyle/>
          <a:p>
            <a:pPr algn="ctr"/>
            <a:r>
              <a:rPr lang="ja-JP" altLang="en-US" b="1" dirty="0">
                <a:latin typeface="BIZ UDPゴシック" panose="020B0400000000000000" pitchFamily="50" charset="-128"/>
                <a:ea typeface="BIZ UDPゴシック" panose="020B0400000000000000" pitchFamily="50" charset="-128"/>
              </a:rPr>
              <a:t>最大 </a:t>
            </a:r>
            <a:r>
              <a:rPr lang="en-US" altLang="ja-JP" b="1" dirty="0">
                <a:latin typeface="BIZ UDPゴシック" panose="020B0400000000000000" pitchFamily="50" charset="-128"/>
                <a:ea typeface="BIZ UDPゴシック" panose="020B0400000000000000" pitchFamily="50" charset="-128"/>
              </a:rPr>
              <a:t>25</a:t>
            </a:r>
            <a:r>
              <a:rPr lang="ja-JP" altLang="en-US" b="1" dirty="0">
                <a:latin typeface="BIZ UDPゴシック" panose="020B0400000000000000" pitchFamily="50" charset="-128"/>
                <a:ea typeface="BIZ UDPゴシック" panose="020B0400000000000000" pitchFamily="50" charset="-128"/>
              </a:rPr>
              <a:t>万円</a:t>
            </a:r>
            <a:endParaRPr lang="en-US" altLang="ja-JP" b="1" dirty="0">
              <a:latin typeface="BIZ UDPゴシック" panose="020B0400000000000000" pitchFamily="50" charset="-128"/>
              <a:ea typeface="BIZ UDPゴシック" panose="020B0400000000000000" pitchFamily="50" charset="-128"/>
            </a:endParaRPr>
          </a:p>
          <a:p>
            <a:pPr algn="ctr"/>
            <a:r>
              <a:rPr lang="ja-JP" altLang="en-US" b="1" dirty="0">
                <a:latin typeface="BIZ UDPゴシック" panose="020B0400000000000000" pitchFamily="50" charset="-128"/>
                <a:ea typeface="BIZ UDPゴシック" panose="020B0400000000000000" pitchFamily="50" charset="-128"/>
              </a:rPr>
              <a:t>補助</a:t>
            </a:r>
            <a:endParaRPr lang="en-US" altLang="ja-JP" sz="1400" b="1" dirty="0">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96F173B9-311F-1876-D215-4B8D8CA045F2}"/>
              </a:ext>
            </a:extLst>
          </p:cNvPr>
          <p:cNvSpPr txBox="1"/>
          <p:nvPr/>
        </p:nvSpPr>
        <p:spPr>
          <a:xfrm>
            <a:off x="8556202" y="5805176"/>
            <a:ext cx="3343563" cy="823495"/>
          </a:xfrm>
          <a:prstGeom prst="rect">
            <a:avLst/>
          </a:prstGeom>
          <a:noFill/>
        </p:spPr>
        <p:txBody>
          <a:bodyPr wrap="square" rtlCol="0">
            <a:spAutoFit/>
          </a:bodyPr>
          <a:lstStyle/>
          <a:p>
            <a:pPr>
              <a:lnSpc>
                <a:spcPts val="2000"/>
              </a:lnSpc>
            </a:pPr>
            <a:r>
              <a:rPr lang="en-US" altLang="ja-JP" sz="1400" dirty="0">
                <a:latin typeface="BIZ UD明朝 Medium" panose="02020500000000000000" pitchFamily="17" charset="-128"/>
                <a:ea typeface="BIZ UD明朝 Medium" panose="02020500000000000000" pitchFamily="17" charset="-128"/>
              </a:rPr>
              <a:t>※</a:t>
            </a:r>
            <a:r>
              <a:rPr lang="ja-JP" altLang="en-US" sz="1400" dirty="0">
                <a:latin typeface="BIZ UD明朝 Medium" panose="02020500000000000000" pitchFamily="17" charset="-128"/>
                <a:ea typeface="BIZ UD明朝 Medium" panose="02020500000000000000" pitchFamily="17" charset="-128"/>
              </a:rPr>
              <a:t>申請件数が多数となった場合、</a:t>
            </a:r>
            <a:endParaRPr lang="en-US" altLang="ja-JP" sz="1400" dirty="0">
              <a:latin typeface="BIZ UD明朝 Medium" panose="02020500000000000000" pitchFamily="17" charset="-128"/>
              <a:ea typeface="BIZ UD明朝 Medium" panose="02020500000000000000" pitchFamily="17" charset="-128"/>
            </a:endParaRPr>
          </a:p>
          <a:p>
            <a:pPr>
              <a:lnSpc>
                <a:spcPts val="2000"/>
              </a:lnSpc>
            </a:pPr>
            <a:r>
              <a:rPr lang="ja-JP" altLang="en-US" sz="1400" dirty="0">
                <a:latin typeface="BIZ UD明朝 Medium" panose="02020500000000000000" pitchFamily="17" charset="-128"/>
                <a:ea typeface="BIZ UD明朝 Medium" panose="02020500000000000000" pitchFamily="17" charset="-128"/>
              </a:rPr>
              <a:t>　予算の範囲内で交付するため、</a:t>
            </a:r>
            <a:endParaRPr lang="en-US" altLang="ja-JP" sz="1400" dirty="0">
              <a:latin typeface="BIZ UD明朝 Medium" panose="02020500000000000000" pitchFamily="17" charset="-128"/>
              <a:ea typeface="BIZ UD明朝 Medium" panose="02020500000000000000" pitchFamily="17" charset="-128"/>
            </a:endParaRPr>
          </a:p>
          <a:p>
            <a:pPr>
              <a:lnSpc>
                <a:spcPts val="2000"/>
              </a:lnSpc>
            </a:pPr>
            <a:r>
              <a:rPr lang="ja-JP" altLang="en-US" sz="1400" dirty="0">
                <a:latin typeface="BIZ UD明朝 Medium" panose="02020500000000000000" pitchFamily="17" charset="-128"/>
                <a:ea typeface="BIZ UD明朝 Medium" panose="02020500000000000000" pitchFamily="17" charset="-128"/>
              </a:rPr>
              <a:t>　交付額が変更となる場合があります。</a:t>
            </a:r>
          </a:p>
        </p:txBody>
      </p:sp>
      <p:sp>
        <p:nvSpPr>
          <p:cNvPr id="28" name="テキスト ボックス 27">
            <a:extLst>
              <a:ext uri="{FF2B5EF4-FFF2-40B4-BE49-F238E27FC236}">
                <a16:creationId xmlns:a16="http://schemas.microsoft.com/office/drawing/2014/main" id="{9EC56318-F298-0A81-3797-435B87491459}"/>
              </a:ext>
            </a:extLst>
          </p:cNvPr>
          <p:cNvSpPr txBox="1"/>
          <p:nvPr/>
        </p:nvSpPr>
        <p:spPr>
          <a:xfrm>
            <a:off x="10700045" y="1929766"/>
            <a:ext cx="441146" cy="246221"/>
          </a:xfrm>
          <a:prstGeom prst="rect">
            <a:avLst/>
          </a:prstGeom>
          <a:noFill/>
        </p:spPr>
        <p:txBody>
          <a:bodyPr wrap="none" rtlCol="0">
            <a:spAutoFit/>
          </a:bodyPr>
          <a:lstStyle/>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a:t>
            </a:r>
          </a:p>
        </p:txBody>
      </p:sp>
      <p:sp>
        <p:nvSpPr>
          <p:cNvPr id="29" name="テキスト ボックス 28">
            <a:extLst>
              <a:ext uri="{FF2B5EF4-FFF2-40B4-BE49-F238E27FC236}">
                <a16:creationId xmlns:a16="http://schemas.microsoft.com/office/drawing/2014/main" id="{3FA2F75A-E5D5-E269-F553-34D4214F9007}"/>
              </a:ext>
            </a:extLst>
          </p:cNvPr>
          <p:cNvSpPr txBox="1"/>
          <p:nvPr/>
        </p:nvSpPr>
        <p:spPr>
          <a:xfrm>
            <a:off x="10724075" y="4624934"/>
            <a:ext cx="441146" cy="246221"/>
          </a:xfrm>
          <a:prstGeom prst="rect">
            <a:avLst/>
          </a:prstGeom>
          <a:noFill/>
        </p:spPr>
        <p:txBody>
          <a:bodyPr wrap="none" rtlCol="0">
            <a:spAutoFit/>
          </a:bodyPr>
          <a:lstStyle/>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a:t>
            </a:r>
          </a:p>
        </p:txBody>
      </p:sp>
    </p:spTree>
    <p:extLst>
      <p:ext uri="{BB962C8B-B14F-4D97-AF65-F5344CB8AC3E}">
        <p14:creationId xmlns:p14="http://schemas.microsoft.com/office/powerpoint/2010/main" val="3616449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36697-96A3-9202-E5AD-6EE2D0E5C15C}"/>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25758A47-805C-4473-3A37-9EEA30F243D1}"/>
              </a:ext>
            </a:extLst>
          </p:cNvPr>
          <p:cNvSpPr/>
          <p:nvPr/>
        </p:nvSpPr>
        <p:spPr>
          <a:xfrm>
            <a:off x="171449" y="1001949"/>
            <a:ext cx="8207091" cy="2892737"/>
          </a:xfrm>
          <a:prstGeom prst="roundRect">
            <a:avLst>
              <a:gd name="adj" fmla="val 3346"/>
            </a:avLst>
          </a:prstGeom>
          <a:pattFill prst="pct60">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6" name="四角形: 角を丸くする 5">
            <a:extLst>
              <a:ext uri="{FF2B5EF4-FFF2-40B4-BE49-F238E27FC236}">
                <a16:creationId xmlns:a16="http://schemas.microsoft.com/office/drawing/2014/main" id="{0E773899-4C09-1752-6210-64C6F894D88C}"/>
              </a:ext>
            </a:extLst>
          </p:cNvPr>
          <p:cNvSpPr/>
          <p:nvPr/>
        </p:nvSpPr>
        <p:spPr>
          <a:xfrm>
            <a:off x="110837" y="768995"/>
            <a:ext cx="11909714" cy="3195056"/>
          </a:xfrm>
          <a:prstGeom prst="roundRect">
            <a:avLst>
              <a:gd name="adj" fmla="val 2655"/>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四角形: 角を丸くする 81">
            <a:extLst>
              <a:ext uri="{FF2B5EF4-FFF2-40B4-BE49-F238E27FC236}">
                <a16:creationId xmlns:a16="http://schemas.microsoft.com/office/drawing/2014/main" id="{DDA8604D-7D1F-49A7-CB48-5917285017E3}"/>
              </a:ext>
            </a:extLst>
          </p:cNvPr>
          <p:cNvSpPr/>
          <p:nvPr/>
        </p:nvSpPr>
        <p:spPr>
          <a:xfrm>
            <a:off x="8442931" y="722562"/>
            <a:ext cx="3741051" cy="2275570"/>
          </a:xfrm>
          <a:prstGeom prst="roundRect">
            <a:avLst>
              <a:gd name="adj" fmla="val 4309"/>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五方向 48">
            <a:extLst>
              <a:ext uri="{FF2B5EF4-FFF2-40B4-BE49-F238E27FC236}">
                <a16:creationId xmlns:a16="http://schemas.microsoft.com/office/drawing/2014/main" id="{92486E56-D3C9-5EC5-7BD1-D77351F9B265}"/>
              </a:ext>
            </a:extLst>
          </p:cNvPr>
          <p:cNvSpPr/>
          <p:nvPr/>
        </p:nvSpPr>
        <p:spPr>
          <a:xfrm>
            <a:off x="3562380" y="5528292"/>
            <a:ext cx="1411405" cy="456023"/>
          </a:xfrm>
          <a:prstGeom prst="homePlate">
            <a:avLst>
              <a:gd name="adj" fmla="val 32594"/>
            </a:avLst>
          </a:prstGeom>
          <a:solidFill>
            <a:schemeClr val="bg1"/>
          </a:solidFill>
          <a:ln w="19050">
            <a:solidFill>
              <a:schemeClr val="accent1">
                <a:lumMod val="60000"/>
                <a:lumOff val="4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D8BE8FF9-48CB-E599-DF48-B3D40F12D3AA}"/>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３</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確保支援費補助金について　（１）</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794D8161-54EB-9C7F-6553-9C19C70191EA}"/>
              </a:ext>
            </a:extLst>
          </p:cNvPr>
          <p:cNvSpPr/>
          <p:nvPr/>
        </p:nvSpPr>
        <p:spPr>
          <a:xfrm>
            <a:off x="243369" y="534741"/>
            <a:ext cx="1650086"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交付要件①</a:t>
            </a:r>
          </a:p>
        </p:txBody>
      </p:sp>
      <p:sp>
        <p:nvSpPr>
          <p:cNvPr id="7" name="テキスト ボックス 6">
            <a:extLst>
              <a:ext uri="{FF2B5EF4-FFF2-40B4-BE49-F238E27FC236}">
                <a16:creationId xmlns:a16="http://schemas.microsoft.com/office/drawing/2014/main" id="{9B176F70-58F3-12CF-8F90-EBF21E45C5C2}"/>
              </a:ext>
            </a:extLst>
          </p:cNvPr>
          <p:cNvSpPr txBox="1"/>
          <p:nvPr/>
        </p:nvSpPr>
        <p:spPr>
          <a:xfrm>
            <a:off x="133841" y="960113"/>
            <a:ext cx="8380137" cy="3267433"/>
          </a:xfrm>
          <a:prstGeom prst="rect">
            <a:avLst/>
          </a:prstGeom>
          <a:noFill/>
        </p:spPr>
        <p:txBody>
          <a:bodyPr wrap="square" rtlCol="0">
            <a:spAutoFit/>
          </a:bodyPr>
          <a:lstStyle/>
          <a:p>
            <a:pPr>
              <a:lnSpc>
                <a:spcPts val="2800"/>
              </a:lnSpc>
            </a:pPr>
            <a:r>
              <a:rPr lang="ja-JP" altLang="en-US" dirty="0">
                <a:latin typeface="BIZ UDPゴシック" panose="020B0400000000000000" pitchFamily="50" charset="-128"/>
                <a:ea typeface="BIZ UDPゴシック" panose="020B0400000000000000" pitchFamily="50" charset="-128"/>
              </a:rPr>
              <a:t>➢ 令和８年４月１日以降に新たに常勤専従の相談支援専門員を配置したこと</a:t>
            </a:r>
            <a:endParaRPr lang="en-US" altLang="ja-JP"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（２人目以降の採用について対象とする）</a:t>
            </a:r>
            <a:endParaRPr lang="en-US" altLang="ja-JP"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配置の日前</a:t>
            </a:r>
            <a:r>
              <a:rPr lang="en-US" altLang="ja-JP" dirty="0">
                <a:latin typeface="BIZ UDPゴシック" panose="020B0400000000000000" pitchFamily="50" charset="-128"/>
                <a:ea typeface="BIZ UDPゴシック" panose="020B0400000000000000" pitchFamily="50" charset="-128"/>
              </a:rPr>
              <a:t>6</a:t>
            </a:r>
            <a:r>
              <a:rPr lang="ja-JP" altLang="en-US" dirty="0">
                <a:latin typeface="BIZ UDPゴシック" panose="020B0400000000000000" pitchFamily="50" charset="-128"/>
                <a:ea typeface="BIZ UDPゴシック" panose="020B0400000000000000" pitchFamily="50" charset="-128"/>
              </a:rPr>
              <a:t>月に市内の他の相談支援事業所において、相談支援専門員として</a:t>
            </a:r>
            <a:endParaRPr lang="en-US" altLang="ja-JP"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従事していないこと</a:t>
            </a:r>
            <a:endParaRPr lang="en-US" altLang="ja-JP"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期間の定めのない労働契約又は３年以上の期間の労働契約を締結していること</a:t>
            </a:r>
            <a:endParaRPr lang="en-US" altLang="ja-JP"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申請日時点において、常勤専従の相談支援専門員として２か月以上継続して</a:t>
            </a:r>
            <a:endParaRPr lang="en-US" altLang="ja-JP"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配置されていること</a:t>
            </a:r>
            <a:endParaRPr lang="en-US" altLang="ja-JP" dirty="0">
              <a:latin typeface="BIZ UDPゴシック" panose="020B0400000000000000" pitchFamily="50" charset="-128"/>
              <a:ea typeface="BIZ UDPゴシック" panose="020B0400000000000000" pitchFamily="50" charset="-128"/>
            </a:endParaRPr>
          </a:p>
          <a:p>
            <a:pPr>
              <a:lnSpc>
                <a:spcPts val="2800"/>
              </a:lnSpc>
            </a:pPr>
            <a:r>
              <a:rPr lang="ja-JP" altLang="en-US" dirty="0">
                <a:latin typeface="BIZ UDPゴシック" panose="020B0400000000000000" pitchFamily="50" charset="-128"/>
                <a:ea typeface="BIZ UDPゴシック" panose="020B0400000000000000" pitchFamily="50" charset="-128"/>
              </a:rPr>
              <a:t>➢ 今後も当該職員の配置を継続することが見込まれること</a:t>
            </a:r>
            <a:endParaRPr lang="en-US" altLang="ja-JP" dirty="0">
              <a:latin typeface="BIZ UDPゴシック" panose="020B0400000000000000" pitchFamily="50" charset="-128"/>
              <a:ea typeface="BIZ UDPゴシック" panose="020B0400000000000000" pitchFamily="50" charset="-128"/>
            </a:endParaRPr>
          </a:p>
          <a:p>
            <a:pPr>
              <a:lnSpc>
                <a:spcPts val="2800"/>
              </a:lnSpc>
            </a:pPr>
            <a:endParaRPr lang="en-US" altLang="ja-JP"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5B15EF81-F416-5604-A100-6D71E58F3DD9}"/>
              </a:ext>
            </a:extLst>
          </p:cNvPr>
          <p:cNvSpPr txBox="1"/>
          <p:nvPr/>
        </p:nvSpPr>
        <p:spPr>
          <a:xfrm>
            <a:off x="8541971" y="918784"/>
            <a:ext cx="4121721" cy="1974002"/>
          </a:xfrm>
          <a:prstGeom prst="rect">
            <a:avLst/>
          </a:prstGeom>
          <a:noFill/>
        </p:spPr>
        <p:txBody>
          <a:bodyPr wrap="square" rtlCol="0">
            <a:spAutoFit/>
          </a:bodyPr>
          <a:lstStyle/>
          <a:p>
            <a:pPr>
              <a:lnSpc>
                <a:spcPts val="2000"/>
              </a:lnSpc>
            </a:pPr>
            <a:r>
              <a:rPr lang="ja-JP" altLang="en-US" sz="1600" u="sng" dirty="0">
                <a:latin typeface="BIZ UDPゴシック" panose="020B0400000000000000" pitchFamily="50" charset="-128"/>
                <a:ea typeface="BIZ UDPゴシック" panose="020B0400000000000000" pitchFamily="50" charset="-128"/>
              </a:rPr>
              <a:t>〇第１回申請</a:t>
            </a:r>
            <a:endParaRPr lang="en-US" altLang="ja-JP" sz="1600" u="sng" dirty="0">
              <a:latin typeface="BIZ UDPゴシック" panose="020B0400000000000000" pitchFamily="50" charset="-128"/>
              <a:ea typeface="BIZ UDPゴシック" panose="020B0400000000000000" pitchFamily="50" charset="-128"/>
            </a:endParaRPr>
          </a:p>
          <a:p>
            <a:pPr>
              <a:lnSpc>
                <a:spcPts val="2000"/>
              </a:lnSpc>
            </a:pPr>
            <a:r>
              <a:rPr lang="ja-JP" altLang="en-US" sz="1600" dirty="0">
                <a:latin typeface="BIZ UD明朝 Medium" panose="02020500000000000000" pitchFamily="17" charset="-128"/>
                <a:ea typeface="BIZ UD明朝 Medium" panose="02020500000000000000" pitchFamily="17" charset="-128"/>
              </a:rPr>
              <a:t>　令和８年８月３日～９月</a:t>
            </a:r>
            <a:r>
              <a:rPr lang="en-US" altLang="ja-JP" sz="1600" dirty="0">
                <a:latin typeface="BIZ UD明朝 Medium" panose="02020500000000000000" pitchFamily="17" charset="-128"/>
                <a:ea typeface="BIZ UD明朝 Medium" panose="02020500000000000000" pitchFamily="17" charset="-128"/>
              </a:rPr>
              <a:t>30</a:t>
            </a:r>
            <a:r>
              <a:rPr lang="ja-JP" altLang="en-US" sz="1600" dirty="0">
                <a:latin typeface="BIZ UD明朝 Medium" panose="02020500000000000000" pitchFamily="17" charset="-128"/>
                <a:ea typeface="BIZ UD明朝 Medium" panose="02020500000000000000" pitchFamily="17" charset="-128"/>
              </a:rPr>
              <a:t>日</a:t>
            </a:r>
            <a:endParaRPr lang="en-US" altLang="ja-JP" sz="1600" dirty="0">
              <a:latin typeface="BIZ UD明朝 Medium" panose="02020500000000000000" pitchFamily="17" charset="-128"/>
              <a:ea typeface="BIZ UD明朝 Medium" panose="02020500000000000000" pitchFamily="17" charset="-128"/>
            </a:endParaRPr>
          </a:p>
          <a:p>
            <a:pPr>
              <a:lnSpc>
                <a:spcPts val="2000"/>
              </a:lnSpc>
            </a:pPr>
            <a:r>
              <a:rPr lang="en-US" altLang="ja-JP" sz="1200" dirty="0">
                <a:latin typeface="BIZ UD明朝 Medium" panose="02020500000000000000" pitchFamily="17" charset="-128"/>
                <a:ea typeface="BIZ UD明朝 Medium" panose="02020500000000000000" pitchFamily="17" charset="-128"/>
              </a:rPr>
              <a:t>※</a:t>
            </a:r>
            <a:r>
              <a:rPr lang="ja-JP" altLang="en-US" sz="1200" dirty="0">
                <a:latin typeface="BIZ UD明朝 Medium" panose="02020500000000000000" pitchFamily="17" charset="-128"/>
                <a:ea typeface="BIZ UD明朝 Medium" panose="02020500000000000000" pitchFamily="17" charset="-128"/>
              </a:rPr>
              <a:t>令和８年４月１日～７月１日配置までが対象</a:t>
            </a:r>
            <a:endParaRPr lang="en-US" altLang="ja-JP" sz="1200" dirty="0">
              <a:latin typeface="BIZ UD明朝 Medium" panose="02020500000000000000" pitchFamily="17" charset="-128"/>
              <a:ea typeface="BIZ UD明朝 Medium" panose="02020500000000000000" pitchFamily="17" charset="-128"/>
            </a:endParaRPr>
          </a:p>
          <a:p>
            <a:pPr>
              <a:lnSpc>
                <a:spcPts val="1000"/>
              </a:lnSpc>
            </a:pPr>
            <a:endParaRPr lang="en-US" altLang="ja-JP" sz="1000" dirty="0">
              <a:latin typeface="BIZ UD明朝 Medium" panose="02020500000000000000" pitchFamily="17" charset="-128"/>
              <a:ea typeface="BIZ UD明朝 Medium" panose="02020500000000000000" pitchFamily="17" charset="-128"/>
            </a:endParaRPr>
          </a:p>
          <a:p>
            <a:pPr>
              <a:lnSpc>
                <a:spcPts val="2000"/>
              </a:lnSpc>
            </a:pPr>
            <a:r>
              <a:rPr lang="ja-JP" altLang="en-US" sz="1600" u="sng" dirty="0">
                <a:latin typeface="BIZ UDPゴシック" panose="020B0400000000000000" pitchFamily="50" charset="-128"/>
                <a:ea typeface="BIZ UDPゴシック" panose="020B0400000000000000" pitchFamily="50" charset="-128"/>
              </a:rPr>
              <a:t>〇第２回申請</a:t>
            </a:r>
            <a:endParaRPr lang="en-US" altLang="ja-JP" sz="1600" u="sng" dirty="0">
              <a:latin typeface="BIZ UDPゴシック" panose="020B0400000000000000" pitchFamily="50" charset="-128"/>
              <a:ea typeface="BIZ UDPゴシック" panose="020B0400000000000000" pitchFamily="50" charset="-128"/>
            </a:endParaRPr>
          </a:p>
          <a:p>
            <a:pPr>
              <a:lnSpc>
                <a:spcPts val="2000"/>
              </a:lnSpc>
            </a:pPr>
            <a:r>
              <a:rPr lang="ja-JP" altLang="en-US" sz="1600" dirty="0">
                <a:latin typeface="BIZ UD明朝 Medium" panose="02020500000000000000" pitchFamily="17" charset="-128"/>
                <a:ea typeface="BIZ UD明朝 Medium" panose="02020500000000000000" pitchFamily="17" charset="-128"/>
              </a:rPr>
              <a:t>　令和９年２月１日～３月</a:t>
            </a:r>
            <a:r>
              <a:rPr lang="en-US" altLang="ja-JP" sz="1600" dirty="0">
                <a:latin typeface="BIZ UD明朝 Medium" panose="02020500000000000000" pitchFamily="17" charset="-128"/>
                <a:ea typeface="BIZ UD明朝 Medium" panose="02020500000000000000" pitchFamily="17" charset="-128"/>
              </a:rPr>
              <a:t>19</a:t>
            </a:r>
            <a:r>
              <a:rPr lang="ja-JP" altLang="en-US" sz="1600" dirty="0">
                <a:latin typeface="BIZ UD明朝 Medium" panose="02020500000000000000" pitchFamily="17" charset="-128"/>
                <a:ea typeface="BIZ UD明朝 Medium" panose="02020500000000000000" pitchFamily="17" charset="-128"/>
              </a:rPr>
              <a:t>日</a:t>
            </a:r>
            <a:endParaRPr lang="en-US" altLang="ja-JP" sz="1600" dirty="0">
              <a:latin typeface="BIZ UD明朝 Medium" panose="02020500000000000000" pitchFamily="17" charset="-128"/>
              <a:ea typeface="BIZ UD明朝 Medium" panose="02020500000000000000" pitchFamily="17" charset="-128"/>
            </a:endParaRPr>
          </a:p>
          <a:p>
            <a:pPr>
              <a:lnSpc>
                <a:spcPts val="2000"/>
              </a:lnSpc>
            </a:pPr>
            <a:r>
              <a:rPr lang="en-US" altLang="ja-JP" sz="1200" dirty="0">
                <a:latin typeface="BIZ UD明朝 Medium" panose="02020500000000000000" pitchFamily="17" charset="-128"/>
                <a:ea typeface="BIZ UD明朝 Medium" panose="02020500000000000000" pitchFamily="17" charset="-128"/>
              </a:rPr>
              <a:t>※</a:t>
            </a:r>
            <a:r>
              <a:rPr lang="ja-JP" altLang="en-US" sz="1200" dirty="0">
                <a:latin typeface="BIZ UD明朝 Medium" panose="02020500000000000000" pitchFamily="17" charset="-128"/>
                <a:ea typeface="BIZ UD明朝 Medium" panose="02020500000000000000" pitchFamily="17" charset="-128"/>
              </a:rPr>
              <a:t>令和８年４月１日～令和９年１月１日配置</a:t>
            </a:r>
            <a:endParaRPr lang="en-US" altLang="ja-JP" sz="1200" dirty="0">
              <a:latin typeface="BIZ UD明朝 Medium" panose="02020500000000000000" pitchFamily="17" charset="-128"/>
              <a:ea typeface="BIZ UD明朝 Medium" panose="02020500000000000000" pitchFamily="17" charset="-128"/>
            </a:endParaRPr>
          </a:p>
          <a:p>
            <a:pPr>
              <a:lnSpc>
                <a:spcPts val="2000"/>
              </a:lnSpc>
            </a:pPr>
            <a:r>
              <a:rPr lang="ja-JP" altLang="en-US" sz="1200" dirty="0">
                <a:latin typeface="BIZ UD明朝 Medium" panose="02020500000000000000" pitchFamily="17" charset="-128"/>
                <a:ea typeface="BIZ UD明朝 Medium" panose="02020500000000000000" pitchFamily="17" charset="-128"/>
              </a:rPr>
              <a:t>　　　　　　　　　　　　　　　　　までが対象</a:t>
            </a:r>
            <a:endParaRPr lang="en-US" altLang="ja-JP" sz="1400" dirty="0">
              <a:latin typeface="BIZ UD明朝 Medium" panose="02020500000000000000" pitchFamily="17" charset="-128"/>
              <a:ea typeface="BIZ UD明朝 Medium" panose="02020500000000000000" pitchFamily="17" charset="-128"/>
            </a:endParaRPr>
          </a:p>
        </p:txBody>
      </p:sp>
      <p:pic>
        <p:nvPicPr>
          <p:cNvPr id="37" name="グラフィックス 36" descr="男性 単色塗りつぶし">
            <a:extLst>
              <a:ext uri="{FF2B5EF4-FFF2-40B4-BE49-F238E27FC236}">
                <a16:creationId xmlns:a16="http://schemas.microsoft.com/office/drawing/2014/main" id="{6D5FD57E-51BA-EFCA-CD04-5A0E118B51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1104" y="5413370"/>
            <a:ext cx="674318" cy="674318"/>
          </a:xfrm>
          <a:prstGeom prst="rect">
            <a:avLst/>
          </a:prstGeom>
        </p:spPr>
      </p:pic>
      <p:sp>
        <p:nvSpPr>
          <p:cNvPr id="38" name="吹き出し: 角を丸めた四角形 37">
            <a:extLst>
              <a:ext uri="{FF2B5EF4-FFF2-40B4-BE49-F238E27FC236}">
                <a16:creationId xmlns:a16="http://schemas.microsoft.com/office/drawing/2014/main" id="{C057F3E3-9C13-C3D5-9BCE-7D81AB40DC7E}"/>
              </a:ext>
            </a:extLst>
          </p:cNvPr>
          <p:cNvSpPr/>
          <p:nvPr/>
        </p:nvSpPr>
        <p:spPr>
          <a:xfrm>
            <a:off x="934258" y="4964889"/>
            <a:ext cx="802699" cy="292502"/>
          </a:xfrm>
          <a:prstGeom prst="wedgeRoundRectCallout">
            <a:avLst>
              <a:gd name="adj1" fmla="val -5681"/>
              <a:gd name="adj2" fmla="val 84604"/>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BIZ UDPゴシック" panose="020B0400000000000000" pitchFamily="50" charset="-128"/>
                <a:ea typeface="BIZ UDPゴシック" panose="020B0400000000000000" pitchFamily="50" charset="-128"/>
              </a:rPr>
              <a:t>7/1</a:t>
            </a:r>
            <a:r>
              <a:rPr kumimoji="1" lang="ja-JP" altLang="en-US" sz="1100" dirty="0">
                <a:solidFill>
                  <a:schemeClr val="tx1"/>
                </a:solidFill>
                <a:latin typeface="BIZ UDPゴシック" panose="020B0400000000000000" pitchFamily="50" charset="-128"/>
                <a:ea typeface="BIZ UDPゴシック" panose="020B0400000000000000" pitchFamily="50" charset="-128"/>
              </a:rPr>
              <a:t>採用</a:t>
            </a:r>
          </a:p>
        </p:txBody>
      </p:sp>
      <p:sp>
        <p:nvSpPr>
          <p:cNvPr id="39" name="矢印: ストライプ 38">
            <a:extLst>
              <a:ext uri="{FF2B5EF4-FFF2-40B4-BE49-F238E27FC236}">
                <a16:creationId xmlns:a16="http://schemas.microsoft.com/office/drawing/2014/main" id="{D696FC1D-0A5A-2FF0-115F-9BC069C6374C}"/>
              </a:ext>
            </a:extLst>
          </p:cNvPr>
          <p:cNvSpPr/>
          <p:nvPr/>
        </p:nvSpPr>
        <p:spPr>
          <a:xfrm>
            <a:off x="1700934" y="5522326"/>
            <a:ext cx="1364076" cy="456023"/>
          </a:xfrm>
          <a:prstGeom prst="stripedRightArrow">
            <a:avLst/>
          </a:prstGeom>
          <a:solidFill>
            <a:schemeClr val="accent1">
              <a:lumMod val="60000"/>
              <a:lumOff val="4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グラフィックス 40" descr="ドキュメント 枠線">
            <a:extLst>
              <a:ext uri="{FF2B5EF4-FFF2-40B4-BE49-F238E27FC236}">
                <a16:creationId xmlns:a16="http://schemas.microsoft.com/office/drawing/2014/main" id="{7DAB2C64-D797-BFA6-1244-67FE62047E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85514">
            <a:off x="2998136" y="5423113"/>
            <a:ext cx="582163" cy="582163"/>
          </a:xfrm>
          <a:prstGeom prst="rect">
            <a:avLst/>
          </a:prstGeom>
        </p:spPr>
      </p:pic>
      <p:sp>
        <p:nvSpPr>
          <p:cNvPr id="42" name="吹き出し: 角を丸めた四角形 41">
            <a:extLst>
              <a:ext uri="{FF2B5EF4-FFF2-40B4-BE49-F238E27FC236}">
                <a16:creationId xmlns:a16="http://schemas.microsoft.com/office/drawing/2014/main" id="{31ACA528-F8AB-3BD8-637C-872806279E41}"/>
              </a:ext>
            </a:extLst>
          </p:cNvPr>
          <p:cNvSpPr/>
          <p:nvPr/>
        </p:nvSpPr>
        <p:spPr>
          <a:xfrm>
            <a:off x="2732517" y="4913946"/>
            <a:ext cx="911975" cy="365796"/>
          </a:xfrm>
          <a:prstGeom prst="wedgeRoundRectCallout">
            <a:avLst>
              <a:gd name="adj1" fmla="val -5681"/>
              <a:gd name="adj2" fmla="val 84604"/>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BIZ UDPゴシック" panose="020B0400000000000000" pitchFamily="50" charset="-128"/>
                <a:ea typeface="BIZ UDPゴシック" panose="020B0400000000000000" pitchFamily="50" charset="-128"/>
              </a:rPr>
              <a:t>8/31</a:t>
            </a:r>
            <a:r>
              <a:rPr kumimoji="1" lang="ja-JP" altLang="en-US" sz="1100" dirty="0">
                <a:solidFill>
                  <a:schemeClr val="tx1"/>
                </a:solidFill>
                <a:latin typeface="BIZ UDPゴシック" panose="020B0400000000000000" pitchFamily="50" charset="-128"/>
                <a:ea typeface="BIZ UDPゴシック" panose="020B0400000000000000" pitchFamily="50" charset="-128"/>
              </a:rPr>
              <a:t>申請</a:t>
            </a:r>
          </a:p>
        </p:txBody>
      </p:sp>
      <p:sp>
        <p:nvSpPr>
          <p:cNvPr id="43" name="テキスト ボックス 42">
            <a:extLst>
              <a:ext uri="{FF2B5EF4-FFF2-40B4-BE49-F238E27FC236}">
                <a16:creationId xmlns:a16="http://schemas.microsoft.com/office/drawing/2014/main" id="{30BC8165-6F9C-FD0F-CC28-42B7252A5EC5}"/>
              </a:ext>
            </a:extLst>
          </p:cNvPr>
          <p:cNvSpPr txBox="1"/>
          <p:nvPr/>
        </p:nvSpPr>
        <p:spPr>
          <a:xfrm>
            <a:off x="1855299" y="5608273"/>
            <a:ext cx="1069524" cy="276999"/>
          </a:xfrm>
          <a:prstGeom prst="rect">
            <a:avLst/>
          </a:prstGeom>
          <a:noFill/>
        </p:spPr>
        <p:txBody>
          <a:bodyPr wrap="none" rtlCol="0">
            <a:spAutoFit/>
          </a:bodyPr>
          <a:lstStyle/>
          <a:p>
            <a:r>
              <a:rPr kumimoji="1" lang="ja-JP" altLang="en-US" sz="1200" dirty="0">
                <a:solidFill>
                  <a:schemeClr val="bg1"/>
                </a:solidFill>
                <a:latin typeface="BIZ UDPゴシック" panose="020B0400000000000000" pitchFamily="50" charset="-128"/>
                <a:ea typeface="BIZ UDPゴシック" panose="020B0400000000000000" pitchFamily="50" charset="-128"/>
              </a:rPr>
              <a:t>２か月間配置</a:t>
            </a:r>
          </a:p>
        </p:txBody>
      </p:sp>
      <p:sp>
        <p:nvSpPr>
          <p:cNvPr id="46" name="テキスト ボックス 45">
            <a:extLst>
              <a:ext uri="{FF2B5EF4-FFF2-40B4-BE49-F238E27FC236}">
                <a16:creationId xmlns:a16="http://schemas.microsoft.com/office/drawing/2014/main" id="{AE20209E-A42B-B9E5-7042-B464CFE1296B}"/>
              </a:ext>
            </a:extLst>
          </p:cNvPr>
          <p:cNvSpPr txBox="1"/>
          <p:nvPr/>
        </p:nvSpPr>
        <p:spPr>
          <a:xfrm>
            <a:off x="3630330" y="5630727"/>
            <a:ext cx="1192955" cy="253916"/>
          </a:xfrm>
          <a:prstGeom prst="rect">
            <a:avLst/>
          </a:prstGeom>
          <a:noFill/>
        </p:spPr>
        <p:txBody>
          <a:bodyPr wrap="none" rtlCol="0">
            <a:spAutoFit/>
          </a:bodyPr>
          <a:lstStyle/>
          <a:p>
            <a:r>
              <a:rPr kumimoji="1" lang="en-US" altLang="ja-JP" sz="1050" dirty="0">
                <a:latin typeface="BIZ UDPゴシック" panose="020B0400000000000000" pitchFamily="50" charset="-128"/>
                <a:ea typeface="BIZ UDPゴシック" panose="020B0400000000000000" pitchFamily="50" charset="-128"/>
              </a:rPr>
              <a:t>60</a:t>
            </a:r>
            <a:r>
              <a:rPr kumimoji="1" lang="ja-JP" altLang="en-US" sz="1050" dirty="0">
                <a:latin typeface="BIZ UDPゴシック" panose="020B0400000000000000" pitchFamily="50" charset="-128"/>
                <a:ea typeface="BIZ UDPゴシック" panose="020B0400000000000000" pitchFamily="50" charset="-128"/>
              </a:rPr>
              <a:t>日以内に審査</a:t>
            </a:r>
          </a:p>
        </p:txBody>
      </p:sp>
      <p:pic>
        <p:nvPicPr>
          <p:cNvPr id="53" name="グラフィックス 52" descr="銀行 単色塗りつぶし">
            <a:extLst>
              <a:ext uri="{FF2B5EF4-FFF2-40B4-BE49-F238E27FC236}">
                <a16:creationId xmlns:a16="http://schemas.microsoft.com/office/drawing/2014/main" id="{3E4AE3F9-60BD-90DA-D452-038C493C77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20167" y="5366471"/>
            <a:ext cx="672415" cy="672415"/>
          </a:xfrm>
          <a:prstGeom prst="rect">
            <a:avLst/>
          </a:prstGeom>
        </p:spPr>
      </p:pic>
      <p:sp>
        <p:nvSpPr>
          <p:cNvPr id="54" name="吹き出し: 角を丸めた四角形 53">
            <a:extLst>
              <a:ext uri="{FF2B5EF4-FFF2-40B4-BE49-F238E27FC236}">
                <a16:creationId xmlns:a16="http://schemas.microsoft.com/office/drawing/2014/main" id="{D0BCE027-075B-9C1A-FCDB-F8D550DA2C5A}"/>
              </a:ext>
            </a:extLst>
          </p:cNvPr>
          <p:cNvSpPr/>
          <p:nvPr/>
        </p:nvSpPr>
        <p:spPr>
          <a:xfrm>
            <a:off x="4558064" y="4930583"/>
            <a:ext cx="925226" cy="365796"/>
          </a:xfrm>
          <a:prstGeom prst="wedgeRoundRectCallout">
            <a:avLst>
              <a:gd name="adj1" fmla="val -1688"/>
              <a:gd name="adj2" fmla="val 104804"/>
              <a:gd name="adj3" fmla="val 16667"/>
            </a:avLst>
          </a:prstGeom>
          <a:solidFill>
            <a:schemeClr val="accent4">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交付決定</a:t>
            </a:r>
          </a:p>
        </p:txBody>
      </p:sp>
      <p:pic>
        <p:nvPicPr>
          <p:cNvPr id="70" name="図 69">
            <a:extLst>
              <a:ext uri="{FF2B5EF4-FFF2-40B4-BE49-F238E27FC236}">
                <a16:creationId xmlns:a16="http://schemas.microsoft.com/office/drawing/2014/main" id="{7BAD5378-C265-8E9F-AFAF-2EA992613CEA}"/>
              </a:ext>
            </a:extLst>
          </p:cNvPr>
          <p:cNvPicPr>
            <a:picLocks noChangeAspect="1"/>
          </p:cNvPicPr>
          <p:nvPr/>
        </p:nvPicPr>
        <p:blipFill>
          <a:blip r:embed="rId9"/>
          <a:stretch>
            <a:fillRect/>
          </a:stretch>
        </p:blipFill>
        <p:spPr>
          <a:xfrm>
            <a:off x="514246" y="6110196"/>
            <a:ext cx="11002354" cy="312654"/>
          </a:xfrm>
          <a:prstGeom prst="rect">
            <a:avLst/>
          </a:prstGeom>
        </p:spPr>
      </p:pic>
      <p:sp>
        <p:nvSpPr>
          <p:cNvPr id="35" name="正方形/長方形 34">
            <a:extLst>
              <a:ext uri="{FF2B5EF4-FFF2-40B4-BE49-F238E27FC236}">
                <a16:creationId xmlns:a16="http://schemas.microsoft.com/office/drawing/2014/main" id="{8005F555-88DB-3B1D-01D1-6D1023CAB6B8}"/>
              </a:ext>
            </a:extLst>
          </p:cNvPr>
          <p:cNvSpPr/>
          <p:nvPr/>
        </p:nvSpPr>
        <p:spPr>
          <a:xfrm>
            <a:off x="2386734" y="6471827"/>
            <a:ext cx="1825047" cy="222203"/>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BIZ UDPゴシック" panose="020B0400000000000000" pitchFamily="50" charset="-128"/>
                <a:ea typeface="BIZ UDPゴシック" panose="020B0400000000000000" pitchFamily="50" charset="-128"/>
              </a:rPr>
              <a:t>①申請期間</a:t>
            </a:r>
          </a:p>
        </p:txBody>
      </p:sp>
      <p:sp>
        <p:nvSpPr>
          <p:cNvPr id="71" name="矢印: 五方向 70">
            <a:extLst>
              <a:ext uri="{FF2B5EF4-FFF2-40B4-BE49-F238E27FC236}">
                <a16:creationId xmlns:a16="http://schemas.microsoft.com/office/drawing/2014/main" id="{4EE15321-0FB5-B3C8-8A2C-E5FA1847B487}"/>
              </a:ext>
            </a:extLst>
          </p:cNvPr>
          <p:cNvSpPr/>
          <p:nvPr/>
        </p:nvSpPr>
        <p:spPr>
          <a:xfrm>
            <a:off x="8982397" y="5535997"/>
            <a:ext cx="1411405" cy="456023"/>
          </a:xfrm>
          <a:prstGeom prst="homePlate">
            <a:avLst>
              <a:gd name="adj" fmla="val 32594"/>
            </a:avLst>
          </a:prstGeom>
          <a:solidFill>
            <a:schemeClr val="bg1"/>
          </a:solidFill>
          <a:ln w="19050">
            <a:solidFill>
              <a:schemeClr val="accent3">
                <a:lumMod val="60000"/>
                <a:lumOff val="4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吹き出し: 角を丸めた四角形 72">
            <a:extLst>
              <a:ext uri="{FF2B5EF4-FFF2-40B4-BE49-F238E27FC236}">
                <a16:creationId xmlns:a16="http://schemas.microsoft.com/office/drawing/2014/main" id="{907BDADE-0FE7-9ADD-1C4C-A95A15E25176}"/>
              </a:ext>
            </a:extLst>
          </p:cNvPr>
          <p:cNvSpPr/>
          <p:nvPr/>
        </p:nvSpPr>
        <p:spPr>
          <a:xfrm>
            <a:off x="5767512" y="4891595"/>
            <a:ext cx="878102" cy="365796"/>
          </a:xfrm>
          <a:prstGeom prst="wedgeRoundRectCallout">
            <a:avLst>
              <a:gd name="adj1" fmla="val -14887"/>
              <a:gd name="adj2" fmla="val 81446"/>
              <a:gd name="adj3" fmla="val 16667"/>
            </a:avLst>
          </a:prstGeom>
          <a:solidFill>
            <a:schemeClr val="accent6">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BIZ UDPゴシック" panose="020B0400000000000000" pitchFamily="50" charset="-128"/>
                <a:ea typeface="BIZ UDPゴシック" panose="020B0400000000000000" pitchFamily="50" charset="-128"/>
              </a:rPr>
              <a:t>12/1</a:t>
            </a:r>
            <a:r>
              <a:rPr kumimoji="1" lang="ja-JP" altLang="en-US" sz="1100" dirty="0">
                <a:solidFill>
                  <a:schemeClr val="tx1"/>
                </a:solidFill>
                <a:latin typeface="BIZ UDPゴシック" panose="020B0400000000000000" pitchFamily="50" charset="-128"/>
                <a:ea typeface="BIZ UDPゴシック" panose="020B0400000000000000" pitchFamily="50" charset="-128"/>
              </a:rPr>
              <a:t>採用</a:t>
            </a:r>
          </a:p>
        </p:txBody>
      </p:sp>
      <p:sp>
        <p:nvSpPr>
          <p:cNvPr id="74" name="矢印: ストライプ 73">
            <a:extLst>
              <a:ext uri="{FF2B5EF4-FFF2-40B4-BE49-F238E27FC236}">
                <a16:creationId xmlns:a16="http://schemas.microsoft.com/office/drawing/2014/main" id="{63A2F8F6-86C6-F0FC-A4F5-C45B1E2FA956}"/>
              </a:ext>
            </a:extLst>
          </p:cNvPr>
          <p:cNvSpPr/>
          <p:nvPr/>
        </p:nvSpPr>
        <p:spPr>
          <a:xfrm>
            <a:off x="6410036" y="5530031"/>
            <a:ext cx="2051737" cy="456023"/>
          </a:xfrm>
          <a:prstGeom prst="stripedRightArrow">
            <a:avLst/>
          </a:prstGeom>
          <a:solidFill>
            <a:schemeClr val="accent3">
              <a:lumMod val="60000"/>
              <a:lumOff val="4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5" name="グラフィックス 74" descr="ドキュメント 枠線">
            <a:extLst>
              <a:ext uri="{FF2B5EF4-FFF2-40B4-BE49-F238E27FC236}">
                <a16:creationId xmlns:a16="http://schemas.microsoft.com/office/drawing/2014/main" id="{223A7FCC-3EC6-08E5-900D-50BC8C0251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85514">
            <a:off x="8417205" y="5429693"/>
            <a:ext cx="583207" cy="583207"/>
          </a:xfrm>
          <a:prstGeom prst="rect">
            <a:avLst/>
          </a:prstGeom>
        </p:spPr>
      </p:pic>
      <p:sp>
        <p:nvSpPr>
          <p:cNvPr id="76" name="吹き出し: 角を丸めた四角形 75">
            <a:extLst>
              <a:ext uri="{FF2B5EF4-FFF2-40B4-BE49-F238E27FC236}">
                <a16:creationId xmlns:a16="http://schemas.microsoft.com/office/drawing/2014/main" id="{9767EE0A-0AEE-EB02-7BCB-35E7B10B7912}"/>
              </a:ext>
            </a:extLst>
          </p:cNvPr>
          <p:cNvSpPr/>
          <p:nvPr/>
        </p:nvSpPr>
        <p:spPr>
          <a:xfrm>
            <a:off x="8139284" y="5003124"/>
            <a:ext cx="925226" cy="330818"/>
          </a:xfrm>
          <a:prstGeom prst="wedgeRoundRectCallout">
            <a:avLst>
              <a:gd name="adj1" fmla="val -5681"/>
              <a:gd name="adj2" fmla="val 84604"/>
              <a:gd name="adj3" fmla="val 16667"/>
            </a:avLst>
          </a:prstGeom>
          <a:solidFill>
            <a:schemeClr val="accent6">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BIZ UDPゴシック" panose="020B0400000000000000" pitchFamily="50" charset="-128"/>
                <a:ea typeface="BIZ UDPゴシック" panose="020B0400000000000000" pitchFamily="50" charset="-128"/>
              </a:rPr>
              <a:t>2/28</a:t>
            </a:r>
            <a:r>
              <a:rPr kumimoji="1" lang="ja-JP" altLang="en-US" sz="1100" dirty="0">
                <a:solidFill>
                  <a:schemeClr val="tx1"/>
                </a:solidFill>
                <a:latin typeface="BIZ UDPゴシック" panose="020B0400000000000000" pitchFamily="50" charset="-128"/>
                <a:ea typeface="BIZ UDPゴシック" panose="020B0400000000000000" pitchFamily="50" charset="-128"/>
              </a:rPr>
              <a:t>申請</a:t>
            </a:r>
          </a:p>
        </p:txBody>
      </p:sp>
      <p:sp>
        <p:nvSpPr>
          <p:cNvPr id="77" name="テキスト ボックス 76">
            <a:extLst>
              <a:ext uri="{FF2B5EF4-FFF2-40B4-BE49-F238E27FC236}">
                <a16:creationId xmlns:a16="http://schemas.microsoft.com/office/drawing/2014/main" id="{246E592A-DD96-3E0D-62A5-508BF90E8602}"/>
              </a:ext>
            </a:extLst>
          </p:cNvPr>
          <p:cNvSpPr txBox="1"/>
          <p:nvPr/>
        </p:nvSpPr>
        <p:spPr>
          <a:xfrm>
            <a:off x="6924343" y="5608272"/>
            <a:ext cx="1069524" cy="276999"/>
          </a:xfrm>
          <a:prstGeom prst="rect">
            <a:avLst/>
          </a:prstGeom>
          <a:noFill/>
        </p:spPr>
        <p:txBody>
          <a:bodyPr wrap="none" rtlCol="0">
            <a:spAutoFit/>
          </a:bodyPr>
          <a:lstStyle/>
          <a:p>
            <a:r>
              <a:rPr kumimoji="1" lang="ja-JP" altLang="en-US" sz="1200" dirty="0">
                <a:solidFill>
                  <a:schemeClr val="bg1"/>
                </a:solidFill>
                <a:latin typeface="BIZ UDPゴシック" panose="020B0400000000000000" pitchFamily="50" charset="-128"/>
                <a:ea typeface="BIZ UDPゴシック" panose="020B0400000000000000" pitchFamily="50" charset="-128"/>
              </a:rPr>
              <a:t>３か月間配置</a:t>
            </a:r>
          </a:p>
        </p:txBody>
      </p:sp>
      <p:pic>
        <p:nvPicPr>
          <p:cNvPr id="79" name="グラフィックス 78" descr="銀行 単色塗りつぶし">
            <a:extLst>
              <a:ext uri="{FF2B5EF4-FFF2-40B4-BE49-F238E27FC236}">
                <a16:creationId xmlns:a16="http://schemas.microsoft.com/office/drawing/2014/main" id="{A2DC2481-A9B0-7A15-3C48-7E248AD782B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40184" y="5338700"/>
            <a:ext cx="707891" cy="707891"/>
          </a:xfrm>
          <a:prstGeom prst="rect">
            <a:avLst/>
          </a:prstGeom>
        </p:spPr>
      </p:pic>
      <p:sp>
        <p:nvSpPr>
          <p:cNvPr id="80" name="吹き出し: 角を丸めた四角形 79">
            <a:extLst>
              <a:ext uri="{FF2B5EF4-FFF2-40B4-BE49-F238E27FC236}">
                <a16:creationId xmlns:a16="http://schemas.microsoft.com/office/drawing/2014/main" id="{55FACC0A-FD01-0072-B2C3-3C275112B09E}"/>
              </a:ext>
            </a:extLst>
          </p:cNvPr>
          <p:cNvSpPr/>
          <p:nvPr/>
        </p:nvSpPr>
        <p:spPr>
          <a:xfrm>
            <a:off x="10041179" y="5048163"/>
            <a:ext cx="925226" cy="330818"/>
          </a:xfrm>
          <a:prstGeom prst="wedgeRoundRectCallout">
            <a:avLst>
              <a:gd name="adj1" fmla="val -5681"/>
              <a:gd name="adj2" fmla="val 84604"/>
              <a:gd name="adj3" fmla="val 16667"/>
            </a:avLst>
          </a:prstGeom>
          <a:solidFill>
            <a:schemeClr val="accent6">
              <a:lumMod val="20000"/>
              <a:lumOff val="8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交付決定</a:t>
            </a:r>
          </a:p>
        </p:txBody>
      </p:sp>
      <p:sp>
        <p:nvSpPr>
          <p:cNvPr id="81" name="正方形/長方形 80">
            <a:extLst>
              <a:ext uri="{FF2B5EF4-FFF2-40B4-BE49-F238E27FC236}">
                <a16:creationId xmlns:a16="http://schemas.microsoft.com/office/drawing/2014/main" id="{EF01DD7E-5E9F-CB55-0B3F-A5028AC88A22}"/>
              </a:ext>
            </a:extLst>
          </p:cNvPr>
          <p:cNvSpPr/>
          <p:nvPr/>
        </p:nvSpPr>
        <p:spPr>
          <a:xfrm>
            <a:off x="7877019" y="6463999"/>
            <a:ext cx="1825047" cy="22220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BIZ UDPゴシック" panose="020B0400000000000000" pitchFamily="50" charset="-128"/>
                <a:ea typeface="BIZ UDPゴシック" panose="020B0400000000000000" pitchFamily="50" charset="-128"/>
              </a:rPr>
              <a:t>②申請期間</a:t>
            </a:r>
          </a:p>
        </p:txBody>
      </p:sp>
      <p:sp>
        <p:nvSpPr>
          <p:cNvPr id="113" name="四角形: 角を丸くする 112">
            <a:extLst>
              <a:ext uri="{FF2B5EF4-FFF2-40B4-BE49-F238E27FC236}">
                <a16:creationId xmlns:a16="http://schemas.microsoft.com/office/drawing/2014/main" id="{FDC75846-80FE-9A7B-24A2-80F3287C19B9}"/>
              </a:ext>
            </a:extLst>
          </p:cNvPr>
          <p:cNvSpPr/>
          <p:nvPr/>
        </p:nvSpPr>
        <p:spPr>
          <a:xfrm>
            <a:off x="110837" y="4206643"/>
            <a:ext cx="11909714" cy="2583805"/>
          </a:xfrm>
          <a:prstGeom prst="roundRect">
            <a:avLst>
              <a:gd name="adj" fmla="val 3845"/>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四角形: 角を丸くする 111">
            <a:extLst>
              <a:ext uri="{FF2B5EF4-FFF2-40B4-BE49-F238E27FC236}">
                <a16:creationId xmlns:a16="http://schemas.microsoft.com/office/drawing/2014/main" id="{C562542A-2462-7B1B-F05E-662058302182}"/>
              </a:ext>
            </a:extLst>
          </p:cNvPr>
          <p:cNvSpPr/>
          <p:nvPr/>
        </p:nvSpPr>
        <p:spPr>
          <a:xfrm>
            <a:off x="307526" y="4050665"/>
            <a:ext cx="1755943" cy="279792"/>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スケジュール例</a:t>
            </a:r>
          </a:p>
        </p:txBody>
      </p:sp>
      <p:pic>
        <p:nvPicPr>
          <p:cNvPr id="32" name="グラフィックス 31" descr="男性 枠線">
            <a:extLst>
              <a:ext uri="{FF2B5EF4-FFF2-40B4-BE49-F238E27FC236}">
                <a16:creationId xmlns:a16="http://schemas.microsoft.com/office/drawing/2014/main" id="{9B8F2ABF-0170-7F97-218D-4AA86A0A9B4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67512" y="5356366"/>
            <a:ext cx="707892" cy="707892"/>
          </a:xfrm>
          <a:prstGeom prst="rect">
            <a:avLst/>
          </a:prstGeom>
        </p:spPr>
      </p:pic>
      <p:sp>
        <p:nvSpPr>
          <p:cNvPr id="10" name="四角形: 角を丸くする 9">
            <a:extLst>
              <a:ext uri="{FF2B5EF4-FFF2-40B4-BE49-F238E27FC236}">
                <a16:creationId xmlns:a16="http://schemas.microsoft.com/office/drawing/2014/main" id="{25F4486B-552B-063F-C491-B1CAEEBA9F73}"/>
              </a:ext>
            </a:extLst>
          </p:cNvPr>
          <p:cNvSpPr/>
          <p:nvPr/>
        </p:nvSpPr>
        <p:spPr>
          <a:xfrm>
            <a:off x="233462" y="4408199"/>
            <a:ext cx="4324601" cy="279792"/>
          </a:xfrm>
          <a:prstGeom prst="roundRect">
            <a:avLst>
              <a:gd name="adj" fmla="val 0"/>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BIZ UDPゴシック" panose="020B0400000000000000" pitchFamily="50" charset="-128"/>
                <a:ea typeface="BIZ UDPゴシック" panose="020B0400000000000000" pitchFamily="50" charset="-128"/>
              </a:rPr>
              <a:t>7/1</a:t>
            </a:r>
            <a:r>
              <a:rPr kumimoji="1" lang="ja-JP" altLang="en-US" sz="1200" dirty="0">
                <a:latin typeface="BIZ UDPゴシック" panose="020B0400000000000000" pitchFamily="50" charset="-128"/>
                <a:ea typeface="BIZ UDPゴシック" panose="020B0400000000000000" pitchFamily="50" charset="-128"/>
              </a:rPr>
              <a:t>付け、</a:t>
            </a:r>
            <a:r>
              <a:rPr kumimoji="1" lang="en-US" altLang="ja-JP" sz="1200" dirty="0">
                <a:latin typeface="BIZ UDPゴシック" panose="020B0400000000000000" pitchFamily="50" charset="-128"/>
                <a:ea typeface="BIZ UDPゴシック" panose="020B0400000000000000" pitchFamily="50" charset="-128"/>
              </a:rPr>
              <a:t>12/1</a:t>
            </a:r>
            <a:r>
              <a:rPr kumimoji="1" lang="ja-JP" altLang="en-US" sz="1200" dirty="0">
                <a:latin typeface="BIZ UDPゴシック" panose="020B0400000000000000" pitchFamily="50" charset="-128"/>
                <a:ea typeface="BIZ UDPゴシック" panose="020B0400000000000000" pitchFamily="50" charset="-128"/>
              </a:rPr>
              <a:t>付けで相談支援専門員を配置した場合・・・</a:t>
            </a:r>
          </a:p>
        </p:txBody>
      </p:sp>
      <p:sp>
        <p:nvSpPr>
          <p:cNvPr id="21" name="テキスト ボックス 20">
            <a:extLst>
              <a:ext uri="{FF2B5EF4-FFF2-40B4-BE49-F238E27FC236}">
                <a16:creationId xmlns:a16="http://schemas.microsoft.com/office/drawing/2014/main" id="{B9C8CFB1-C5D2-3628-0A40-316DEA69714B}"/>
              </a:ext>
            </a:extLst>
          </p:cNvPr>
          <p:cNvSpPr txBox="1"/>
          <p:nvPr/>
        </p:nvSpPr>
        <p:spPr>
          <a:xfrm>
            <a:off x="9073855" y="5616848"/>
            <a:ext cx="1192955" cy="253916"/>
          </a:xfrm>
          <a:prstGeom prst="rect">
            <a:avLst/>
          </a:prstGeom>
          <a:noFill/>
        </p:spPr>
        <p:txBody>
          <a:bodyPr wrap="none" rtlCol="0">
            <a:spAutoFit/>
          </a:bodyPr>
          <a:lstStyle/>
          <a:p>
            <a:r>
              <a:rPr kumimoji="1" lang="en-US" altLang="ja-JP" sz="1050" dirty="0">
                <a:latin typeface="BIZ UDPゴシック" panose="020B0400000000000000" pitchFamily="50" charset="-128"/>
                <a:ea typeface="BIZ UDPゴシック" panose="020B0400000000000000" pitchFamily="50" charset="-128"/>
              </a:rPr>
              <a:t>60</a:t>
            </a:r>
            <a:r>
              <a:rPr kumimoji="1" lang="ja-JP" altLang="en-US" sz="1050" dirty="0">
                <a:latin typeface="BIZ UDPゴシック" panose="020B0400000000000000" pitchFamily="50" charset="-128"/>
                <a:ea typeface="BIZ UDPゴシック" panose="020B0400000000000000" pitchFamily="50" charset="-128"/>
              </a:rPr>
              <a:t>日以内に審査</a:t>
            </a:r>
          </a:p>
        </p:txBody>
      </p:sp>
      <p:sp>
        <p:nvSpPr>
          <p:cNvPr id="12" name="テキスト ボックス 11">
            <a:extLst>
              <a:ext uri="{FF2B5EF4-FFF2-40B4-BE49-F238E27FC236}">
                <a16:creationId xmlns:a16="http://schemas.microsoft.com/office/drawing/2014/main" id="{75454154-444E-6A24-0FDF-48E798B987D7}"/>
              </a:ext>
            </a:extLst>
          </p:cNvPr>
          <p:cNvSpPr txBox="1"/>
          <p:nvPr/>
        </p:nvSpPr>
        <p:spPr>
          <a:xfrm>
            <a:off x="11839575" y="6479696"/>
            <a:ext cx="340158" cy="338554"/>
          </a:xfrm>
          <a:prstGeom prst="rect">
            <a:avLst/>
          </a:prstGeom>
          <a:solidFill>
            <a:schemeClr val="bg1"/>
          </a:solidFill>
        </p:spPr>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６</a:t>
            </a:r>
          </a:p>
        </p:txBody>
      </p:sp>
    </p:spTree>
    <p:extLst>
      <p:ext uri="{BB962C8B-B14F-4D97-AF65-F5344CB8AC3E}">
        <p14:creationId xmlns:p14="http://schemas.microsoft.com/office/powerpoint/2010/main" val="1125801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AC6A-A317-AD1D-ADE8-CA326AAD8022}"/>
            </a:ext>
          </a:extLst>
        </p:cNvPr>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993AC452-548A-5608-B9DA-23FB751E3EF6}"/>
              </a:ext>
            </a:extLst>
          </p:cNvPr>
          <p:cNvSpPr/>
          <p:nvPr/>
        </p:nvSpPr>
        <p:spPr>
          <a:xfrm>
            <a:off x="73891" y="758755"/>
            <a:ext cx="12016509" cy="6002263"/>
          </a:xfrm>
          <a:prstGeom prst="roundRect">
            <a:avLst>
              <a:gd name="adj" fmla="val 1845"/>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CEEA10E9-C60D-736D-D1C0-30B154F400D4}"/>
              </a:ext>
            </a:extLst>
          </p:cNvPr>
          <p:cNvSpPr txBox="1">
            <a:spLocks/>
          </p:cNvSpPr>
          <p:nvPr/>
        </p:nvSpPr>
        <p:spPr>
          <a:xfrm>
            <a:off x="0" y="-1602"/>
            <a:ext cx="12192000" cy="528075"/>
          </a:xfrm>
          <a:prstGeom prst="rect">
            <a:avLst/>
          </a:prstGeom>
          <a:solidFill>
            <a:schemeClr val="tx2">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chemeClr val="bg1"/>
                </a:solidFill>
                <a:latin typeface="BIZ UDゴシック" panose="020B0400000000000000" pitchFamily="49" charset="-128"/>
                <a:ea typeface="BIZ UDゴシック" panose="020B0400000000000000" pitchFamily="49" charset="-128"/>
              </a:rPr>
              <a:t>３</a:t>
            </a:r>
            <a:r>
              <a:rPr lang="en-US" altLang="ja-JP" sz="2800" dirty="0">
                <a:solidFill>
                  <a:schemeClr val="bg1"/>
                </a:solidFill>
                <a:latin typeface="BIZ UDゴシック" panose="020B0400000000000000" pitchFamily="49" charset="-128"/>
                <a:ea typeface="BIZ UDゴシック" panose="020B0400000000000000" pitchFamily="49" charset="-128"/>
              </a:rPr>
              <a:t>.</a:t>
            </a:r>
            <a:r>
              <a:rPr lang="ja-JP" altLang="en-US" sz="2800" dirty="0">
                <a:solidFill>
                  <a:schemeClr val="bg1"/>
                </a:solidFill>
                <a:latin typeface="BIZ UDPゴシック" panose="020B0400000000000000" pitchFamily="50" charset="-128"/>
                <a:ea typeface="BIZ UDPゴシック" panose="020B0400000000000000" pitchFamily="50" charset="-128"/>
              </a:rPr>
              <a:t>　確保支援費補助金について　（２）</a:t>
            </a:r>
            <a:endParaRPr lang="ja-JP" altLang="en-US" sz="2800" dirty="0">
              <a:solidFill>
                <a:schemeClr val="bg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CDC27243-95D6-444D-800D-F6E508BA17BB}"/>
              </a:ext>
            </a:extLst>
          </p:cNvPr>
          <p:cNvSpPr/>
          <p:nvPr/>
        </p:nvSpPr>
        <p:spPr>
          <a:xfrm>
            <a:off x="266919" y="564739"/>
            <a:ext cx="3715893" cy="357068"/>
          </a:xfrm>
          <a:prstGeom prst="roundRect">
            <a:avLst>
              <a:gd name="adj" fmla="val 9277"/>
            </a:avLst>
          </a:prstGeom>
          <a:solidFill>
            <a:schemeClr val="bg1"/>
          </a:solidFill>
          <a:ln w="50800" cmpd="thickThi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4">
                    <a:lumMod val="75000"/>
                  </a:schemeClr>
                </a:solidFill>
                <a:latin typeface="BIZ UDPゴシック" panose="020B0400000000000000" pitchFamily="50" charset="-128"/>
                <a:ea typeface="BIZ UDPゴシック" panose="020B0400000000000000" pitchFamily="50" charset="-128"/>
              </a:rPr>
              <a:t>交付要件（補助対象・対象外の例）</a:t>
            </a:r>
          </a:p>
        </p:txBody>
      </p:sp>
      <p:sp>
        <p:nvSpPr>
          <p:cNvPr id="62" name="四角形: 角を丸くする 61">
            <a:extLst>
              <a:ext uri="{FF2B5EF4-FFF2-40B4-BE49-F238E27FC236}">
                <a16:creationId xmlns:a16="http://schemas.microsoft.com/office/drawing/2014/main" id="{744E0A79-3DF1-7C62-FF7E-36A596D6CD75}"/>
              </a:ext>
            </a:extLst>
          </p:cNvPr>
          <p:cNvSpPr/>
          <p:nvPr/>
        </p:nvSpPr>
        <p:spPr>
          <a:xfrm>
            <a:off x="357850" y="993884"/>
            <a:ext cx="11232904" cy="1667940"/>
          </a:xfrm>
          <a:prstGeom prst="roundRect">
            <a:avLst>
              <a:gd name="adj" fmla="val 3960"/>
            </a:avLst>
          </a:prstGeom>
          <a:pattFill prst="dkHorz">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endParaRPr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63" name="四角形: 角を丸くする 62">
            <a:extLst>
              <a:ext uri="{FF2B5EF4-FFF2-40B4-BE49-F238E27FC236}">
                <a16:creationId xmlns:a16="http://schemas.microsoft.com/office/drawing/2014/main" id="{203CEECE-FDFE-C045-3896-46409A343AE2}"/>
              </a:ext>
            </a:extLst>
          </p:cNvPr>
          <p:cNvSpPr/>
          <p:nvPr/>
        </p:nvSpPr>
        <p:spPr>
          <a:xfrm>
            <a:off x="137738" y="993884"/>
            <a:ext cx="391537" cy="1667940"/>
          </a:xfrm>
          <a:prstGeom prst="roundRect">
            <a:avLst>
              <a:gd name="adj" fmla="val 13255"/>
            </a:avLst>
          </a:prstGeom>
          <a:pattFill prst="dkHorz">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既存事業所</a:t>
            </a:r>
          </a:p>
        </p:txBody>
      </p:sp>
      <p:sp>
        <p:nvSpPr>
          <p:cNvPr id="64" name="四角形: 角を丸くする 63">
            <a:extLst>
              <a:ext uri="{FF2B5EF4-FFF2-40B4-BE49-F238E27FC236}">
                <a16:creationId xmlns:a16="http://schemas.microsoft.com/office/drawing/2014/main" id="{FBB208D0-FA72-EA56-B5C2-048313427C66}"/>
              </a:ext>
            </a:extLst>
          </p:cNvPr>
          <p:cNvSpPr/>
          <p:nvPr/>
        </p:nvSpPr>
        <p:spPr>
          <a:xfrm>
            <a:off x="601246" y="1033388"/>
            <a:ext cx="3477542" cy="1566732"/>
          </a:xfrm>
          <a:prstGeom prst="roundRect">
            <a:avLst>
              <a:gd name="adj" fmla="val 3798"/>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66" name="テキスト ボックス 65">
            <a:extLst>
              <a:ext uri="{FF2B5EF4-FFF2-40B4-BE49-F238E27FC236}">
                <a16:creationId xmlns:a16="http://schemas.microsoft.com/office/drawing/2014/main" id="{B0D496F6-D3CE-17B1-4900-E36DC178BF0A}"/>
              </a:ext>
            </a:extLst>
          </p:cNvPr>
          <p:cNvSpPr txBox="1"/>
          <p:nvPr/>
        </p:nvSpPr>
        <p:spPr>
          <a:xfrm>
            <a:off x="600255" y="1007886"/>
            <a:ext cx="3173838" cy="307777"/>
          </a:xfrm>
          <a:prstGeom prst="rect">
            <a:avLst/>
          </a:prstGeom>
          <a:noFill/>
        </p:spPr>
        <p:txBody>
          <a:bodyPr wrap="square" rtlCol="0">
            <a:spAutoFit/>
          </a:bodyPr>
          <a:lstStyle/>
          <a:p>
            <a:r>
              <a:rPr lang="ja-JP" altLang="en-US" sz="1400" b="1" u="sng" dirty="0">
                <a:latin typeface="BIZ UDPゴシック" panose="020B0400000000000000" pitchFamily="50" charset="-128"/>
                <a:ea typeface="BIZ UDPゴシック" panose="020B0400000000000000" pitchFamily="50" charset="-128"/>
              </a:rPr>
              <a:t>・</a:t>
            </a:r>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常勤専従職員の配置</a:t>
            </a:r>
            <a:r>
              <a:rPr lang="ja-JP" altLang="en-US" sz="1200" u="sng" dirty="0">
                <a:latin typeface="BIZ UDPゴシック" panose="020B0400000000000000" pitchFamily="50" charset="-128"/>
                <a:ea typeface="BIZ UDPゴシック" panose="020B0400000000000000" pitchFamily="50" charset="-128"/>
              </a:rPr>
              <a:t>による体制強化</a:t>
            </a:r>
            <a:endParaRPr kumimoji="1" lang="ja-JP" altLang="en-US" sz="1200" u="sng" dirty="0">
              <a:latin typeface="BIZ UDPゴシック" panose="020B0400000000000000" pitchFamily="50" charset="-128"/>
              <a:ea typeface="BIZ UDPゴシック" panose="020B0400000000000000" pitchFamily="50" charset="-128"/>
            </a:endParaRPr>
          </a:p>
        </p:txBody>
      </p:sp>
      <p:sp>
        <p:nvSpPr>
          <p:cNvPr id="73" name="四角形: 角を丸くする 72">
            <a:extLst>
              <a:ext uri="{FF2B5EF4-FFF2-40B4-BE49-F238E27FC236}">
                <a16:creationId xmlns:a16="http://schemas.microsoft.com/office/drawing/2014/main" id="{EFE710C7-20ED-6249-CF02-0F664182DF16}"/>
              </a:ext>
            </a:extLst>
          </p:cNvPr>
          <p:cNvSpPr/>
          <p:nvPr/>
        </p:nvSpPr>
        <p:spPr>
          <a:xfrm>
            <a:off x="8163701" y="1033090"/>
            <a:ext cx="3337763" cy="1555989"/>
          </a:xfrm>
          <a:prstGeom prst="roundRect">
            <a:avLst>
              <a:gd name="adj" fmla="val 4405"/>
            </a:avLst>
          </a:prstGeom>
          <a:solidFill>
            <a:schemeClr val="bg2"/>
          </a:solidFill>
          <a:ln>
            <a:solidFill>
              <a:schemeClr val="tx2">
                <a:lumMod val="75000"/>
                <a:lumOff val="2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74" name="テキスト ボックス 73">
            <a:extLst>
              <a:ext uri="{FF2B5EF4-FFF2-40B4-BE49-F238E27FC236}">
                <a16:creationId xmlns:a16="http://schemas.microsoft.com/office/drawing/2014/main" id="{3951707B-247F-FB00-D780-19EF6A42CB65}"/>
              </a:ext>
            </a:extLst>
          </p:cNvPr>
          <p:cNvSpPr txBox="1"/>
          <p:nvPr/>
        </p:nvSpPr>
        <p:spPr>
          <a:xfrm>
            <a:off x="8161133" y="1033090"/>
            <a:ext cx="2747012" cy="307777"/>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市内</a:t>
            </a:r>
            <a:r>
              <a:rPr lang="ja-JP" altLang="en-US" sz="1200" u="sng" dirty="0">
                <a:latin typeface="BIZ UDPゴシック" panose="020B0400000000000000" pitchFamily="50" charset="-128"/>
                <a:ea typeface="BIZ UDPゴシック" panose="020B0400000000000000" pitchFamily="50" charset="-128"/>
              </a:rPr>
              <a:t>他事業所からの独立や引抜き</a:t>
            </a:r>
            <a:endParaRPr kumimoji="1" lang="ja-JP" altLang="en-US" sz="1200" u="sng" dirty="0">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1296024F-551E-7355-A1DF-0C3F47351993}"/>
              </a:ext>
            </a:extLst>
          </p:cNvPr>
          <p:cNvSpPr txBox="1"/>
          <p:nvPr/>
        </p:nvSpPr>
        <p:spPr>
          <a:xfrm>
            <a:off x="8398172" y="1993079"/>
            <a:ext cx="853193" cy="261610"/>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A</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76" name="矢印: 右 75">
            <a:extLst>
              <a:ext uri="{FF2B5EF4-FFF2-40B4-BE49-F238E27FC236}">
                <a16:creationId xmlns:a16="http://schemas.microsoft.com/office/drawing/2014/main" id="{FD0478F8-6CB7-E8EF-1932-F64C4C3ED7B4}"/>
              </a:ext>
            </a:extLst>
          </p:cNvPr>
          <p:cNvSpPr/>
          <p:nvPr/>
        </p:nvSpPr>
        <p:spPr>
          <a:xfrm>
            <a:off x="9182354" y="1472420"/>
            <a:ext cx="1139745" cy="667822"/>
          </a:xfrm>
          <a:prstGeom prst="rightArrow">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7" name="グラフィックス 76" descr="男性 単色塗りつぶし">
            <a:extLst>
              <a:ext uri="{FF2B5EF4-FFF2-40B4-BE49-F238E27FC236}">
                <a16:creationId xmlns:a16="http://schemas.microsoft.com/office/drawing/2014/main" id="{BBFB4C06-A5AF-838F-84F6-3FCDF0861A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32840" y="1451271"/>
            <a:ext cx="692234" cy="692234"/>
          </a:xfrm>
          <a:prstGeom prst="rect">
            <a:avLst/>
          </a:prstGeom>
        </p:spPr>
      </p:pic>
      <p:sp>
        <p:nvSpPr>
          <p:cNvPr id="78" name="テキスト ボックス 77">
            <a:extLst>
              <a:ext uri="{FF2B5EF4-FFF2-40B4-BE49-F238E27FC236}">
                <a16:creationId xmlns:a16="http://schemas.microsoft.com/office/drawing/2014/main" id="{CD04A7DC-32E3-C55E-782C-B7363DB0D1EA}"/>
              </a:ext>
            </a:extLst>
          </p:cNvPr>
          <p:cNvSpPr txBox="1"/>
          <p:nvPr/>
        </p:nvSpPr>
        <p:spPr>
          <a:xfrm>
            <a:off x="9681588" y="1650139"/>
            <a:ext cx="793347"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引抜</a:t>
            </a:r>
          </a:p>
        </p:txBody>
      </p:sp>
      <p:pic>
        <p:nvPicPr>
          <p:cNvPr id="79" name="グラフィックス 78" descr="ホーム 単色塗りつぶし">
            <a:extLst>
              <a:ext uri="{FF2B5EF4-FFF2-40B4-BE49-F238E27FC236}">
                <a16:creationId xmlns:a16="http://schemas.microsoft.com/office/drawing/2014/main" id="{55CC96E4-F018-58DB-32D1-55A04AA35B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34146" y="1382970"/>
            <a:ext cx="730759" cy="730759"/>
          </a:xfrm>
          <a:prstGeom prst="rect">
            <a:avLst/>
          </a:prstGeom>
        </p:spPr>
      </p:pic>
      <p:sp>
        <p:nvSpPr>
          <p:cNvPr id="80" name="テキスト ボックス 79">
            <a:extLst>
              <a:ext uri="{FF2B5EF4-FFF2-40B4-BE49-F238E27FC236}">
                <a16:creationId xmlns:a16="http://schemas.microsoft.com/office/drawing/2014/main" id="{0866F158-83E4-D590-E1CE-5D62855F72FD}"/>
              </a:ext>
            </a:extLst>
          </p:cNvPr>
          <p:cNvSpPr txBox="1"/>
          <p:nvPr/>
        </p:nvSpPr>
        <p:spPr>
          <a:xfrm>
            <a:off x="10386730" y="2010272"/>
            <a:ext cx="845128" cy="261610"/>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B</a:t>
            </a:r>
            <a:endParaRPr kumimoji="1" lang="ja-JP" altLang="en-US" sz="1050" dirty="0">
              <a:latin typeface="BIZ UDPゴシック" panose="020B0400000000000000" pitchFamily="50" charset="-128"/>
              <a:ea typeface="BIZ UDPゴシック" panose="020B0400000000000000" pitchFamily="50" charset="-128"/>
            </a:endParaRPr>
          </a:p>
        </p:txBody>
      </p:sp>
      <p:pic>
        <p:nvPicPr>
          <p:cNvPr id="81" name="グラフィックス 80" descr="ホーム 単色塗りつぶし">
            <a:extLst>
              <a:ext uri="{FF2B5EF4-FFF2-40B4-BE49-F238E27FC236}">
                <a16:creationId xmlns:a16="http://schemas.microsoft.com/office/drawing/2014/main" id="{0399319F-9AC5-2CEC-C684-B0A5214E951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83016" y="1318594"/>
            <a:ext cx="730759" cy="730759"/>
          </a:xfrm>
          <a:prstGeom prst="rect">
            <a:avLst/>
          </a:prstGeom>
        </p:spPr>
      </p:pic>
      <p:sp>
        <p:nvSpPr>
          <p:cNvPr id="83" name="四角形: 角を丸くする 82">
            <a:extLst>
              <a:ext uri="{FF2B5EF4-FFF2-40B4-BE49-F238E27FC236}">
                <a16:creationId xmlns:a16="http://schemas.microsoft.com/office/drawing/2014/main" id="{135F0144-6113-C526-1409-4B551F809698}"/>
              </a:ext>
            </a:extLst>
          </p:cNvPr>
          <p:cNvSpPr/>
          <p:nvPr/>
        </p:nvSpPr>
        <p:spPr>
          <a:xfrm>
            <a:off x="266919" y="2757305"/>
            <a:ext cx="11323835" cy="1915236"/>
          </a:xfrm>
          <a:prstGeom prst="roundRect">
            <a:avLst>
              <a:gd name="adj" fmla="val 3960"/>
            </a:avLst>
          </a:prstGeom>
          <a:pattFill prst="dkVert">
            <a:fgClr>
              <a:schemeClr val="accent3">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endParaRPr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84" name="四角形: 角を丸くする 83">
            <a:extLst>
              <a:ext uri="{FF2B5EF4-FFF2-40B4-BE49-F238E27FC236}">
                <a16:creationId xmlns:a16="http://schemas.microsoft.com/office/drawing/2014/main" id="{00F96154-F6A7-C018-F264-A645961E486C}"/>
              </a:ext>
            </a:extLst>
          </p:cNvPr>
          <p:cNvSpPr/>
          <p:nvPr/>
        </p:nvSpPr>
        <p:spPr>
          <a:xfrm>
            <a:off x="134568" y="2757304"/>
            <a:ext cx="391537" cy="1915237"/>
          </a:xfrm>
          <a:prstGeom prst="roundRect">
            <a:avLst>
              <a:gd name="adj" fmla="val 13255"/>
            </a:avLst>
          </a:prstGeom>
          <a:pattFill prst="dkVert">
            <a:fgClr>
              <a:schemeClr val="accent3">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新規事業所</a:t>
            </a:r>
          </a:p>
        </p:txBody>
      </p:sp>
      <p:sp>
        <p:nvSpPr>
          <p:cNvPr id="85" name="四角形: 角を丸くする 84">
            <a:extLst>
              <a:ext uri="{FF2B5EF4-FFF2-40B4-BE49-F238E27FC236}">
                <a16:creationId xmlns:a16="http://schemas.microsoft.com/office/drawing/2014/main" id="{80363B19-89DE-C75A-EDC5-4DA40A9025E1}"/>
              </a:ext>
            </a:extLst>
          </p:cNvPr>
          <p:cNvSpPr/>
          <p:nvPr/>
        </p:nvSpPr>
        <p:spPr>
          <a:xfrm>
            <a:off x="8229805" y="2816296"/>
            <a:ext cx="3149779" cy="1753916"/>
          </a:xfrm>
          <a:prstGeom prst="roundRect">
            <a:avLst>
              <a:gd name="adj" fmla="val 4016"/>
            </a:avLst>
          </a:prstGeom>
          <a:solidFill>
            <a:schemeClr val="bg2"/>
          </a:solidFill>
          <a:ln>
            <a:solidFill>
              <a:schemeClr val="tx2">
                <a:lumMod val="75000"/>
                <a:lumOff val="2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86" name="四角形: 角を丸くする 85">
            <a:extLst>
              <a:ext uri="{FF2B5EF4-FFF2-40B4-BE49-F238E27FC236}">
                <a16:creationId xmlns:a16="http://schemas.microsoft.com/office/drawing/2014/main" id="{B2850843-3AB2-E70B-81A4-38B9694D58A4}"/>
              </a:ext>
            </a:extLst>
          </p:cNvPr>
          <p:cNvSpPr/>
          <p:nvPr/>
        </p:nvSpPr>
        <p:spPr>
          <a:xfrm>
            <a:off x="4243978" y="2828265"/>
            <a:ext cx="3661522" cy="1741946"/>
          </a:xfrm>
          <a:prstGeom prst="roundRect">
            <a:avLst>
              <a:gd name="adj" fmla="val 4497"/>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202E960E-3F77-71B6-AB8C-74CEA213CBF8}"/>
              </a:ext>
            </a:extLst>
          </p:cNvPr>
          <p:cNvSpPr txBox="1"/>
          <p:nvPr/>
        </p:nvSpPr>
        <p:spPr>
          <a:xfrm>
            <a:off x="4271251" y="2794714"/>
            <a:ext cx="3177753" cy="307777"/>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常勤専従＋非常勤・兼務での立上げ</a:t>
            </a:r>
          </a:p>
        </p:txBody>
      </p:sp>
      <p:sp>
        <p:nvSpPr>
          <p:cNvPr id="88" name="テキスト ボックス 87">
            <a:extLst>
              <a:ext uri="{FF2B5EF4-FFF2-40B4-BE49-F238E27FC236}">
                <a16:creationId xmlns:a16="http://schemas.microsoft.com/office/drawing/2014/main" id="{70A36B70-DADD-E84B-36FA-8C6DBEE53877}"/>
              </a:ext>
            </a:extLst>
          </p:cNvPr>
          <p:cNvSpPr txBox="1"/>
          <p:nvPr/>
        </p:nvSpPr>
        <p:spPr>
          <a:xfrm>
            <a:off x="6422893" y="4012506"/>
            <a:ext cx="895212" cy="271418"/>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新規事業所</a:t>
            </a:r>
          </a:p>
        </p:txBody>
      </p:sp>
      <p:grpSp>
        <p:nvGrpSpPr>
          <p:cNvPr id="89" name="グループ化 88">
            <a:extLst>
              <a:ext uri="{FF2B5EF4-FFF2-40B4-BE49-F238E27FC236}">
                <a16:creationId xmlns:a16="http://schemas.microsoft.com/office/drawing/2014/main" id="{547A2951-C778-E503-EDAE-234C6589A1F7}"/>
              </a:ext>
            </a:extLst>
          </p:cNvPr>
          <p:cNvGrpSpPr/>
          <p:nvPr/>
        </p:nvGrpSpPr>
        <p:grpSpPr>
          <a:xfrm>
            <a:off x="4453596" y="3124304"/>
            <a:ext cx="978391" cy="281171"/>
            <a:chOff x="3547546" y="4101487"/>
            <a:chExt cx="978391" cy="281171"/>
          </a:xfrm>
        </p:grpSpPr>
        <p:sp>
          <p:nvSpPr>
            <p:cNvPr id="90" name="吹き出し: 四角形 89">
              <a:extLst>
                <a:ext uri="{FF2B5EF4-FFF2-40B4-BE49-F238E27FC236}">
                  <a16:creationId xmlns:a16="http://schemas.microsoft.com/office/drawing/2014/main" id="{EDB0E025-8236-89A8-A08D-3CD13F317AD5}"/>
                </a:ext>
              </a:extLst>
            </p:cNvPr>
            <p:cNvSpPr/>
            <p:nvPr/>
          </p:nvSpPr>
          <p:spPr>
            <a:xfrm>
              <a:off x="3547546" y="4101487"/>
              <a:ext cx="747363" cy="281171"/>
            </a:xfrm>
            <a:prstGeom prst="wedgeRectCallout">
              <a:avLst>
                <a:gd name="adj1" fmla="val -1774"/>
                <a:gd name="adj2" fmla="val 73177"/>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テキスト ボックス 90">
              <a:extLst>
                <a:ext uri="{FF2B5EF4-FFF2-40B4-BE49-F238E27FC236}">
                  <a16:creationId xmlns:a16="http://schemas.microsoft.com/office/drawing/2014/main" id="{EAA56906-70DC-AFE6-9F8C-A99C43D79F69}"/>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pic>
        <p:nvPicPr>
          <p:cNvPr id="92" name="グラフィックス 91" descr="キラキラしたリフォーム済み住宅 単色塗りつぶし">
            <a:extLst>
              <a:ext uri="{FF2B5EF4-FFF2-40B4-BE49-F238E27FC236}">
                <a16:creationId xmlns:a16="http://schemas.microsoft.com/office/drawing/2014/main" id="{9A444C8F-D1E9-7AD4-3F62-4F2374EA5B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94418" y="3298677"/>
            <a:ext cx="816078" cy="816078"/>
          </a:xfrm>
          <a:prstGeom prst="rect">
            <a:avLst/>
          </a:prstGeom>
        </p:spPr>
      </p:pic>
      <p:grpSp>
        <p:nvGrpSpPr>
          <p:cNvPr id="93" name="グループ化 92">
            <a:extLst>
              <a:ext uri="{FF2B5EF4-FFF2-40B4-BE49-F238E27FC236}">
                <a16:creationId xmlns:a16="http://schemas.microsoft.com/office/drawing/2014/main" id="{91FD7C06-6DC6-18F4-6518-66C5EB057347}"/>
              </a:ext>
            </a:extLst>
          </p:cNvPr>
          <p:cNvGrpSpPr/>
          <p:nvPr/>
        </p:nvGrpSpPr>
        <p:grpSpPr>
          <a:xfrm>
            <a:off x="5290439" y="3119036"/>
            <a:ext cx="1098112" cy="281733"/>
            <a:chOff x="3547546" y="4100925"/>
            <a:chExt cx="1098112" cy="281733"/>
          </a:xfrm>
        </p:grpSpPr>
        <p:sp>
          <p:nvSpPr>
            <p:cNvPr id="94" name="吹き出し: 四角形 93">
              <a:extLst>
                <a:ext uri="{FF2B5EF4-FFF2-40B4-BE49-F238E27FC236}">
                  <a16:creationId xmlns:a16="http://schemas.microsoft.com/office/drawing/2014/main" id="{49CF7317-1D81-A0D8-E727-B1B1D4B99C50}"/>
                </a:ext>
              </a:extLst>
            </p:cNvPr>
            <p:cNvSpPr/>
            <p:nvPr/>
          </p:nvSpPr>
          <p:spPr>
            <a:xfrm>
              <a:off x="3547546" y="4101487"/>
              <a:ext cx="1032616" cy="281171"/>
            </a:xfrm>
            <a:prstGeom prst="wedgeRectCallout">
              <a:avLst>
                <a:gd name="adj1" fmla="val 842"/>
                <a:gd name="adj2" fmla="val 66401"/>
              </a:avLst>
            </a:prstGeom>
            <a:solidFill>
              <a:schemeClr val="tx2">
                <a:lumMod val="50000"/>
                <a:lumOff val="5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95" name="テキスト ボックス 94">
              <a:extLst>
                <a:ext uri="{FF2B5EF4-FFF2-40B4-BE49-F238E27FC236}">
                  <a16:creationId xmlns:a16="http://schemas.microsoft.com/office/drawing/2014/main" id="{D55162C1-F2FF-A28E-2FCB-C8330A8A996C}"/>
                </a:ext>
              </a:extLst>
            </p:cNvPr>
            <p:cNvSpPr txBox="1"/>
            <p:nvPr/>
          </p:nvSpPr>
          <p:spPr>
            <a:xfrm>
              <a:off x="3573810" y="4100925"/>
              <a:ext cx="1071848" cy="261610"/>
            </a:xfrm>
            <a:prstGeom prst="rect">
              <a:avLst/>
            </a:prstGeom>
            <a:noFill/>
          </p:spPr>
          <p:txBody>
            <a:bodyPr wrap="square" rtlCol="0">
              <a:spAutoFit/>
            </a:bodyPr>
            <a:lstStyle/>
            <a:p>
              <a:r>
                <a:rPr kumimoji="1" lang="ja-JP" altLang="en-US" sz="1100" dirty="0">
                  <a:solidFill>
                    <a:schemeClr val="bg1"/>
                  </a:solidFill>
                  <a:latin typeface="BIZ UDPゴシック" panose="020B0400000000000000" pitchFamily="50" charset="-128"/>
                  <a:ea typeface="BIZ UDPゴシック" panose="020B0400000000000000" pitchFamily="50" charset="-128"/>
                </a:rPr>
                <a:t>非常勤</a:t>
              </a:r>
              <a:r>
                <a:rPr kumimoji="1" lang="en-US" altLang="ja-JP" sz="1100" dirty="0">
                  <a:solidFill>
                    <a:schemeClr val="bg1"/>
                  </a:solidFill>
                  <a:latin typeface="BIZ UDPゴシック" panose="020B0400000000000000" pitchFamily="50" charset="-128"/>
                  <a:ea typeface="BIZ UDPゴシック" panose="020B0400000000000000" pitchFamily="50" charset="-128"/>
                </a:rPr>
                <a:t>or</a:t>
              </a:r>
              <a:r>
                <a:rPr kumimoji="1" lang="ja-JP" altLang="en-US" sz="1100" dirty="0">
                  <a:solidFill>
                    <a:schemeClr val="bg1"/>
                  </a:solidFill>
                  <a:latin typeface="BIZ UDPゴシック" panose="020B0400000000000000" pitchFamily="50" charset="-128"/>
                  <a:ea typeface="BIZ UDPゴシック" panose="020B0400000000000000" pitchFamily="50" charset="-128"/>
                </a:rPr>
                <a:t>兼務</a:t>
              </a:r>
            </a:p>
          </p:txBody>
        </p:sp>
      </p:grpSp>
      <p:sp>
        <p:nvSpPr>
          <p:cNvPr id="96" name="テキスト ボックス 95">
            <a:extLst>
              <a:ext uri="{FF2B5EF4-FFF2-40B4-BE49-F238E27FC236}">
                <a16:creationId xmlns:a16="http://schemas.microsoft.com/office/drawing/2014/main" id="{DFF3E694-AEDE-857E-F883-0608B1D7C645}"/>
              </a:ext>
            </a:extLst>
          </p:cNvPr>
          <p:cNvSpPr txBox="1"/>
          <p:nvPr/>
        </p:nvSpPr>
        <p:spPr>
          <a:xfrm>
            <a:off x="4313310" y="4304335"/>
            <a:ext cx="2009677" cy="276999"/>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常勤専従職員について補助</a:t>
            </a:r>
          </a:p>
        </p:txBody>
      </p:sp>
      <p:sp>
        <p:nvSpPr>
          <p:cNvPr id="97" name="テキスト ボックス 96">
            <a:extLst>
              <a:ext uri="{FF2B5EF4-FFF2-40B4-BE49-F238E27FC236}">
                <a16:creationId xmlns:a16="http://schemas.microsoft.com/office/drawing/2014/main" id="{44ACAD58-3559-53A4-D591-4BAEF8A8903D}"/>
              </a:ext>
            </a:extLst>
          </p:cNvPr>
          <p:cNvSpPr txBox="1"/>
          <p:nvPr/>
        </p:nvSpPr>
        <p:spPr>
          <a:xfrm>
            <a:off x="9756057" y="4187382"/>
            <a:ext cx="1009712" cy="261610"/>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新規</a:t>
            </a:r>
            <a:r>
              <a:rPr kumimoji="1" lang="ja-JP" altLang="en-US" sz="1100" dirty="0">
                <a:latin typeface="BIZ UDPゴシック" panose="020B0400000000000000" pitchFamily="50" charset="-128"/>
                <a:ea typeface="BIZ UDPゴシック" panose="020B0400000000000000" pitchFamily="50" charset="-128"/>
              </a:rPr>
              <a:t>事業所</a:t>
            </a:r>
          </a:p>
        </p:txBody>
      </p:sp>
      <p:pic>
        <p:nvPicPr>
          <p:cNvPr id="98" name="グラフィックス 97" descr="キラキラしたリフォーム済み住宅 単色塗りつぶし">
            <a:extLst>
              <a:ext uri="{FF2B5EF4-FFF2-40B4-BE49-F238E27FC236}">
                <a16:creationId xmlns:a16="http://schemas.microsoft.com/office/drawing/2014/main" id="{419B6B6E-3B8C-E04C-2665-BF19F11048F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10096" y="3472312"/>
            <a:ext cx="816078" cy="816078"/>
          </a:xfrm>
          <a:prstGeom prst="rect">
            <a:avLst/>
          </a:prstGeom>
        </p:spPr>
      </p:pic>
      <p:sp>
        <p:nvSpPr>
          <p:cNvPr id="99" name="テキスト ボックス 98">
            <a:extLst>
              <a:ext uri="{FF2B5EF4-FFF2-40B4-BE49-F238E27FC236}">
                <a16:creationId xmlns:a16="http://schemas.microsoft.com/office/drawing/2014/main" id="{FD837768-1D65-D019-79DC-AC367672530B}"/>
              </a:ext>
            </a:extLst>
          </p:cNvPr>
          <p:cNvSpPr txBox="1"/>
          <p:nvPr/>
        </p:nvSpPr>
        <p:spPr>
          <a:xfrm>
            <a:off x="10666147" y="2843656"/>
            <a:ext cx="664851" cy="230832"/>
          </a:xfrm>
          <a:prstGeom prst="rect">
            <a:avLst/>
          </a:prstGeom>
          <a:solidFill>
            <a:srgbClr val="FF0000"/>
          </a:solidFill>
          <a:ln>
            <a:solidFill>
              <a:srgbClr val="FF0000"/>
            </a:solidFill>
          </a:ln>
        </p:spPr>
        <p:txBody>
          <a:bodyPr wrap="square" rtlCol="0">
            <a:spAutoFit/>
          </a:bodyPr>
          <a:lstStyle/>
          <a:p>
            <a:pPr algn="ctr"/>
            <a:r>
              <a:rPr lang="ja-JP" altLang="en-US" sz="900" b="1" dirty="0">
                <a:solidFill>
                  <a:schemeClr val="bg1"/>
                </a:solidFill>
                <a:latin typeface="BIZ UDPゴシック" panose="020B0400000000000000" pitchFamily="50" charset="-128"/>
                <a:ea typeface="BIZ UDPゴシック" panose="020B0400000000000000" pitchFamily="50" charset="-128"/>
              </a:rPr>
              <a:t>対象外</a:t>
            </a:r>
            <a:endParaRPr kumimoji="1" lang="ja-JP" altLang="en-US" sz="800" dirty="0">
              <a:solidFill>
                <a:schemeClr val="bg1"/>
              </a:solidFill>
              <a:latin typeface="BIZ UDPゴシック" panose="020B0400000000000000" pitchFamily="50" charset="-128"/>
              <a:ea typeface="BIZ UDPゴシック" panose="020B0400000000000000" pitchFamily="50" charset="-128"/>
            </a:endParaRPr>
          </a:p>
        </p:txBody>
      </p:sp>
      <p:sp>
        <p:nvSpPr>
          <p:cNvPr id="100" name="矢印: 五方向 99">
            <a:extLst>
              <a:ext uri="{FF2B5EF4-FFF2-40B4-BE49-F238E27FC236}">
                <a16:creationId xmlns:a16="http://schemas.microsoft.com/office/drawing/2014/main" id="{470B788F-5AE8-D8B5-6509-18B1AB2BFAC8}"/>
              </a:ext>
            </a:extLst>
          </p:cNvPr>
          <p:cNvSpPr/>
          <p:nvPr/>
        </p:nvSpPr>
        <p:spPr>
          <a:xfrm>
            <a:off x="4416941" y="3614086"/>
            <a:ext cx="1954312" cy="484632"/>
          </a:xfrm>
          <a:prstGeom prst="homePlate">
            <a:avLst/>
          </a:prstGeom>
          <a:solidFill>
            <a:schemeClr val="accent6">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 name="グラフィックス 101" descr="男性 単色塗りつぶし">
            <a:extLst>
              <a:ext uri="{FF2B5EF4-FFF2-40B4-BE49-F238E27FC236}">
                <a16:creationId xmlns:a16="http://schemas.microsoft.com/office/drawing/2014/main" id="{4B0FB860-2387-171F-6869-84796832FB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319" y="3503630"/>
            <a:ext cx="640659" cy="640659"/>
          </a:xfrm>
          <a:prstGeom prst="rect">
            <a:avLst/>
          </a:prstGeom>
        </p:spPr>
      </p:pic>
      <p:sp>
        <p:nvSpPr>
          <p:cNvPr id="104" name="テキスト ボックス 103">
            <a:extLst>
              <a:ext uri="{FF2B5EF4-FFF2-40B4-BE49-F238E27FC236}">
                <a16:creationId xmlns:a16="http://schemas.microsoft.com/office/drawing/2014/main" id="{07FCED3E-9629-4706-0A6A-DBA19C9EF91F}"/>
              </a:ext>
            </a:extLst>
          </p:cNvPr>
          <p:cNvSpPr txBox="1"/>
          <p:nvPr/>
        </p:nvSpPr>
        <p:spPr>
          <a:xfrm>
            <a:off x="8251962" y="2821856"/>
            <a:ext cx="2590557" cy="307777"/>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１人事業所の立上げ</a:t>
            </a:r>
          </a:p>
        </p:txBody>
      </p:sp>
      <p:sp>
        <p:nvSpPr>
          <p:cNvPr id="105" name="テキスト ボックス 104">
            <a:extLst>
              <a:ext uri="{FF2B5EF4-FFF2-40B4-BE49-F238E27FC236}">
                <a16:creationId xmlns:a16="http://schemas.microsoft.com/office/drawing/2014/main" id="{5CD4041E-31A4-1B2C-CE1E-730C8759479D}"/>
              </a:ext>
            </a:extLst>
          </p:cNvPr>
          <p:cNvSpPr txBox="1"/>
          <p:nvPr/>
        </p:nvSpPr>
        <p:spPr>
          <a:xfrm>
            <a:off x="8476794" y="2221170"/>
            <a:ext cx="543202" cy="246221"/>
          </a:xfrm>
          <a:prstGeom prst="rect">
            <a:avLst/>
          </a:prstGeom>
          <a:noFill/>
          <a:ln>
            <a:solidFill>
              <a:schemeClr val="tx1"/>
            </a:solidFill>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－１人</a:t>
            </a:r>
          </a:p>
        </p:txBody>
      </p:sp>
      <p:sp>
        <p:nvSpPr>
          <p:cNvPr id="106" name="テキスト ボックス 105">
            <a:extLst>
              <a:ext uri="{FF2B5EF4-FFF2-40B4-BE49-F238E27FC236}">
                <a16:creationId xmlns:a16="http://schemas.microsoft.com/office/drawing/2014/main" id="{14A80366-5D32-6C58-5E79-39F8CBD2C898}"/>
              </a:ext>
            </a:extLst>
          </p:cNvPr>
          <p:cNvSpPr txBox="1"/>
          <p:nvPr/>
        </p:nvSpPr>
        <p:spPr>
          <a:xfrm>
            <a:off x="10455371" y="2220506"/>
            <a:ext cx="543202" cy="246221"/>
          </a:xfrm>
          <a:prstGeom prst="rect">
            <a:avLst/>
          </a:prstGeom>
          <a:noFill/>
          <a:ln>
            <a:solidFill>
              <a:schemeClr val="tx1"/>
            </a:solidFill>
          </a:ln>
        </p:spPr>
        <p:txBody>
          <a:bodyPr wrap="square" rtlCol="0">
            <a:spAutoFit/>
          </a:bodyPr>
          <a:lstStyle/>
          <a:p>
            <a:pPr algn="ctr"/>
            <a:r>
              <a:rPr lang="ja-JP" altLang="en-US"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１人</a:t>
            </a:r>
          </a:p>
        </p:txBody>
      </p:sp>
      <p:cxnSp>
        <p:nvCxnSpPr>
          <p:cNvPr id="107" name="直線矢印コネクタ 106">
            <a:extLst>
              <a:ext uri="{FF2B5EF4-FFF2-40B4-BE49-F238E27FC236}">
                <a16:creationId xmlns:a16="http://schemas.microsoft.com/office/drawing/2014/main" id="{9E215E60-0BC1-CD53-2877-1E4E8CA580CD}"/>
              </a:ext>
            </a:extLst>
          </p:cNvPr>
          <p:cNvCxnSpPr>
            <a:cxnSpLocks/>
          </p:cNvCxnSpPr>
          <p:nvPr/>
        </p:nvCxnSpPr>
        <p:spPr>
          <a:xfrm>
            <a:off x="9029321" y="2405773"/>
            <a:ext cx="1416525"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08" name="テキスト ボックス 107">
            <a:extLst>
              <a:ext uri="{FF2B5EF4-FFF2-40B4-BE49-F238E27FC236}">
                <a16:creationId xmlns:a16="http://schemas.microsoft.com/office/drawing/2014/main" id="{E5154EB5-F53E-92BA-8941-104DA6B5102A}"/>
              </a:ext>
            </a:extLst>
          </p:cNvPr>
          <p:cNvSpPr txBox="1"/>
          <p:nvPr/>
        </p:nvSpPr>
        <p:spPr>
          <a:xfrm>
            <a:off x="9455129" y="2176247"/>
            <a:ext cx="543202" cy="246221"/>
          </a:xfrm>
          <a:prstGeom prst="rect">
            <a:avLst/>
          </a:prstGeom>
          <a:noFill/>
          <a:ln>
            <a:noFill/>
          </a:ln>
        </p:spPr>
        <p:txBody>
          <a:bodyPr wrap="square" rtlCol="0">
            <a:spAutoFit/>
          </a:bodyPr>
          <a:lstStyle/>
          <a:p>
            <a:pPr algn="ctr"/>
            <a:r>
              <a:rPr lang="en-US" altLang="ja-JP" sz="1000" b="1" dirty="0">
                <a:latin typeface="BIZ UDPゴシック" panose="020B0400000000000000" pitchFamily="50" charset="-128"/>
                <a:ea typeface="BIZ UDPゴシック" panose="020B0400000000000000" pitchFamily="50" charset="-128"/>
              </a:rPr>
              <a:t>±0</a:t>
            </a:r>
            <a:endParaRPr kumimoji="1" lang="ja-JP" altLang="en-US" sz="1000" b="1" dirty="0">
              <a:latin typeface="BIZ UDPゴシック" panose="020B0400000000000000" pitchFamily="50" charset="-128"/>
              <a:ea typeface="BIZ UDPゴシック" panose="020B0400000000000000" pitchFamily="50" charset="-128"/>
            </a:endParaRPr>
          </a:p>
        </p:txBody>
      </p:sp>
      <p:sp>
        <p:nvSpPr>
          <p:cNvPr id="109" name="テキスト ボックス 108">
            <a:extLst>
              <a:ext uri="{FF2B5EF4-FFF2-40B4-BE49-F238E27FC236}">
                <a16:creationId xmlns:a16="http://schemas.microsoft.com/office/drawing/2014/main" id="{57F0817B-CFDE-EEB4-0A3F-CDCFFE6707DF}"/>
              </a:ext>
            </a:extLst>
          </p:cNvPr>
          <p:cNvSpPr txBox="1"/>
          <p:nvPr/>
        </p:nvSpPr>
        <p:spPr>
          <a:xfrm>
            <a:off x="10804991" y="1055130"/>
            <a:ext cx="664208" cy="230832"/>
          </a:xfrm>
          <a:prstGeom prst="rect">
            <a:avLst/>
          </a:prstGeom>
          <a:solidFill>
            <a:srgbClr val="FF0000"/>
          </a:solidFill>
          <a:ln>
            <a:solidFill>
              <a:srgbClr val="FF0000"/>
            </a:solidFill>
          </a:ln>
        </p:spPr>
        <p:txBody>
          <a:bodyPr wrap="square" rtlCol="0">
            <a:spAutoFit/>
          </a:bodyPr>
          <a:lstStyle/>
          <a:p>
            <a:pPr algn="ctr"/>
            <a:r>
              <a:rPr lang="ja-JP" altLang="en-US" sz="900" b="1" dirty="0">
                <a:solidFill>
                  <a:schemeClr val="bg1"/>
                </a:solidFill>
                <a:latin typeface="BIZ UDPゴシック" panose="020B0400000000000000" pitchFamily="50" charset="-128"/>
                <a:ea typeface="BIZ UDPゴシック" panose="020B0400000000000000" pitchFamily="50" charset="-128"/>
              </a:rPr>
              <a:t>対象外</a:t>
            </a:r>
            <a:endParaRPr kumimoji="1" lang="ja-JP" altLang="en-US" sz="800" dirty="0">
              <a:solidFill>
                <a:schemeClr val="bg1"/>
              </a:solidFill>
              <a:latin typeface="BIZ UDPゴシック" panose="020B0400000000000000" pitchFamily="50" charset="-128"/>
              <a:ea typeface="BIZ UDPゴシック" panose="020B0400000000000000" pitchFamily="50" charset="-128"/>
            </a:endParaRPr>
          </a:p>
        </p:txBody>
      </p:sp>
      <p:sp>
        <p:nvSpPr>
          <p:cNvPr id="115" name="四角形: 角を丸くする 114">
            <a:extLst>
              <a:ext uri="{FF2B5EF4-FFF2-40B4-BE49-F238E27FC236}">
                <a16:creationId xmlns:a16="http://schemas.microsoft.com/office/drawing/2014/main" id="{B989481E-5C05-EB71-010C-156FC4D82AE5}"/>
              </a:ext>
            </a:extLst>
          </p:cNvPr>
          <p:cNvSpPr/>
          <p:nvPr/>
        </p:nvSpPr>
        <p:spPr>
          <a:xfrm>
            <a:off x="4198844" y="1035846"/>
            <a:ext cx="3721574" cy="1564273"/>
          </a:xfrm>
          <a:prstGeom prst="roundRect">
            <a:avLst>
              <a:gd name="adj" fmla="val 3798"/>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17" name="テキスト ボックス 116">
            <a:extLst>
              <a:ext uri="{FF2B5EF4-FFF2-40B4-BE49-F238E27FC236}">
                <a16:creationId xmlns:a16="http://schemas.microsoft.com/office/drawing/2014/main" id="{3DD5B538-2182-4FB8-C6E6-673E77F828E1}"/>
              </a:ext>
            </a:extLst>
          </p:cNvPr>
          <p:cNvSpPr txBox="1"/>
          <p:nvPr/>
        </p:nvSpPr>
        <p:spPr>
          <a:xfrm>
            <a:off x="4197853" y="1010344"/>
            <a:ext cx="3173838" cy="307777"/>
          </a:xfrm>
          <a:prstGeom prst="rect">
            <a:avLst/>
          </a:prstGeom>
          <a:noFill/>
        </p:spPr>
        <p:txBody>
          <a:bodyPr wrap="square" rtlCol="0">
            <a:spAutoFit/>
          </a:bodyPr>
          <a:lstStyle/>
          <a:p>
            <a:r>
              <a:rPr lang="ja-JP" altLang="en-US" sz="1400" b="1" u="sng" dirty="0">
                <a:latin typeface="BIZ UDPゴシック" panose="020B0400000000000000" pitchFamily="50" charset="-128"/>
                <a:ea typeface="BIZ UDPゴシック" panose="020B0400000000000000" pitchFamily="50" charset="-128"/>
              </a:rPr>
              <a:t>・</a:t>
            </a:r>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常勤専従職員を２名以上配置</a:t>
            </a:r>
          </a:p>
        </p:txBody>
      </p:sp>
      <p:pic>
        <p:nvPicPr>
          <p:cNvPr id="125" name="グラフィックス 124" descr="男性 単色塗りつぶし">
            <a:extLst>
              <a:ext uri="{FF2B5EF4-FFF2-40B4-BE49-F238E27FC236}">
                <a16:creationId xmlns:a16="http://schemas.microsoft.com/office/drawing/2014/main" id="{6D2F2698-CEF2-B565-2D15-397BA5EED9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39120" y="1677523"/>
            <a:ext cx="607322" cy="607322"/>
          </a:xfrm>
          <a:prstGeom prst="rect">
            <a:avLst/>
          </a:prstGeom>
        </p:spPr>
      </p:pic>
      <p:sp>
        <p:nvSpPr>
          <p:cNvPr id="126" name="テキスト ボックス 125">
            <a:extLst>
              <a:ext uri="{FF2B5EF4-FFF2-40B4-BE49-F238E27FC236}">
                <a16:creationId xmlns:a16="http://schemas.microsoft.com/office/drawing/2014/main" id="{9ADA45F9-CAF7-E2DC-4C12-74EEE9F77CC2}"/>
              </a:ext>
            </a:extLst>
          </p:cNvPr>
          <p:cNvSpPr txBox="1"/>
          <p:nvPr/>
        </p:nvSpPr>
        <p:spPr>
          <a:xfrm>
            <a:off x="4827547" y="2330642"/>
            <a:ext cx="1442108" cy="276999"/>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全員が補助対象</a:t>
            </a:r>
          </a:p>
        </p:txBody>
      </p:sp>
      <p:sp>
        <p:nvSpPr>
          <p:cNvPr id="128" name="四角形: 角を丸くする 127">
            <a:extLst>
              <a:ext uri="{FF2B5EF4-FFF2-40B4-BE49-F238E27FC236}">
                <a16:creationId xmlns:a16="http://schemas.microsoft.com/office/drawing/2014/main" id="{58471CA9-2911-C214-C1D1-324DD087C5C6}"/>
              </a:ext>
            </a:extLst>
          </p:cNvPr>
          <p:cNvSpPr/>
          <p:nvPr/>
        </p:nvSpPr>
        <p:spPr>
          <a:xfrm>
            <a:off x="601224" y="2816295"/>
            <a:ext cx="3477564" cy="1741945"/>
          </a:xfrm>
          <a:prstGeom prst="roundRect">
            <a:avLst>
              <a:gd name="adj" fmla="val 4497"/>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29" name="テキスト ボックス 128">
            <a:extLst>
              <a:ext uri="{FF2B5EF4-FFF2-40B4-BE49-F238E27FC236}">
                <a16:creationId xmlns:a16="http://schemas.microsoft.com/office/drawing/2014/main" id="{9195BBF9-C1B2-9B40-A4C5-DE6452A69883}"/>
              </a:ext>
            </a:extLst>
          </p:cNvPr>
          <p:cNvSpPr txBox="1"/>
          <p:nvPr/>
        </p:nvSpPr>
        <p:spPr>
          <a:xfrm>
            <a:off x="628498" y="2782745"/>
            <a:ext cx="2573514" cy="307777"/>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常勤専従２名での立上げ</a:t>
            </a:r>
          </a:p>
        </p:txBody>
      </p:sp>
      <p:sp>
        <p:nvSpPr>
          <p:cNvPr id="130" name="テキスト ボックス 129">
            <a:extLst>
              <a:ext uri="{FF2B5EF4-FFF2-40B4-BE49-F238E27FC236}">
                <a16:creationId xmlns:a16="http://schemas.microsoft.com/office/drawing/2014/main" id="{9A79F9D6-7D19-36B4-1F78-0C25AB9E02ED}"/>
              </a:ext>
            </a:extLst>
          </p:cNvPr>
          <p:cNvSpPr txBox="1"/>
          <p:nvPr/>
        </p:nvSpPr>
        <p:spPr>
          <a:xfrm>
            <a:off x="2770903" y="4083664"/>
            <a:ext cx="895212" cy="271418"/>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新規事業所</a:t>
            </a:r>
          </a:p>
        </p:txBody>
      </p:sp>
      <p:grpSp>
        <p:nvGrpSpPr>
          <p:cNvPr id="131" name="グループ化 130">
            <a:extLst>
              <a:ext uri="{FF2B5EF4-FFF2-40B4-BE49-F238E27FC236}">
                <a16:creationId xmlns:a16="http://schemas.microsoft.com/office/drawing/2014/main" id="{CEEE0BA5-3688-09E2-43CA-C4134953B741}"/>
              </a:ext>
            </a:extLst>
          </p:cNvPr>
          <p:cNvGrpSpPr/>
          <p:nvPr/>
        </p:nvGrpSpPr>
        <p:grpSpPr>
          <a:xfrm>
            <a:off x="1285160" y="3110413"/>
            <a:ext cx="978391" cy="281171"/>
            <a:chOff x="3547546" y="4101487"/>
            <a:chExt cx="978391" cy="281171"/>
          </a:xfrm>
        </p:grpSpPr>
        <p:sp>
          <p:nvSpPr>
            <p:cNvPr id="132" name="吹き出し: 四角形 131">
              <a:extLst>
                <a:ext uri="{FF2B5EF4-FFF2-40B4-BE49-F238E27FC236}">
                  <a16:creationId xmlns:a16="http://schemas.microsoft.com/office/drawing/2014/main" id="{2AFCAD1E-CB77-FF27-2B12-4ED3FDD77D2E}"/>
                </a:ext>
              </a:extLst>
            </p:cNvPr>
            <p:cNvSpPr/>
            <p:nvPr/>
          </p:nvSpPr>
          <p:spPr>
            <a:xfrm>
              <a:off x="3547546" y="4101487"/>
              <a:ext cx="747363" cy="281171"/>
            </a:xfrm>
            <a:prstGeom prst="wedgeRectCallout">
              <a:avLst>
                <a:gd name="adj1" fmla="val -1774"/>
                <a:gd name="adj2" fmla="val 73177"/>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テキスト ボックス 132">
              <a:extLst>
                <a:ext uri="{FF2B5EF4-FFF2-40B4-BE49-F238E27FC236}">
                  <a16:creationId xmlns:a16="http://schemas.microsoft.com/office/drawing/2014/main" id="{C3AC64B4-FBD7-12CD-30DE-345B140555AA}"/>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pic>
        <p:nvPicPr>
          <p:cNvPr id="134" name="グラフィックス 133" descr="キラキラしたリフォーム済み住宅 単色塗りつぶし">
            <a:extLst>
              <a:ext uri="{FF2B5EF4-FFF2-40B4-BE49-F238E27FC236}">
                <a16:creationId xmlns:a16="http://schemas.microsoft.com/office/drawing/2014/main" id="{B823B72A-250B-B56B-8883-E2AB5502E29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42428" y="3369835"/>
            <a:ext cx="816078" cy="816078"/>
          </a:xfrm>
          <a:prstGeom prst="rect">
            <a:avLst/>
          </a:prstGeom>
        </p:spPr>
      </p:pic>
      <p:sp>
        <p:nvSpPr>
          <p:cNvPr id="138" name="テキスト ボックス 137">
            <a:extLst>
              <a:ext uri="{FF2B5EF4-FFF2-40B4-BE49-F238E27FC236}">
                <a16:creationId xmlns:a16="http://schemas.microsoft.com/office/drawing/2014/main" id="{5637369F-9692-9026-4DB2-2CEE6FD2AFD2}"/>
              </a:ext>
            </a:extLst>
          </p:cNvPr>
          <p:cNvSpPr txBox="1"/>
          <p:nvPr/>
        </p:nvSpPr>
        <p:spPr>
          <a:xfrm>
            <a:off x="784366" y="4204245"/>
            <a:ext cx="1600675" cy="276999"/>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１名以外が補助対象</a:t>
            </a:r>
          </a:p>
        </p:txBody>
      </p:sp>
      <p:sp>
        <p:nvSpPr>
          <p:cNvPr id="139" name="矢印: 五方向 138">
            <a:extLst>
              <a:ext uri="{FF2B5EF4-FFF2-40B4-BE49-F238E27FC236}">
                <a16:creationId xmlns:a16="http://schemas.microsoft.com/office/drawing/2014/main" id="{1495A700-2D9B-6AC5-2F97-02D251FC7AC8}"/>
              </a:ext>
            </a:extLst>
          </p:cNvPr>
          <p:cNvSpPr/>
          <p:nvPr/>
        </p:nvSpPr>
        <p:spPr>
          <a:xfrm>
            <a:off x="774187" y="3602117"/>
            <a:ext cx="1954312" cy="484632"/>
          </a:xfrm>
          <a:prstGeom prst="homePlate">
            <a:avLst/>
          </a:prstGeom>
          <a:solidFill>
            <a:schemeClr val="accent6">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楕円 139">
            <a:extLst>
              <a:ext uri="{FF2B5EF4-FFF2-40B4-BE49-F238E27FC236}">
                <a16:creationId xmlns:a16="http://schemas.microsoft.com/office/drawing/2014/main" id="{EAE8C409-FA61-6C6D-2A97-E5379A3F22F5}"/>
              </a:ext>
            </a:extLst>
          </p:cNvPr>
          <p:cNvSpPr/>
          <p:nvPr/>
        </p:nvSpPr>
        <p:spPr>
          <a:xfrm>
            <a:off x="1166273" y="3428896"/>
            <a:ext cx="548139" cy="757017"/>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1" name="グラフィックス 140" descr="男性 単色塗りつぶし">
            <a:extLst>
              <a:ext uri="{FF2B5EF4-FFF2-40B4-BE49-F238E27FC236}">
                <a16:creationId xmlns:a16="http://schemas.microsoft.com/office/drawing/2014/main" id="{6BB53986-56EF-E212-4727-A6BCB9C347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53" y="3493167"/>
            <a:ext cx="640659" cy="640659"/>
          </a:xfrm>
          <a:prstGeom prst="rect">
            <a:avLst/>
          </a:prstGeom>
        </p:spPr>
      </p:pic>
      <p:pic>
        <p:nvPicPr>
          <p:cNvPr id="144" name="グラフィックス 143" descr="男性 単色塗りつぶし">
            <a:extLst>
              <a:ext uri="{FF2B5EF4-FFF2-40B4-BE49-F238E27FC236}">
                <a16:creationId xmlns:a16="http://schemas.microsoft.com/office/drawing/2014/main" id="{2691DC44-1F7D-2C1A-DF4B-BEF840D9A9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70224" y="3493167"/>
            <a:ext cx="640659" cy="640659"/>
          </a:xfrm>
          <a:prstGeom prst="rect">
            <a:avLst/>
          </a:prstGeom>
        </p:spPr>
      </p:pic>
      <p:sp>
        <p:nvSpPr>
          <p:cNvPr id="146" name="楕円 145">
            <a:extLst>
              <a:ext uri="{FF2B5EF4-FFF2-40B4-BE49-F238E27FC236}">
                <a16:creationId xmlns:a16="http://schemas.microsoft.com/office/drawing/2014/main" id="{EA8893FD-D663-0974-CBC3-83EA4B77BA26}"/>
              </a:ext>
            </a:extLst>
          </p:cNvPr>
          <p:cNvSpPr/>
          <p:nvPr/>
        </p:nvSpPr>
        <p:spPr>
          <a:xfrm>
            <a:off x="1454499" y="1672823"/>
            <a:ext cx="540898" cy="71150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テキスト ボックス 146">
            <a:extLst>
              <a:ext uri="{FF2B5EF4-FFF2-40B4-BE49-F238E27FC236}">
                <a16:creationId xmlns:a16="http://schemas.microsoft.com/office/drawing/2014/main" id="{C0001EAF-F0F9-8FB1-95D9-593F196D2594}"/>
              </a:ext>
            </a:extLst>
          </p:cNvPr>
          <p:cNvSpPr txBox="1"/>
          <p:nvPr/>
        </p:nvSpPr>
        <p:spPr>
          <a:xfrm>
            <a:off x="763746" y="1911022"/>
            <a:ext cx="841525" cy="276999"/>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補助対象</a:t>
            </a:r>
          </a:p>
        </p:txBody>
      </p:sp>
      <p:sp>
        <p:nvSpPr>
          <p:cNvPr id="148" name="四角形: 角を丸くする 147">
            <a:extLst>
              <a:ext uri="{FF2B5EF4-FFF2-40B4-BE49-F238E27FC236}">
                <a16:creationId xmlns:a16="http://schemas.microsoft.com/office/drawing/2014/main" id="{BEE1DB76-F67B-B523-F4DA-ED653E77FB66}"/>
              </a:ext>
            </a:extLst>
          </p:cNvPr>
          <p:cNvSpPr/>
          <p:nvPr/>
        </p:nvSpPr>
        <p:spPr>
          <a:xfrm>
            <a:off x="266919" y="4794542"/>
            <a:ext cx="11323835" cy="1915236"/>
          </a:xfrm>
          <a:prstGeom prst="roundRect">
            <a:avLst>
              <a:gd name="adj" fmla="val 396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endParaRPr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149" name="四角形: 角を丸くする 148">
            <a:extLst>
              <a:ext uri="{FF2B5EF4-FFF2-40B4-BE49-F238E27FC236}">
                <a16:creationId xmlns:a16="http://schemas.microsoft.com/office/drawing/2014/main" id="{841390CC-65C3-3895-A861-7707F08D0364}"/>
              </a:ext>
            </a:extLst>
          </p:cNvPr>
          <p:cNvSpPr/>
          <p:nvPr/>
        </p:nvSpPr>
        <p:spPr>
          <a:xfrm>
            <a:off x="134568" y="4794541"/>
            <a:ext cx="391537" cy="1915237"/>
          </a:xfrm>
          <a:prstGeom prst="roundRect">
            <a:avLst>
              <a:gd name="adj" fmla="val 13255"/>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dirty="0">
                <a:solidFill>
                  <a:schemeClr val="tx1"/>
                </a:solidFill>
                <a:latin typeface="BIZ UDPゴシック" panose="020B0400000000000000" pitchFamily="50" charset="-128"/>
                <a:ea typeface="BIZ UDPゴシック" panose="020B0400000000000000" pitchFamily="50" charset="-128"/>
              </a:rPr>
              <a:t>その他</a:t>
            </a:r>
          </a:p>
        </p:txBody>
      </p:sp>
      <p:sp>
        <p:nvSpPr>
          <p:cNvPr id="150" name="四角形: 角を丸くする 149">
            <a:extLst>
              <a:ext uri="{FF2B5EF4-FFF2-40B4-BE49-F238E27FC236}">
                <a16:creationId xmlns:a16="http://schemas.microsoft.com/office/drawing/2014/main" id="{A2B788CD-9510-D5AE-0C60-22D254ADECFA}"/>
              </a:ext>
            </a:extLst>
          </p:cNvPr>
          <p:cNvSpPr/>
          <p:nvPr/>
        </p:nvSpPr>
        <p:spPr>
          <a:xfrm>
            <a:off x="610545" y="4861514"/>
            <a:ext cx="4175169" cy="1753916"/>
          </a:xfrm>
          <a:prstGeom prst="roundRect">
            <a:avLst>
              <a:gd name="adj" fmla="val 4016"/>
            </a:avLst>
          </a:prstGeom>
          <a:solidFill>
            <a:schemeClr val="bg1"/>
          </a:solidFill>
          <a:ln>
            <a:solidFill>
              <a:schemeClr val="tx2">
                <a:lumMod val="75000"/>
                <a:lumOff val="2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69" name="テキスト ボックス 168">
            <a:extLst>
              <a:ext uri="{FF2B5EF4-FFF2-40B4-BE49-F238E27FC236}">
                <a16:creationId xmlns:a16="http://schemas.microsoft.com/office/drawing/2014/main" id="{126CC3E2-F3A0-4802-164A-B9DEAD91B21E}"/>
              </a:ext>
            </a:extLst>
          </p:cNvPr>
          <p:cNvSpPr txBox="1"/>
          <p:nvPr/>
        </p:nvSpPr>
        <p:spPr>
          <a:xfrm>
            <a:off x="632703" y="4867074"/>
            <a:ext cx="3486715" cy="492443"/>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en-US" altLang="ja-JP" sz="1200" u="sng" dirty="0">
                <a:latin typeface="BIZ UDPゴシック" panose="020B0400000000000000" pitchFamily="50" charset="-128"/>
                <a:ea typeface="BIZ UDPゴシック" panose="020B0400000000000000" pitchFamily="50" charset="-128"/>
              </a:rPr>
              <a:t>【</a:t>
            </a:r>
            <a:r>
              <a:rPr kumimoji="1" lang="ja-JP" altLang="en-US" sz="1200" u="sng" dirty="0">
                <a:latin typeface="BIZ UDPゴシック" panose="020B0400000000000000" pitchFamily="50" charset="-128"/>
                <a:ea typeface="BIZ UDPゴシック" panose="020B0400000000000000" pitchFamily="50" charset="-128"/>
              </a:rPr>
              <a:t>市外</a:t>
            </a:r>
            <a:r>
              <a:rPr kumimoji="1" lang="en-US" altLang="ja-JP" sz="1200" u="sng" dirty="0">
                <a:latin typeface="BIZ UDPゴシック" panose="020B0400000000000000" pitchFamily="50" charset="-128"/>
                <a:ea typeface="BIZ UDPゴシック" panose="020B0400000000000000" pitchFamily="50" charset="-128"/>
              </a:rPr>
              <a:t>】</a:t>
            </a:r>
            <a:r>
              <a:rPr kumimoji="1" lang="ja-JP" altLang="en-US" sz="1200" u="sng" dirty="0">
                <a:latin typeface="BIZ UDPゴシック" panose="020B0400000000000000" pitchFamily="50" charset="-128"/>
                <a:ea typeface="BIZ UDPゴシック" panose="020B0400000000000000" pitchFamily="50" charset="-128"/>
              </a:rPr>
              <a:t>別事業所で相談支援業務を行っていた</a:t>
            </a:r>
            <a:endParaRPr kumimoji="1" lang="en-US" altLang="ja-JP" sz="1200" u="sng"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専門員を配置する場合</a:t>
            </a:r>
          </a:p>
        </p:txBody>
      </p:sp>
      <p:pic>
        <p:nvPicPr>
          <p:cNvPr id="170" name="グラフィックス 169" descr="男性 単色塗りつぶし">
            <a:extLst>
              <a:ext uri="{FF2B5EF4-FFF2-40B4-BE49-F238E27FC236}">
                <a16:creationId xmlns:a16="http://schemas.microsoft.com/office/drawing/2014/main" id="{895224E4-5F12-631F-F414-44DF38EA09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3977" y="5590792"/>
            <a:ext cx="670054" cy="670054"/>
          </a:xfrm>
          <a:prstGeom prst="rect">
            <a:avLst/>
          </a:prstGeom>
        </p:spPr>
      </p:pic>
      <p:pic>
        <p:nvPicPr>
          <p:cNvPr id="187" name="グラフィックス 186" descr="ホーム 単色塗りつぶし">
            <a:extLst>
              <a:ext uri="{FF2B5EF4-FFF2-40B4-BE49-F238E27FC236}">
                <a16:creationId xmlns:a16="http://schemas.microsoft.com/office/drawing/2014/main" id="{DEE4D2A3-C4FB-9C70-9FA2-A35942C445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17432" y="5543185"/>
            <a:ext cx="730759" cy="730759"/>
          </a:xfrm>
          <a:prstGeom prst="rect">
            <a:avLst/>
          </a:prstGeom>
        </p:spPr>
      </p:pic>
      <p:sp>
        <p:nvSpPr>
          <p:cNvPr id="189" name="矢印: 右 188">
            <a:extLst>
              <a:ext uri="{FF2B5EF4-FFF2-40B4-BE49-F238E27FC236}">
                <a16:creationId xmlns:a16="http://schemas.microsoft.com/office/drawing/2014/main" id="{32F5CE02-CB4B-87BA-E97F-C99869AE2F95}"/>
              </a:ext>
            </a:extLst>
          </p:cNvPr>
          <p:cNvSpPr/>
          <p:nvPr/>
        </p:nvSpPr>
        <p:spPr>
          <a:xfrm>
            <a:off x="2859577" y="5687940"/>
            <a:ext cx="712053" cy="441250"/>
          </a:xfrm>
          <a:prstGeom prst="rightArrow">
            <a:avLst>
              <a:gd name="adj1" fmla="val 61064"/>
              <a:gd name="adj2" fmla="val 50000"/>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0" name="テキスト ボックス 189">
            <a:extLst>
              <a:ext uri="{FF2B5EF4-FFF2-40B4-BE49-F238E27FC236}">
                <a16:creationId xmlns:a16="http://schemas.microsoft.com/office/drawing/2014/main" id="{DE1153AB-AF20-87D9-F086-48D41290460C}"/>
              </a:ext>
            </a:extLst>
          </p:cNvPr>
          <p:cNvSpPr txBox="1"/>
          <p:nvPr/>
        </p:nvSpPr>
        <p:spPr>
          <a:xfrm>
            <a:off x="2930385" y="5751152"/>
            <a:ext cx="576752"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配置</a:t>
            </a:r>
          </a:p>
        </p:txBody>
      </p:sp>
      <p:pic>
        <p:nvPicPr>
          <p:cNvPr id="192" name="グラフィックス 191" descr="ホーム 単色塗りつぶし">
            <a:extLst>
              <a:ext uri="{FF2B5EF4-FFF2-40B4-BE49-F238E27FC236}">
                <a16:creationId xmlns:a16="http://schemas.microsoft.com/office/drawing/2014/main" id="{845D362A-002D-847C-840E-C1374FF8DB71}"/>
              </a:ext>
            </a:extLst>
          </p:cNvPr>
          <p:cNvPicPr>
            <a:picLocks noChangeAspect="1"/>
          </p:cNvPicPr>
          <p:nvPr/>
        </p:nvPicPr>
        <p:blipFill>
          <a:blip r:embed="rId7">
            <a:extLst>
              <a:ext uri="{96DAC541-7B7A-43D3-8B79-37D633B846F1}">
                <asvg:svgBlip xmlns:asvg="http://schemas.microsoft.com/office/drawing/2016/SVG/main" r:embed="rId11"/>
              </a:ext>
            </a:extLst>
          </a:blip>
          <a:stretch>
            <a:fillRect/>
          </a:stretch>
        </p:blipFill>
        <p:spPr>
          <a:xfrm>
            <a:off x="835727" y="5542412"/>
            <a:ext cx="730759" cy="730759"/>
          </a:xfrm>
          <a:prstGeom prst="rect">
            <a:avLst/>
          </a:prstGeom>
        </p:spPr>
      </p:pic>
      <p:sp>
        <p:nvSpPr>
          <p:cNvPr id="193" name="矢印: 右 192">
            <a:extLst>
              <a:ext uri="{FF2B5EF4-FFF2-40B4-BE49-F238E27FC236}">
                <a16:creationId xmlns:a16="http://schemas.microsoft.com/office/drawing/2014/main" id="{0604ADBB-9FF5-045B-C0D8-66B73547B8D8}"/>
              </a:ext>
            </a:extLst>
          </p:cNvPr>
          <p:cNvSpPr/>
          <p:nvPr/>
        </p:nvSpPr>
        <p:spPr>
          <a:xfrm>
            <a:off x="1606152" y="5687940"/>
            <a:ext cx="712053" cy="441250"/>
          </a:xfrm>
          <a:prstGeom prst="rightArrow">
            <a:avLst>
              <a:gd name="adj1" fmla="val 61064"/>
              <a:gd name="adj2" fmla="val 50000"/>
            </a:avLst>
          </a:prstGeom>
          <a:solidFill>
            <a:schemeClr val="bg1"/>
          </a:solidFill>
          <a:ln w="635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4" name="テキスト ボックス 193">
            <a:extLst>
              <a:ext uri="{FF2B5EF4-FFF2-40B4-BE49-F238E27FC236}">
                <a16:creationId xmlns:a16="http://schemas.microsoft.com/office/drawing/2014/main" id="{5C19FB77-BD10-D28D-350B-55F3B01E6BE3}"/>
              </a:ext>
            </a:extLst>
          </p:cNvPr>
          <p:cNvSpPr txBox="1"/>
          <p:nvPr/>
        </p:nvSpPr>
        <p:spPr>
          <a:xfrm>
            <a:off x="1671324" y="5751152"/>
            <a:ext cx="576752"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退職</a:t>
            </a:r>
          </a:p>
        </p:txBody>
      </p:sp>
      <p:sp>
        <p:nvSpPr>
          <p:cNvPr id="198" name="四角形: 角を丸くする 197">
            <a:extLst>
              <a:ext uri="{FF2B5EF4-FFF2-40B4-BE49-F238E27FC236}">
                <a16:creationId xmlns:a16="http://schemas.microsoft.com/office/drawing/2014/main" id="{E8635003-0195-B20B-1B62-D29235190931}"/>
              </a:ext>
            </a:extLst>
          </p:cNvPr>
          <p:cNvSpPr/>
          <p:nvPr/>
        </p:nvSpPr>
        <p:spPr>
          <a:xfrm>
            <a:off x="5118201" y="4860507"/>
            <a:ext cx="3835731" cy="1753916"/>
          </a:xfrm>
          <a:prstGeom prst="roundRect">
            <a:avLst>
              <a:gd name="adj" fmla="val 4016"/>
            </a:avLst>
          </a:prstGeom>
          <a:solidFill>
            <a:schemeClr val="bg2"/>
          </a:solidFill>
          <a:ln>
            <a:solidFill>
              <a:schemeClr val="tx2">
                <a:lumMod val="75000"/>
                <a:lumOff val="2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99" name="テキスト ボックス 198">
            <a:extLst>
              <a:ext uri="{FF2B5EF4-FFF2-40B4-BE49-F238E27FC236}">
                <a16:creationId xmlns:a16="http://schemas.microsoft.com/office/drawing/2014/main" id="{E36DFE0D-B530-6A95-CB67-EA84CFD0A033}"/>
              </a:ext>
            </a:extLst>
          </p:cNvPr>
          <p:cNvSpPr txBox="1"/>
          <p:nvPr/>
        </p:nvSpPr>
        <p:spPr>
          <a:xfrm>
            <a:off x="8207877" y="4888817"/>
            <a:ext cx="664851" cy="230832"/>
          </a:xfrm>
          <a:prstGeom prst="rect">
            <a:avLst/>
          </a:prstGeom>
          <a:solidFill>
            <a:srgbClr val="FF0000"/>
          </a:solidFill>
          <a:ln>
            <a:solidFill>
              <a:srgbClr val="FF0000"/>
            </a:solidFill>
          </a:ln>
        </p:spPr>
        <p:txBody>
          <a:bodyPr wrap="square" rtlCol="0">
            <a:spAutoFit/>
          </a:bodyPr>
          <a:lstStyle/>
          <a:p>
            <a:pPr algn="ctr"/>
            <a:r>
              <a:rPr lang="ja-JP" altLang="en-US" sz="900" b="1" dirty="0">
                <a:solidFill>
                  <a:schemeClr val="bg1"/>
                </a:solidFill>
                <a:latin typeface="BIZ UDPゴシック" panose="020B0400000000000000" pitchFamily="50" charset="-128"/>
                <a:ea typeface="BIZ UDPゴシック" panose="020B0400000000000000" pitchFamily="50" charset="-128"/>
              </a:rPr>
              <a:t>対象外</a:t>
            </a:r>
            <a:endParaRPr kumimoji="1" lang="ja-JP" altLang="en-US" sz="800" dirty="0">
              <a:solidFill>
                <a:schemeClr val="bg1"/>
              </a:solidFill>
              <a:latin typeface="BIZ UDPゴシック" panose="020B0400000000000000" pitchFamily="50" charset="-128"/>
              <a:ea typeface="BIZ UDPゴシック" panose="020B0400000000000000" pitchFamily="50" charset="-128"/>
            </a:endParaRPr>
          </a:p>
        </p:txBody>
      </p:sp>
      <p:sp>
        <p:nvSpPr>
          <p:cNvPr id="200" name="テキスト ボックス 199">
            <a:extLst>
              <a:ext uri="{FF2B5EF4-FFF2-40B4-BE49-F238E27FC236}">
                <a16:creationId xmlns:a16="http://schemas.microsoft.com/office/drawing/2014/main" id="{82CBAEBD-EE9B-1FE9-C1E1-A6855AFCC72C}"/>
              </a:ext>
            </a:extLst>
          </p:cNvPr>
          <p:cNvSpPr txBox="1"/>
          <p:nvPr/>
        </p:nvSpPr>
        <p:spPr>
          <a:xfrm>
            <a:off x="5140358" y="4866067"/>
            <a:ext cx="2590557" cy="492443"/>
          </a:xfrm>
          <a:prstGeom prst="rect">
            <a:avLst/>
          </a:prstGeom>
          <a:noFill/>
        </p:spPr>
        <p:txBody>
          <a:bodyPr wrap="square" rtlCol="0">
            <a:spAutoFit/>
          </a:bodyPr>
          <a:lstStyle/>
          <a:p>
            <a:r>
              <a:rPr kumimoji="1" lang="ja-JP" altLang="en-US" sz="1400" b="1" u="sng" dirty="0">
                <a:latin typeface="BIZ UDPゴシック" panose="020B0400000000000000" pitchFamily="50" charset="-128"/>
                <a:ea typeface="BIZ UDPゴシック" panose="020B0400000000000000" pitchFamily="50" charset="-128"/>
              </a:rPr>
              <a:t>・ </a:t>
            </a:r>
            <a:r>
              <a:rPr kumimoji="1" lang="ja-JP" altLang="en-US" sz="1200" u="sng" dirty="0">
                <a:latin typeface="BIZ UDPゴシック" panose="020B0400000000000000" pitchFamily="50" charset="-128"/>
                <a:ea typeface="BIZ UDPゴシック" panose="020B0400000000000000" pitchFamily="50" charset="-128"/>
              </a:rPr>
              <a:t>６カ月以内に</a:t>
            </a:r>
            <a:r>
              <a:rPr kumimoji="1" lang="en-US" altLang="ja-JP" sz="1200" u="sng" dirty="0">
                <a:latin typeface="BIZ UDPゴシック" panose="020B0400000000000000" pitchFamily="50" charset="-128"/>
                <a:ea typeface="BIZ UDPゴシック" panose="020B0400000000000000" pitchFamily="50" charset="-128"/>
              </a:rPr>
              <a:t>【</a:t>
            </a:r>
            <a:r>
              <a:rPr kumimoji="1" lang="ja-JP" altLang="en-US" sz="1200" u="sng" dirty="0">
                <a:latin typeface="BIZ UDPゴシック" panose="020B0400000000000000" pitchFamily="50" charset="-128"/>
                <a:ea typeface="BIZ UDPゴシック" panose="020B0400000000000000" pitchFamily="50" charset="-128"/>
              </a:rPr>
              <a:t>市内</a:t>
            </a:r>
            <a:r>
              <a:rPr kumimoji="1" lang="en-US" altLang="ja-JP" sz="1200" u="sng" dirty="0">
                <a:latin typeface="BIZ UDPゴシック" panose="020B0400000000000000" pitchFamily="50" charset="-128"/>
                <a:ea typeface="BIZ UDPゴシック" panose="020B0400000000000000" pitchFamily="50" charset="-128"/>
              </a:rPr>
              <a:t>】</a:t>
            </a:r>
            <a:r>
              <a:rPr kumimoji="1" lang="ja-JP" altLang="en-US" sz="1200" u="sng" dirty="0">
                <a:latin typeface="BIZ UDPゴシック" panose="020B0400000000000000" pitchFamily="50" charset="-128"/>
                <a:ea typeface="BIZ UDPゴシック" panose="020B0400000000000000" pitchFamily="50" charset="-128"/>
              </a:rPr>
              <a:t>別事業所で</a:t>
            </a:r>
            <a:endParaRPr kumimoji="1" lang="en-US" altLang="ja-JP" sz="1200" u="sng" dirty="0">
              <a:latin typeface="BIZ UDPゴシック" panose="020B0400000000000000" pitchFamily="50" charset="-128"/>
              <a:ea typeface="BIZ UDPゴシック" panose="020B0400000000000000" pitchFamily="50" charset="-128"/>
            </a:endParaRPr>
          </a:p>
          <a:p>
            <a:r>
              <a:rPr kumimoji="1" lang="ja-JP" altLang="en-US" sz="1200" u="sng" dirty="0">
                <a:latin typeface="BIZ UDPゴシック" panose="020B0400000000000000" pitchFamily="50" charset="-128"/>
                <a:ea typeface="BIZ UDPゴシック" panose="020B0400000000000000" pitchFamily="50" charset="-128"/>
              </a:rPr>
              <a:t>相談支援業務を行っていた</a:t>
            </a:r>
          </a:p>
        </p:txBody>
      </p:sp>
      <p:pic>
        <p:nvPicPr>
          <p:cNvPr id="201" name="グラフィックス 200" descr="男性 単色塗りつぶし">
            <a:extLst>
              <a:ext uri="{FF2B5EF4-FFF2-40B4-BE49-F238E27FC236}">
                <a16:creationId xmlns:a16="http://schemas.microsoft.com/office/drawing/2014/main" id="{4A1D8FC9-E846-02B8-93AE-6C5C5E5E2B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24759" y="5590792"/>
            <a:ext cx="670054" cy="670054"/>
          </a:xfrm>
          <a:prstGeom prst="rect">
            <a:avLst/>
          </a:prstGeom>
        </p:spPr>
      </p:pic>
      <p:pic>
        <p:nvPicPr>
          <p:cNvPr id="202" name="グラフィックス 201" descr="ホーム 単色塗りつぶし">
            <a:extLst>
              <a:ext uri="{FF2B5EF4-FFF2-40B4-BE49-F238E27FC236}">
                <a16:creationId xmlns:a16="http://schemas.microsoft.com/office/drawing/2014/main" id="{DEACEF16-03E4-9C4E-23BA-22121A0137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98214" y="5543185"/>
            <a:ext cx="730759" cy="730759"/>
          </a:xfrm>
          <a:prstGeom prst="rect">
            <a:avLst/>
          </a:prstGeom>
        </p:spPr>
      </p:pic>
      <p:sp>
        <p:nvSpPr>
          <p:cNvPr id="203" name="テキスト ボックス 202">
            <a:extLst>
              <a:ext uri="{FF2B5EF4-FFF2-40B4-BE49-F238E27FC236}">
                <a16:creationId xmlns:a16="http://schemas.microsoft.com/office/drawing/2014/main" id="{931903B3-3614-E4F7-C6D4-AAE46E4638AF}"/>
              </a:ext>
            </a:extLst>
          </p:cNvPr>
          <p:cNvSpPr txBox="1"/>
          <p:nvPr/>
        </p:nvSpPr>
        <p:spPr>
          <a:xfrm>
            <a:off x="7928849" y="6159426"/>
            <a:ext cx="845128" cy="415498"/>
          </a:xfrm>
          <a:prstGeom prst="rect">
            <a:avLst/>
          </a:prstGeom>
          <a:noFill/>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市内</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B</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204" name="矢印: 右 203">
            <a:extLst>
              <a:ext uri="{FF2B5EF4-FFF2-40B4-BE49-F238E27FC236}">
                <a16:creationId xmlns:a16="http://schemas.microsoft.com/office/drawing/2014/main" id="{97915B70-FFAD-AC77-59DE-F3FD4D6C479A}"/>
              </a:ext>
            </a:extLst>
          </p:cNvPr>
          <p:cNvSpPr/>
          <p:nvPr/>
        </p:nvSpPr>
        <p:spPr>
          <a:xfrm>
            <a:off x="7240359" y="5687940"/>
            <a:ext cx="712053" cy="441250"/>
          </a:xfrm>
          <a:prstGeom prst="rightArrow">
            <a:avLst>
              <a:gd name="adj1" fmla="val 61064"/>
              <a:gd name="adj2" fmla="val 50000"/>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5" name="テキスト ボックス 204">
            <a:extLst>
              <a:ext uri="{FF2B5EF4-FFF2-40B4-BE49-F238E27FC236}">
                <a16:creationId xmlns:a16="http://schemas.microsoft.com/office/drawing/2014/main" id="{F24FBDED-443A-A7C4-3092-FBC6B7EEA1DB}"/>
              </a:ext>
            </a:extLst>
          </p:cNvPr>
          <p:cNvSpPr txBox="1"/>
          <p:nvPr/>
        </p:nvSpPr>
        <p:spPr>
          <a:xfrm>
            <a:off x="7311167" y="5751152"/>
            <a:ext cx="576752"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配置</a:t>
            </a:r>
          </a:p>
        </p:txBody>
      </p:sp>
      <p:sp>
        <p:nvSpPr>
          <p:cNvPr id="206" name="テキスト ボックス 205">
            <a:extLst>
              <a:ext uri="{FF2B5EF4-FFF2-40B4-BE49-F238E27FC236}">
                <a16:creationId xmlns:a16="http://schemas.microsoft.com/office/drawing/2014/main" id="{BA6B87F9-703B-523B-477B-E3CCC1260A65}"/>
              </a:ext>
            </a:extLst>
          </p:cNvPr>
          <p:cNvSpPr txBox="1"/>
          <p:nvPr/>
        </p:nvSpPr>
        <p:spPr>
          <a:xfrm>
            <a:off x="5170923" y="6162671"/>
            <a:ext cx="845128" cy="415498"/>
          </a:xfrm>
          <a:prstGeom prst="rect">
            <a:avLst/>
          </a:prstGeom>
          <a:noFill/>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市内</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A</a:t>
            </a:r>
            <a:endParaRPr kumimoji="1" lang="ja-JP" altLang="en-US" sz="1050" dirty="0">
              <a:latin typeface="BIZ UDPゴシック" panose="020B0400000000000000" pitchFamily="50" charset="-128"/>
              <a:ea typeface="BIZ UDPゴシック" panose="020B0400000000000000" pitchFamily="50" charset="-128"/>
            </a:endParaRPr>
          </a:p>
        </p:txBody>
      </p:sp>
      <p:pic>
        <p:nvPicPr>
          <p:cNvPr id="207" name="グラフィックス 206" descr="ホーム 単色塗りつぶし">
            <a:extLst>
              <a:ext uri="{FF2B5EF4-FFF2-40B4-BE49-F238E27FC236}">
                <a16:creationId xmlns:a16="http://schemas.microsoft.com/office/drawing/2014/main" id="{06BD67D5-E54D-4041-2605-0C6DC5776E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6509" y="5542412"/>
            <a:ext cx="730759" cy="730759"/>
          </a:xfrm>
          <a:prstGeom prst="rect">
            <a:avLst/>
          </a:prstGeom>
        </p:spPr>
      </p:pic>
      <p:sp>
        <p:nvSpPr>
          <p:cNvPr id="208" name="矢印: 右 207">
            <a:extLst>
              <a:ext uri="{FF2B5EF4-FFF2-40B4-BE49-F238E27FC236}">
                <a16:creationId xmlns:a16="http://schemas.microsoft.com/office/drawing/2014/main" id="{6E71554F-4219-9FBD-3DF7-C337E6DBB240}"/>
              </a:ext>
            </a:extLst>
          </p:cNvPr>
          <p:cNvSpPr/>
          <p:nvPr/>
        </p:nvSpPr>
        <p:spPr>
          <a:xfrm>
            <a:off x="5986934" y="5687940"/>
            <a:ext cx="712053" cy="441250"/>
          </a:xfrm>
          <a:prstGeom prst="rightArrow">
            <a:avLst>
              <a:gd name="adj1" fmla="val 61064"/>
              <a:gd name="adj2" fmla="val 50000"/>
            </a:avLst>
          </a:prstGeom>
          <a:solidFill>
            <a:schemeClr val="bg1"/>
          </a:solidFill>
          <a:ln w="635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9" name="テキスト ボックス 208">
            <a:extLst>
              <a:ext uri="{FF2B5EF4-FFF2-40B4-BE49-F238E27FC236}">
                <a16:creationId xmlns:a16="http://schemas.microsoft.com/office/drawing/2014/main" id="{8841931E-2F2C-DD83-938A-6B4F7F8A3FB1}"/>
              </a:ext>
            </a:extLst>
          </p:cNvPr>
          <p:cNvSpPr txBox="1"/>
          <p:nvPr/>
        </p:nvSpPr>
        <p:spPr>
          <a:xfrm>
            <a:off x="6052106" y="5751152"/>
            <a:ext cx="576752"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退職</a:t>
            </a:r>
          </a:p>
        </p:txBody>
      </p:sp>
      <p:cxnSp>
        <p:nvCxnSpPr>
          <p:cNvPr id="210" name="直線矢印コネクタ 209">
            <a:extLst>
              <a:ext uri="{FF2B5EF4-FFF2-40B4-BE49-F238E27FC236}">
                <a16:creationId xmlns:a16="http://schemas.microsoft.com/office/drawing/2014/main" id="{85C11E67-03F1-28A2-6064-B5EE103AD264}"/>
              </a:ext>
            </a:extLst>
          </p:cNvPr>
          <p:cNvCxnSpPr>
            <a:cxnSpLocks/>
            <a:stCxn id="206" idx="3"/>
            <a:endCxn id="203" idx="1"/>
          </p:cNvCxnSpPr>
          <p:nvPr/>
        </p:nvCxnSpPr>
        <p:spPr>
          <a:xfrm flipV="1">
            <a:off x="6016051" y="6367175"/>
            <a:ext cx="1912798" cy="324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11" name="テキスト ボックス 210">
            <a:extLst>
              <a:ext uri="{FF2B5EF4-FFF2-40B4-BE49-F238E27FC236}">
                <a16:creationId xmlns:a16="http://schemas.microsoft.com/office/drawing/2014/main" id="{1137B5DE-62E1-1F8C-8346-CF19F30259B0}"/>
              </a:ext>
            </a:extLst>
          </p:cNvPr>
          <p:cNvSpPr txBox="1"/>
          <p:nvPr/>
        </p:nvSpPr>
        <p:spPr>
          <a:xfrm>
            <a:off x="6498108" y="6346273"/>
            <a:ext cx="928321" cy="246221"/>
          </a:xfrm>
          <a:prstGeom prst="rect">
            <a:avLst/>
          </a:prstGeom>
          <a:noFill/>
          <a:ln>
            <a:noFill/>
          </a:ln>
        </p:spPr>
        <p:txBody>
          <a:bodyPr wrap="square" rtlCol="0">
            <a:spAutoFit/>
          </a:bodyPr>
          <a:lstStyle/>
          <a:p>
            <a:pPr algn="ctr"/>
            <a:r>
              <a:rPr lang="ja-JP" altLang="en-US" sz="1000" b="1" dirty="0">
                <a:latin typeface="BIZ UDPゴシック" panose="020B0400000000000000" pitchFamily="50" charset="-128"/>
                <a:ea typeface="BIZ UDPゴシック" panose="020B0400000000000000" pitchFamily="50" charset="-128"/>
              </a:rPr>
              <a:t>６カ月以内</a:t>
            </a:r>
            <a:endParaRPr kumimoji="1" lang="ja-JP" altLang="en-US" sz="1000" b="1" dirty="0">
              <a:latin typeface="BIZ UDPゴシック" panose="020B0400000000000000" pitchFamily="50" charset="-128"/>
              <a:ea typeface="BIZ UDPゴシック" panose="020B0400000000000000" pitchFamily="50" charset="-128"/>
            </a:endParaRPr>
          </a:p>
        </p:txBody>
      </p:sp>
      <p:sp>
        <p:nvSpPr>
          <p:cNvPr id="215" name="テキスト ボックス 214">
            <a:extLst>
              <a:ext uri="{FF2B5EF4-FFF2-40B4-BE49-F238E27FC236}">
                <a16:creationId xmlns:a16="http://schemas.microsoft.com/office/drawing/2014/main" id="{58D99273-2322-FCEC-92AB-BAE09A887DD0}"/>
              </a:ext>
            </a:extLst>
          </p:cNvPr>
          <p:cNvSpPr txBox="1"/>
          <p:nvPr/>
        </p:nvSpPr>
        <p:spPr>
          <a:xfrm>
            <a:off x="3546080" y="6139322"/>
            <a:ext cx="845128" cy="415498"/>
          </a:xfrm>
          <a:prstGeom prst="rect">
            <a:avLst/>
          </a:prstGeom>
          <a:noFill/>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市内</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B</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216" name="テキスト ボックス 215">
            <a:extLst>
              <a:ext uri="{FF2B5EF4-FFF2-40B4-BE49-F238E27FC236}">
                <a16:creationId xmlns:a16="http://schemas.microsoft.com/office/drawing/2014/main" id="{4BE9D05C-241D-0183-7997-AD35130B91E2}"/>
              </a:ext>
            </a:extLst>
          </p:cNvPr>
          <p:cNvSpPr txBox="1"/>
          <p:nvPr/>
        </p:nvSpPr>
        <p:spPr>
          <a:xfrm>
            <a:off x="769104" y="6142567"/>
            <a:ext cx="845128" cy="415498"/>
          </a:xfrm>
          <a:prstGeom prst="rect">
            <a:avLst/>
          </a:prstGeom>
          <a:noFill/>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市外</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事業所</a:t>
            </a:r>
            <a:r>
              <a:rPr kumimoji="1" lang="en-US" altLang="ja-JP" sz="1050" dirty="0">
                <a:latin typeface="BIZ UDPゴシック" panose="020B0400000000000000" pitchFamily="50" charset="-128"/>
                <a:ea typeface="BIZ UDPゴシック" panose="020B0400000000000000" pitchFamily="50" charset="-128"/>
              </a:rPr>
              <a:t>a</a:t>
            </a:r>
            <a:endParaRPr kumimoji="1" lang="ja-JP" altLang="en-US" sz="1050" dirty="0">
              <a:latin typeface="BIZ UDPゴシック" panose="020B0400000000000000" pitchFamily="50" charset="-128"/>
              <a:ea typeface="BIZ UDPゴシック" panose="020B0400000000000000" pitchFamily="50" charset="-128"/>
            </a:endParaRPr>
          </a:p>
        </p:txBody>
      </p:sp>
      <p:cxnSp>
        <p:nvCxnSpPr>
          <p:cNvPr id="217" name="直線矢印コネクタ 216">
            <a:extLst>
              <a:ext uri="{FF2B5EF4-FFF2-40B4-BE49-F238E27FC236}">
                <a16:creationId xmlns:a16="http://schemas.microsoft.com/office/drawing/2014/main" id="{0D2C60F3-5A7C-4AB9-5D86-1090AE58D518}"/>
              </a:ext>
            </a:extLst>
          </p:cNvPr>
          <p:cNvCxnSpPr>
            <a:cxnSpLocks/>
            <a:stCxn id="216" idx="3"/>
            <a:endCxn id="215" idx="1"/>
          </p:cNvCxnSpPr>
          <p:nvPr/>
        </p:nvCxnSpPr>
        <p:spPr>
          <a:xfrm flipV="1">
            <a:off x="1614232" y="6347071"/>
            <a:ext cx="1931848" cy="324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18" name="テキスト ボックス 217">
            <a:extLst>
              <a:ext uri="{FF2B5EF4-FFF2-40B4-BE49-F238E27FC236}">
                <a16:creationId xmlns:a16="http://schemas.microsoft.com/office/drawing/2014/main" id="{3FB78349-0031-4C57-4122-76F9943CC503}"/>
              </a:ext>
            </a:extLst>
          </p:cNvPr>
          <p:cNvSpPr txBox="1"/>
          <p:nvPr/>
        </p:nvSpPr>
        <p:spPr>
          <a:xfrm>
            <a:off x="2008763" y="6331751"/>
            <a:ext cx="1192139" cy="246221"/>
          </a:xfrm>
          <a:prstGeom prst="rect">
            <a:avLst/>
          </a:prstGeom>
          <a:noFill/>
          <a:ln>
            <a:noFill/>
          </a:ln>
        </p:spPr>
        <p:txBody>
          <a:bodyPr wrap="square" rtlCol="0">
            <a:spAutoFit/>
          </a:bodyPr>
          <a:lstStyle/>
          <a:p>
            <a:pPr algn="ctr"/>
            <a:r>
              <a:rPr kumimoji="1" lang="ja-JP" altLang="en-US" sz="1000" b="1" dirty="0">
                <a:latin typeface="BIZ UDPゴシック" panose="020B0400000000000000" pitchFamily="50" charset="-128"/>
                <a:ea typeface="BIZ UDPゴシック" panose="020B0400000000000000" pitchFamily="50" charset="-128"/>
              </a:rPr>
              <a:t>期間は問わない</a:t>
            </a:r>
          </a:p>
        </p:txBody>
      </p:sp>
      <p:pic>
        <p:nvPicPr>
          <p:cNvPr id="219" name="グラフィックス 218" descr="男性 単色塗りつぶし">
            <a:extLst>
              <a:ext uri="{FF2B5EF4-FFF2-40B4-BE49-F238E27FC236}">
                <a16:creationId xmlns:a16="http://schemas.microsoft.com/office/drawing/2014/main" id="{76E5EF4A-36A9-BABB-380B-7C90CC4343A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23230" y="3521429"/>
            <a:ext cx="640659" cy="640659"/>
          </a:xfrm>
          <a:prstGeom prst="rect">
            <a:avLst/>
          </a:prstGeom>
        </p:spPr>
      </p:pic>
      <p:sp>
        <p:nvSpPr>
          <p:cNvPr id="8" name="矢印: 五方向 7">
            <a:extLst>
              <a:ext uri="{FF2B5EF4-FFF2-40B4-BE49-F238E27FC236}">
                <a16:creationId xmlns:a16="http://schemas.microsoft.com/office/drawing/2014/main" id="{A2310A8E-5A6A-632F-E1A2-B9ADB06E2FAF}"/>
              </a:ext>
            </a:extLst>
          </p:cNvPr>
          <p:cNvSpPr/>
          <p:nvPr/>
        </p:nvSpPr>
        <p:spPr>
          <a:xfrm>
            <a:off x="8889160" y="3702903"/>
            <a:ext cx="905648" cy="484632"/>
          </a:xfrm>
          <a:prstGeom prst="homePlate">
            <a:avLst/>
          </a:prstGeom>
          <a:solidFill>
            <a:schemeClr val="accent6">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1" name="グラフィックス 110" descr="男性 単色塗りつぶし">
            <a:extLst>
              <a:ext uri="{FF2B5EF4-FFF2-40B4-BE49-F238E27FC236}">
                <a16:creationId xmlns:a16="http://schemas.microsoft.com/office/drawing/2014/main" id="{3C491DFE-7554-9340-DC5F-CFBDB2F388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89160" y="3603195"/>
            <a:ext cx="670054" cy="670054"/>
          </a:xfrm>
          <a:prstGeom prst="rect">
            <a:avLst/>
          </a:prstGeom>
        </p:spPr>
      </p:pic>
      <p:sp>
        <p:nvSpPr>
          <p:cNvPr id="7" name="テキスト ボックス 6">
            <a:extLst>
              <a:ext uri="{FF2B5EF4-FFF2-40B4-BE49-F238E27FC236}">
                <a16:creationId xmlns:a16="http://schemas.microsoft.com/office/drawing/2014/main" id="{8D7FF9F9-FD62-DC2F-8366-361E62538BE1}"/>
              </a:ext>
            </a:extLst>
          </p:cNvPr>
          <p:cNvSpPr txBox="1"/>
          <p:nvPr/>
        </p:nvSpPr>
        <p:spPr>
          <a:xfrm>
            <a:off x="11839575" y="6479696"/>
            <a:ext cx="340158" cy="338554"/>
          </a:xfrm>
          <a:prstGeom prst="rect">
            <a:avLst/>
          </a:prstGeom>
          <a:solidFill>
            <a:schemeClr val="bg1"/>
          </a:solidFill>
        </p:spPr>
        <p:txBody>
          <a:bodyPr wrap="none" rtlCol="0">
            <a:spAutoFit/>
          </a:bodyPr>
          <a:lstStyle/>
          <a:p>
            <a:r>
              <a:rPr kumimoji="1" lang="ja-JP" altLang="en-US" sz="1600" dirty="0">
                <a:latin typeface="BIZ UDPゴシック" panose="020B0400000000000000" pitchFamily="50" charset="-128"/>
                <a:ea typeface="BIZ UDPゴシック" panose="020B0400000000000000" pitchFamily="50" charset="-128"/>
              </a:rPr>
              <a:t>７</a:t>
            </a:r>
          </a:p>
        </p:txBody>
      </p:sp>
      <p:sp>
        <p:nvSpPr>
          <p:cNvPr id="12" name="楕円 11">
            <a:extLst>
              <a:ext uri="{FF2B5EF4-FFF2-40B4-BE49-F238E27FC236}">
                <a16:creationId xmlns:a16="http://schemas.microsoft.com/office/drawing/2014/main" id="{A72D9AC5-173E-B1BA-6668-0608B4571693}"/>
              </a:ext>
            </a:extLst>
          </p:cNvPr>
          <p:cNvSpPr/>
          <p:nvPr/>
        </p:nvSpPr>
        <p:spPr>
          <a:xfrm>
            <a:off x="4614765" y="3486688"/>
            <a:ext cx="548139" cy="657601"/>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グラフィックス 12" descr="男性 単色塗りつぶし">
            <a:extLst>
              <a:ext uri="{FF2B5EF4-FFF2-40B4-BE49-F238E27FC236}">
                <a16:creationId xmlns:a16="http://schemas.microsoft.com/office/drawing/2014/main" id="{929D2164-1FA5-3F81-8F47-BF5A7B0D12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4915" y="1696726"/>
            <a:ext cx="662889" cy="662889"/>
          </a:xfrm>
          <a:prstGeom prst="rect">
            <a:avLst/>
          </a:prstGeom>
        </p:spPr>
      </p:pic>
      <p:pic>
        <p:nvPicPr>
          <p:cNvPr id="15" name="グラフィックス 14" descr="男性 単色塗りつぶし">
            <a:extLst>
              <a:ext uri="{FF2B5EF4-FFF2-40B4-BE49-F238E27FC236}">
                <a16:creationId xmlns:a16="http://schemas.microsoft.com/office/drawing/2014/main" id="{971C7E98-F411-0A35-CADC-D153406AAB0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175889" y="1710115"/>
            <a:ext cx="654758" cy="654758"/>
          </a:xfrm>
          <a:prstGeom prst="rect">
            <a:avLst/>
          </a:prstGeom>
        </p:spPr>
      </p:pic>
      <p:pic>
        <p:nvPicPr>
          <p:cNvPr id="16" name="グラフィックス 15" descr="男性 単色塗りつぶし">
            <a:extLst>
              <a:ext uri="{FF2B5EF4-FFF2-40B4-BE49-F238E27FC236}">
                <a16:creationId xmlns:a16="http://schemas.microsoft.com/office/drawing/2014/main" id="{A64A02C8-55DE-039F-B0B3-277FF4A5826D}"/>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2502424" y="1709420"/>
            <a:ext cx="654758" cy="654758"/>
          </a:xfrm>
          <a:prstGeom prst="rect">
            <a:avLst/>
          </a:prstGeom>
        </p:spPr>
      </p:pic>
      <p:sp>
        <p:nvSpPr>
          <p:cNvPr id="21" name="楕円 20">
            <a:extLst>
              <a:ext uri="{FF2B5EF4-FFF2-40B4-BE49-F238E27FC236}">
                <a16:creationId xmlns:a16="http://schemas.microsoft.com/office/drawing/2014/main" id="{CCF0D055-91F2-C12D-79D0-BD16343D1A80}"/>
              </a:ext>
            </a:extLst>
          </p:cNvPr>
          <p:cNvSpPr/>
          <p:nvPr/>
        </p:nvSpPr>
        <p:spPr>
          <a:xfrm>
            <a:off x="4939120" y="1620112"/>
            <a:ext cx="1014394" cy="716041"/>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グラフィックス 21" descr="男性 単色塗りつぶし">
            <a:extLst>
              <a:ext uri="{FF2B5EF4-FFF2-40B4-BE49-F238E27FC236}">
                <a16:creationId xmlns:a16="http://schemas.microsoft.com/office/drawing/2014/main" id="{D0E96C38-1854-D721-9281-3E0FF1F6CF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26258" y="1667990"/>
            <a:ext cx="607322" cy="607322"/>
          </a:xfrm>
          <a:prstGeom prst="rect">
            <a:avLst/>
          </a:prstGeom>
        </p:spPr>
      </p:pic>
      <p:pic>
        <p:nvPicPr>
          <p:cNvPr id="24" name="グラフィックス 23" descr="男性 単色塗りつぶし">
            <a:extLst>
              <a:ext uri="{FF2B5EF4-FFF2-40B4-BE49-F238E27FC236}">
                <a16:creationId xmlns:a16="http://schemas.microsoft.com/office/drawing/2014/main" id="{8DE9FD40-3200-64C7-5486-7A73CF1EA56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161714" y="1661944"/>
            <a:ext cx="654758" cy="654758"/>
          </a:xfrm>
          <a:prstGeom prst="rect">
            <a:avLst/>
          </a:prstGeom>
        </p:spPr>
      </p:pic>
      <p:pic>
        <p:nvPicPr>
          <p:cNvPr id="25" name="グラフィックス 24" descr="男性 単色塗りつぶし">
            <a:extLst>
              <a:ext uri="{FF2B5EF4-FFF2-40B4-BE49-F238E27FC236}">
                <a16:creationId xmlns:a16="http://schemas.microsoft.com/office/drawing/2014/main" id="{B79EECEA-07A9-1233-5C92-012D8800099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488249" y="1661249"/>
            <a:ext cx="654758" cy="654758"/>
          </a:xfrm>
          <a:prstGeom prst="rect">
            <a:avLst/>
          </a:prstGeom>
        </p:spPr>
      </p:pic>
      <p:sp>
        <p:nvSpPr>
          <p:cNvPr id="31" name="テキスト ボックス 30">
            <a:extLst>
              <a:ext uri="{FF2B5EF4-FFF2-40B4-BE49-F238E27FC236}">
                <a16:creationId xmlns:a16="http://schemas.microsoft.com/office/drawing/2014/main" id="{B1185CA5-5F03-C2AE-A6C6-0F2B369E569A}"/>
              </a:ext>
            </a:extLst>
          </p:cNvPr>
          <p:cNvSpPr txBox="1"/>
          <p:nvPr/>
        </p:nvSpPr>
        <p:spPr>
          <a:xfrm>
            <a:off x="6273607" y="1426909"/>
            <a:ext cx="762459" cy="253916"/>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既存職員</a:t>
            </a:r>
          </a:p>
        </p:txBody>
      </p:sp>
      <p:sp>
        <p:nvSpPr>
          <p:cNvPr id="32" name="テキスト ボックス 31">
            <a:extLst>
              <a:ext uri="{FF2B5EF4-FFF2-40B4-BE49-F238E27FC236}">
                <a16:creationId xmlns:a16="http://schemas.microsoft.com/office/drawing/2014/main" id="{CDB709F7-9D19-FAFC-E6F2-E43A0E96E160}"/>
              </a:ext>
            </a:extLst>
          </p:cNvPr>
          <p:cNvSpPr txBox="1"/>
          <p:nvPr/>
        </p:nvSpPr>
        <p:spPr>
          <a:xfrm>
            <a:off x="2338840" y="1459059"/>
            <a:ext cx="762459" cy="253916"/>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既存職員</a:t>
            </a:r>
          </a:p>
        </p:txBody>
      </p:sp>
      <p:sp>
        <p:nvSpPr>
          <p:cNvPr id="33" name="テキスト ボックス 32">
            <a:extLst>
              <a:ext uri="{FF2B5EF4-FFF2-40B4-BE49-F238E27FC236}">
                <a16:creationId xmlns:a16="http://schemas.microsoft.com/office/drawing/2014/main" id="{4D284603-9B4B-4E70-7E6A-FB2437D845FF}"/>
              </a:ext>
            </a:extLst>
          </p:cNvPr>
          <p:cNvSpPr txBox="1"/>
          <p:nvPr/>
        </p:nvSpPr>
        <p:spPr>
          <a:xfrm>
            <a:off x="1952670" y="1802885"/>
            <a:ext cx="494527" cy="400110"/>
          </a:xfrm>
          <a:prstGeom prst="rect">
            <a:avLst/>
          </a:prstGeom>
          <a:noFill/>
        </p:spPr>
        <p:txBody>
          <a:bodyPr wrap="square" rtlCol="0">
            <a:spAutoFit/>
          </a:bodyPr>
          <a:lstStyle/>
          <a:p>
            <a:r>
              <a:rPr kumimoji="1" lang="ja-JP" altLang="en-US" sz="2000" b="1" dirty="0">
                <a:latin typeface="BIZ UDPゴシック" panose="020B0400000000000000" pitchFamily="50" charset="-128"/>
                <a:ea typeface="BIZ UDPゴシック" panose="020B0400000000000000" pitchFamily="50" charset="-128"/>
              </a:rPr>
              <a:t>＋</a:t>
            </a:r>
          </a:p>
        </p:txBody>
      </p:sp>
      <p:grpSp>
        <p:nvGrpSpPr>
          <p:cNvPr id="34" name="グループ化 33">
            <a:extLst>
              <a:ext uri="{FF2B5EF4-FFF2-40B4-BE49-F238E27FC236}">
                <a16:creationId xmlns:a16="http://schemas.microsoft.com/office/drawing/2014/main" id="{2B739633-69B7-1670-F766-5F9AD6EED0B5}"/>
              </a:ext>
            </a:extLst>
          </p:cNvPr>
          <p:cNvGrpSpPr/>
          <p:nvPr/>
        </p:nvGrpSpPr>
        <p:grpSpPr>
          <a:xfrm>
            <a:off x="677077" y="1304958"/>
            <a:ext cx="978391" cy="281171"/>
            <a:chOff x="3547546" y="4101487"/>
            <a:chExt cx="978391" cy="281171"/>
          </a:xfrm>
        </p:grpSpPr>
        <p:sp>
          <p:nvSpPr>
            <p:cNvPr id="35" name="吹き出し: 四角形 34">
              <a:extLst>
                <a:ext uri="{FF2B5EF4-FFF2-40B4-BE49-F238E27FC236}">
                  <a16:creationId xmlns:a16="http://schemas.microsoft.com/office/drawing/2014/main" id="{4C492B2F-ED00-1068-1737-9D161EB40A85}"/>
                </a:ext>
              </a:extLst>
            </p:cNvPr>
            <p:cNvSpPr/>
            <p:nvPr/>
          </p:nvSpPr>
          <p:spPr>
            <a:xfrm>
              <a:off x="3547546" y="4101487"/>
              <a:ext cx="747363" cy="281171"/>
            </a:xfrm>
            <a:prstGeom prst="wedgeRectCallout">
              <a:avLst>
                <a:gd name="adj1" fmla="val 48568"/>
                <a:gd name="adj2" fmla="val 107053"/>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08735F04-058C-B967-72E2-A5183744785B}"/>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sp>
        <p:nvSpPr>
          <p:cNvPr id="37" name="テキスト ボックス 36">
            <a:extLst>
              <a:ext uri="{FF2B5EF4-FFF2-40B4-BE49-F238E27FC236}">
                <a16:creationId xmlns:a16="http://schemas.microsoft.com/office/drawing/2014/main" id="{C9C38204-A224-370F-5106-E87708C43123}"/>
              </a:ext>
            </a:extLst>
          </p:cNvPr>
          <p:cNvSpPr txBox="1"/>
          <p:nvPr/>
        </p:nvSpPr>
        <p:spPr>
          <a:xfrm>
            <a:off x="1383586" y="1451271"/>
            <a:ext cx="762459" cy="253916"/>
          </a:xfrm>
          <a:prstGeom prst="rect">
            <a:avLst/>
          </a:prstGeom>
          <a:noFill/>
        </p:spPr>
        <p:txBody>
          <a:bodyPr wrap="square" rtlCol="0">
            <a:spAutoFit/>
          </a:bodyPr>
          <a:lstStyle/>
          <a:p>
            <a:r>
              <a:rPr kumimoji="1" lang="ja-JP" altLang="en-US" sz="1050" dirty="0">
                <a:solidFill>
                  <a:srgbClr val="FF0000"/>
                </a:solidFill>
                <a:latin typeface="BIZ UDPゴシック" panose="020B0400000000000000" pitchFamily="50" charset="-128"/>
                <a:ea typeface="BIZ UDPゴシック" panose="020B0400000000000000" pitchFamily="50" charset="-128"/>
              </a:rPr>
              <a:t>新規配置</a:t>
            </a:r>
          </a:p>
        </p:txBody>
      </p:sp>
      <p:sp>
        <p:nvSpPr>
          <p:cNvPr id="39" name="テキスト ボックス 38">
            <a:extLst>
              <a:ext uri="{FF2B5EF4-FFF2-40B4-BE49-F238E27FC236}">
                <a16:creationId xmlns:a16="http://schemas.microsoft.com/office/drawing/2014/main" id="{945E1241-3CB8-F8D3-6E77-771EC21C5987}"/>
              </a:ext>
            </a:extLst>
          </p:cNvPr>
          <p:cNvSpPr txBox="1"/>
          <p:nvPr/>
        </p:nvSpPr>
        <p:spPr>
          <a:xfrm>
            <a:off x="5933329" y="1753089"/>
            <a:ext cx="494527" cy="400110"/>
          </a:xfrm>
          <a:prstGeom prst="rect">
            <a:avLst/>
          </a:prstGeom>
          <a:noFill/>
        </p:spPr>
        <p:txBody>
          <a:bodyPr wrap="square" rtlCol="0">
            <a:spAutoFit/>
          </a:bodyPr>
          <a:lstStyle/>
          <a:p>
            <a:r>
              <a:rPr kumimoji="1" lang="ja-JP" altLang="en-US" sz="2000" b="1" dirty="0">
                <a:latin typeface="BIZ UDPゴシック" panose="020B0400000000000000" pitchFamily="50" charset="-128"/>
                <a:ea typeface="BIZ UDPゴシック" panose="020B0400000000000000" pitchFamily="50" charset="-128"/>
              </a:rPr>
              <a:t>＋</a:t>
            </a:r>
          </a:p>
        </p:txBody>
      </p:sp>
      <p:sp>
        <p:nvSpPr>
          <p:cNvPr id="40" name="テキスト ボックス 39">
            <a:extLst>
              <a:ext uri="{FF2B5EF4-FFF2-40B4-BE49-F238E27FC236}">
                <a16:creationId xmlns:a16="http://schemas.microsoft.com/office/drawing/2014/main" id="{8AA02504-5E9E-6935-8AD2-756B3A36B1B0}"/>
              </a:ext>
            </a:extLst>
          </p:cNvPr>
          <p:cNvSpPr txBox="1"/>
          <p:nvPr/>
        </p:nvSpPr>
        <p:spPr>
          <a:xfrm>
            <a:off x="5083211" y="1365208"/>
            <a:ext cx="762459" cy="253916"/>
          </a:xfrm>
          <a:prstGeom prst="rect">
            <a:avLst/>
          </a:prstGeom>
          <a:noFill/>
        </p:spPr>
        <p:txBody>
          <a:bodyPr wrap="square" rtlCol="0">
            <a:spAutoFit/>
          </a:bodyPr>
          <a:lstStyle/>
          <a:p>
            <a:r>
              <a:rPr kumimoji="1" lang="ja-JP" altLang="en-US" sz="1050" dirty="0">
                <a:solidFill>
                  <a:srgbClr val="FF0000"/>
                </a:solidFill>
                <a:latin typeface="BIZ UDPゴシック" panose="020B0400000000000000" pitchFamily="50" charset="-128"/>
                <a:ea typeface="BIZ UDPゴシック" panose="020B0400000000000000" pitchFamily="50" charset="-128"/>
              </a:rPr>
              <a:t>新規配置</a:t>
            </a:r>
          </a:p>
        </p:txBody>
      </p:sp>
      <p:grpSp>
        <p:nvGrpSpPr>
          <p:cNvPr id="41" name="グループ化 40">
            <a:extLst>
              <a:ext uri="{FF2B5EF4-FFF2-40B4-BE49-F238E27FC236}">
                <a16:creationId xmlns:a16="http://schemas.microsoft.com/office/drawing/2014/main" id="{0F254CBC-D16C-BC70-5D83-753C477D0F39}"/>
              </a:ext>
            </a:extLst>
          </p:cNvPr>
          <p:cNvGrpSpPr/>
          <p:nvPr/>
        </p:nvGrpSpPr>
        <p:grpSpPr>
          <a:xfrm>
            <a:off x="4289777" y="1318500"/>
            <a:ext cx="978391" cy="281171"/>
            <a:chOff x="3547546" y="4101487"/>
            <a:chExt cx="978391" cy="281171"/>
          </a:xfrm>
        </p:grpSpPr>
        <p:sp>
          <p:nvSpPr>
            <p:cNvPr id="42" name="吹き出し: 四角形 41">
              <a:extLst>
                <a:ext uri="{FF2B5EF4-FFF2-40B4-BE49-F238E27FC236}">
                  <a16:creationId xmlns:a16="http://schemas.microsoft.com/office/drawing/2014/main" id="{F63785A5-4DB7-6823-E7B8-E1F27E1B542F}"/>
                </a:ext>
              </a:extLst>
            </p:cNvPr>
            <p:cNvSpPr/>
            <p:nvPr/>
          </p:nvSpPr>
          <p:spPr>
            <a:xfrm>
              <a:off x="3547546" y="4101487"/>
              <a:ext cx="747363" cy="281171"/>
            </a:xfrm>
            <a:prstGeom prst="wedgeRectCallout">
              <a:avLst>
                <a:gd name="adj1" fmla="val 48568"/>
                <a:gd name="adj2" fmla="val 107053"/>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857688CC-12CA-51A4-3D9F-09A9DEFD96F2}"/>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grpSp>
        <p:nvGrpSpPr>
          <p:cNvPr id="46" name="グループ化 45">
            <a:extLst>
              <a:ext uri="{FF2B5EF4-FFF2-40B4-BE49-F238E27FC236}">
                <a16:creationId xmlns:a16="http://schemas.microsoft.com/office/drawing/2014/main" id="{F1E684B5-F620-32F4-6153-40504ED5DB79}"/>
              </a:ext>
            </a:extLst>
          </p:cNvPr>
          <p:cNvGrpSpPr/>
          <p:nvPr/>
        </p:nvGrpSpPr>
        <p:grpSpPr>
          <a:xfrm>
            <a:off x="7043940" y="1816355"/>
            <a:ext cx="764977" cy="415498"/>
            <a:chOff x="6965938" y="1895765"/>
            <a:chExt cx="764977" cy="415498"/>
          </a:xfrm>
        </p:grpSpPr>
        <p:sp>
          <p:nvSpPr>
            <p:cNvPr id="45" name="四角形: 角を丸くする 44">
              <a:extLst>
                <a:ext uri="{FF2B5EF4-FFF2-40B4-BE49-F238E27FC236}">
                  <a16:creationId xmlns:a16="http://schemas.microsoft.com/office/drawing/2014/main" id="{190BADAE-1DE5-F52A-25C0-3EFD22A0C9A5}"/>
                </a:ext>
              </a:extLst>
            </p:cNvPr>
            <p:cNvSpPr/>
            <p:nvPr/>
          </p:nvSpPr>
          <p:spPr>
            <a:xfrm>
              <a:off x="6996113" y="1924077"/>
              <a:ext cx="705932" cy="359041"/>
            </a:xfrm>
            <a:prstGeom prst="roundRect">
              <a:avLst/>
            </a:prstGeom>
            <a:solidFill>
              <a:schemeClr val="accent2">
                <a:lumMod val="40000"/>
                <a:lumOff val="6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4BC02FF7-43E3-46CD-2E81-38526BB60D16}"/>
                </a:ext>
              </a:extLst>
            </p:cNvPr>
            <p:cNvSpPr txBox="1"/>
            <p:nvPr/>
          </p:nvSpPr>
          <p:spPr>
            <a:xfrm>
              <a:off x="6965938" y="1895765"/>
              <a:ext cx="764977" cy="415498"/>
            </a:xfrm>
            <a:prstGeom prst="rect">
              <a:avLst/>
            </a:prstGeom>
            <a:noFill/>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専門員の</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増員</a:t>
              </a:r>
            </a:p>
          </p:txBody>
        </p:sp>
      </p:grpSp>
      <p:grpSp>
        <p:nvGrpSpPr>
          <p:cNvPr id="47" name="グループ化 46">
            <a:extLst>
              <a:ext uri="{FF2B5EF4-FFF2-40B4-BE49-F238E27FC236}">
                <a16:creationId xmlns:a16="http://schemas.microsoft.com/office/drawing/2014/main" id="{F293E29E-5E14-A95C-AC52-722638088551}"/>
              </a:ext>
            </a:extLst>
          </p:cNvPr>
          <p:cNvGrpSpPr/>
          <p:nvPr/>
        </p:nvGrpSpPr>
        <p:grpSpPr>
          <a:xfrm>
            <a:off x="3136662" y="1811084"/>
            <a:ext cx="764977" cy="415498"/>
            <a:chOff x="6965938" y="1895765"/>
            <a:chExt cx="764977" cy="415498"/>
          </a:xfrm>
        </p:grpSpPr>
        <p:sp>
          <p:nvSpPr>
            <p:cNvPr id="48" name="四角形: 角を丸くする 47">
              <a:extLst>
                <a:ext uri="{FF2B5EF4-FFF2-40B4-BE49-F238E27FC236}">
                  <a16:creationId xmlns:a16="http://schemas.microsoft.com/office/drawing/2014/main" id="{E8F0A8DF-4B60-7689-9287-031C027F9E57}"/>
                </a:ext>
              </a:extLst>
            </p:cNvPr>
            <p:cNvSpPr/>
            <p:nvPr/>
          </p:nvSpPr>
          <p:spPr>
            <a:xfrm>
              <a:off x="6996113" y="1924077"/>
              <a:ext cx="705932" cy="359041"/>
            </a:xfrm>
            <a:prstGeom prst="roundRect">
              <a:avLst/>
            </a:prstGeom>
            <a:solidFill>
              <a:schemeClr val="accent2">
                <a:lumMod val="40000"/>
                <a:lumOff val="6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B8DB3465-4EC2-C833-C758-4ACD949AEB17}"/>
                </a:ext>
              </a:extLst>
            </p:cNvPr>
            <p:cNvSpPr txBox="1"/>
            <p:nvPr/>
          </p:nvSpPr>
          <p:spPr>
            <a:xfrm>
              <a:off x="6965938" y="1895765"/>
              <a:ext cx="764977" cy="415498"/>
            </a:xfrm>
            <a:prstGeom prst="rect">
              <a:avLst/>
            </a:prstGeom>
            <a:noFill/>
          </p:spPr>
          <p:txBody>
            <a:bodyPr wrap="square" rtlCol="0">
              <a:spAutoFit/>
            </a:bodyPr>
            <a:lstStyle/>
            <a:p>
              <a:pPr algn="ctr"/>
              <a:r>
                <a:rPr kumimoji="1" lang="ja-JP" altLang="en-US" sz="1050" dirty="0">
                  <a:latin typeface="BIZ UDPゴシック" panose="020B0400000000000000" pitchFamily="50" charset="-128"/>
                  <a:ea typeface="BIZ UDPゴシック" panose="020B0400000000000000" pitchFamily="50" charset="-128"/>
                </a:rPr>
                <a:t>専門員の</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増員</a:t>
              </a:r>
            </a:p>
          </p:txBody>
        </p:sp>
      </p:grpSp>
      <p:sp>
        <p:nvSpPr>
          <p:cNvPr id="14" name="楕円 13">
            <a:extLst>
              <a:ext uri="{FF2B5EF4-FFF2-40B4-BE49-F238E27FC236}">
                <a16:creationId xmlns:a16="http://schemas.microsoft.com/office/drawing/2014/main" id="{8487C869-DFFD-8E39-B697-77CF42B26607}"/>
              </a:ext>
            </a:extLst>
          </p:cNvPr>
          <p:cNvSpPr/>
          <p:nvPr/>
        </p:nvSpPr>
        <p:spPr>
          <a:xfrm>
            <a:off x="2308417" y="5554979"/>
            <a:ext cx="548139" cy="757017"/>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299AE48D-35AF-7F4E-F8F0-50316A3D5730}"/>
              </a:ext>
            </a:extLst>
          </p:cNvPr>
          <p:cNvGrpSpPr/>
          <p:nvPr/>
        </p:nvGrpSpPr>
        <p:grpSpPr>
          <a:xfrm>
            <a:off x="2593239" y="5241153"/>
            <a:ext cx="978391" cy="281171"/>
            <a:chOff x="3547546" y="4101487"/>
            <a:chExt cx="978391" cy="281171"/>
          </a:xfrm>
        </p:grpSpPr>
        <p:sp>
          <p:nvSpPr>
            <p:cNvPr id="18" name="吹き出し: 四角形 17">
              <a:extLst>
                <a:ext uri="{FF2B5EF4-FFF2-40B4-BE49-F238E27FC236}">
                  <a16:creationId xmlns:a16="http://schemas.microsoft.com/office/drawing/2014/main" id="{C1F250F6-CC16-EE41-9788-B98353C288A5}"/>
                </a:ext>
              </a:extLst>
            </p:cNvPr>
            <p:cNvSpPr/>
            <p:nvPr/>
          </p:nvSpPr>
          <p:spPr>
            <a:xfrm>
              <a:off x="3547546" y="4101487"/>
              <a:ext cx="747363" cy="281171"/>
            </a:xfrm>
            <a:prstGeom prst="wedgeRectCallout">
              <a:avLst>
                <a:gd name="adj1" fmla="val -37614"/>
                <a:gd name="adj2" fmla="val 76462"/>
              </a:avLst>
            </a:prstGeom>
            <a:solidFill>
              <a:schemeClr val="accent2">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8BDA6F85-3468-6D18-E7F7-785AD9E21F5F}"/>
                </a:ext>
              </a:extLst>
            </p:cNvPr>
            <p:cNvSpPr txBox="1"/>
            <p:nvPr/>
          </p:nvSpPr>
          <p:spPr>
            <a:xfrm>
              <a:off x="3547546" y="4121048"/>
              <a:ext cx="97839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常勤専従</a:t>
              </a:r>
            </a:p>
          </p:txBody>
        </p:sp>
      </p:grpSp>
      <p:sp>
        <p:nvSpPr>
          <p:cNvPr id="23" name="正方形/長方形 22">
            <a:extLst>
              <a:ext uri="{FF2B5EF4-FFF2-40B4-BE49-F238E27FC236}">
                <a16:creationId xmlns:a16="http://schemas.microsoft.com/office/drawing/2014/main" id="{0FEDC65A-F7E8-22D9-946A-3EACA4097A5F}"/>
              </a:ext>
            </a:extLst>
          </p:cNvPr>
          <p:cNvSpPr/>
          <p:nvPr/>
        </p:nvSpPr>
        <p:spPr>
          <a:xfrm>
            <a:off x="4403093" y="4160510"/>
            <a:ext cx="1745329" cy="198611"/>
          </a:xfrm>
          <a:prstGeom prst="rect">
            <a:avLst/>
          </a:prstGeom>
          <a:solidFill>
            <a:srgbClr val="FFFF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C4ACDF74-B471-D42F-0AC9-AF6A6E873453}"/>
              </a:ext>
            </a:extLst>
          </p:cNvPr>
          <p:cNvSpPr txBox="1"/>
          <p:nvPr/>
        </p:nvSpPr>
        <p:spPr>
          <a:xfrm>
            <a:off x="4586414" y="4119620"/>
            <a:ext cx="1563884" cy="246221"/>
          </a:xfrm>
          <a:prstGeom prst="rect">
            <a:avLst/>
          </a:prstGeom>
          <a:noFill/>
          <a:ln>
            <a:noFill/>
            <a:prstDash val="solid"/>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常勤換算員数</a:t>
            </a:r>
            <a:r>
              <a:rPr kumimoji="1" lang="en-US" altLang="ja-JP" sz="1000" dirty="0">
                <a:latin typeface="BIZ UDPゴシック" panose="020B0400000000000000" pitchFamily="50" charset="-128"/>
                <a:ea typeface="BIZ UDPゴシック" panose="020B0400000000000000" pitchFamily="50" charset="-128"/>
              </a:rPr>
              <a:t>2.0</a:t>
            </a:r>
            <a:r>
              <a:rPr kumimoji="1" lang="ja-JP" altLang="en-US" sz="1000" dirty="0">
                <a:latin typeface="BIZ UDPゴシック" panose="020B0400000000000000" pitchFamily="50" charset="-128"/>
                <a:ea typeface="BIZ UDPゴシック" panose="020B0400000000000000" pitchFamily="50" charset="-128"/>
              </a:rPr>
              <a:t>以上</a:t>
            </a:r>
          </a:p>
        </p:txBody>
      </p:sp>
      <p:sp>
        <p:nvSpPr>
          <p:cNvPr id="26" name="円: 塗りつぶしなし 25">
            <a:extLst>
              <a:ext uri="{FF2B5EF4-FFF2-40B4-BE49-F238E27FC236}">
                <a16:creationId xmlns:a16="http://schemas.microsoft.com/office/drawing/2014/main" id="{D7E188A7-3EC0-689A-84DE-88AEAE50C8DF}"/>
              </a:ext>
            </a:extLst>
          </p:cNvPr>
          <p:cNvSpPr/>
          <p:nvPr/>
        </p:nvSpPr>
        <p:spPr>
          <a:xfrm>
            <a:off x="3507137" y="1324212"/>
            <a:ext cx="347078" cy="351027"/>
          </a:xfrm>
          <a:prstGeom prst="donut">
            <a:avLst>
              <a:gd name="adj" fmla="val 17869"/>
            </a:avLst>
          </a:prstGeom>
          <a:solidFill>
            <a:schemeClr val="accent3">
              <a:lumMod val="60000"/>
              <a:lumOff val="40000"/>
            </a:schemeClr>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円: 塗りつぶしなし 26">
            <a:extLst>
              <a:ext uri="{FF2B5EF4-FFF2-40B4-BE49-F238E27FC236}">
                <a16:creationId xmlns:a16="http://schemas.microsoft.com/office/drawing/2014/main" id="{E945CAAE-78C1-F736-D828-94120C9AE32D}"/>
              </a:ext>
            </a:extLst>
          </p:cNvPr>
          <p:cNvSpPr/>
          <p:nvPr/>
        </p:nvSpPr>
        <p:spPr>
          <a:xfrm>
            <a:off x="3517638" y="3091370"/>
            <a:ext cx="347078" cy="351027"/>
          </a:xfrm>
          <a:prstGeom prst="donut">
            <a:avLst>
              <a:gd name="adj" fmla="val 17869"/>
            </a:avLst>
          </a:prstGeom>
          <a:solidFill>
            <a:schemeClr val="accent3">
              <a:lumMod val="60000"/>
              <a:lumOff val="40000"/>
            </a:schemeClr>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円: 塗りつぶしなし 27">
            <a:extLst>
              <a:ext uri="{FF2B5EF4-FFF2-40B4-BE49-F238E27FC236}">
                <a16:creationId xmlns:a16="http://schemas.microsoft.com/office/drawing/2014/main" id="{84A2911B-102E-4A7C-AAC3-578D3F5B7C46}"/>
              </a:ext>
            </a:extLst>
          </p:cNvPr>
          <p:cNvSpPr/>
          <p:nvPr/>
        </p:nvSpPr>
        <p:spPr>
          <a:xfrm>
            <a:off x="4210968" y="5166348"/>
            <a:ext cx="347078" cy="351027"/>
          </a:xfrm>
          <a:prstGeom prst="donut">
            <a:avLst>
              <a:gd name="adj" fmla="val 17869"/>
            </a:avLst>
          </a:prstGeom>
          <a:solidFill>
            <a:schemeClr val="accent3">
              <a:lumMod val="60000"/>
              <a:lumOff val="40000"/>
            </a:schemeClr>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 name="円: 塗りつぶしなし 28">
            <a:extLst>
              <a:ext uri="{FF2B5EF4-FFF2-40B4-BE49-F238E27FC236}">
                <a16:creationId xmlns:a16="http://schemas.microsoft.com/office/drawing/2014/main" id="{0D293AF0-E8B8-EB1A-B8AC-645581D748FE}"/>
              </a:ext>
            </a:extLst>
          </p:cNvPr>
          <p:cNvSpPr/>
          <p:nvPr/>
        </p:nvSpPr>
        <p:spPr>
          <a:xfrm>
            <a:off x="7390384" y="1300957"/>
            <a:ext cx="347078" cy="351027"/>
          </a:xfrm>
          <a:prstGeom prst="donut">
            <a:avLst>
              <a:gd name="adj" fmla="val 17869"/>
            </a:avLst>
          </a:prstGeom>
          <a:solidFill>
            <a:schemeClr val="accent3">
              <a:lumMod val="60000"/>
              <a:lumOff val="40000"/>
            </a:schemeClr>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円: 塗りつぶしなし 29">
            <a:extLst>
              <a:ext uri="{FF2B5EF4-FFF2-40B4-BE49-F238E27FC236}">
                <a16:creationId xmlns:a16="http://schemas.microsoft.com/office/drawing/2014/main" id="{2C9CB16E-2979-4980-D5FF-5CA29CBD309C}"/>
              </a:ext>
            </a:extLst>
          </p:cNvPr>
          <p:cNvSpPr/>
          <p:nvPr/>
        </p:nvSpPr>
        <p:spPr>
          <a:xfrm>
            <a:off x="7340123" y="3120993"/>
            <a:ext cx="347078" cy="351027"/>
          </a:xfrm>
          <a:prstGeom prst="donut">
            <a:avLst>
              <a:gd name="adj" fmla="val 17869"/>
            </a:avLst>
          </a:prstGeom>
          <a:solidFill>
            <a:schemeClr val="accent3">
              <a:lumMod val="60000"/>
              <a:lumOff val="40000"/>
            </a:schemeClr>
          </a:solid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乗算記号 37">
            <a:extLst>
              <a:ext uri="{FF2B5EF4-FFF2-40B4-BE49-F238E27FC236}">
                <a16:creationId xmlns:a16="http://schemas.microsoft.com/office/drawing/2014/main" id="{23914B57-25A8-F23A-295C-33A91CB57419}"/>
              </a:ext>
            </a:extLst>
          </p:cNvPr>
          <p:cNvSpPr/>
          <p:nvPr/>
        </p:nvSpPr>
        <p:spPr>
          <a:xfrm>
            <a:off x="10930984" y="1231454"/>
            <a:ext cx="415977" cy="465167"/>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乗算記号 50">
            <a:extLst>
              <a:ext uri="{FF2B5EF4-FFF2-40B4-BE49-F238E27FC236}">
                <a16:creationId xmlns:a16="http://schemas.microsoft.com/office/drawing/2014/main" id="{2297BB14-0450-532D-7634-3AA7E4FAD1EA}"/>
              </a:ext>
            </a:extLst>
          </p:cNvPr>
          <p:cNvSpPr/>
          <p:nvPr/>
        </p:nvSpPr>
        <p:spPr>
          <a:xfrm>
            <a:off x="10812618" y="3007145"/>
            <a:ext cx="415977" cy="465167"/>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乗算記号 51">
            <a:extLst>
              <a:ext uri="{FF2B5EF4-FFF2-40B4-BE49-F238E27FC236}">
                <a16:creationId xmlns:a16="http://schemas.microsoft.com/office/drawing/2014/main" id="{C01D4C05-CFEA-1ABF-71C6-C5D82624ECC9}"/>
              </a:ext>
            </a:extLst>
          </p:cNvPr>
          <p:cNvSpPr/>
          <p:nvPr/>
        </p:nvSpPr>
        <p:spPr>
          <a:xfrm>
            <a:off x="8344975" y="5051639"/>
            <a:ext cx="415977" cy="465167"/>
          </a:xfrm>
          <a:prstGeom prst="mathMultiply">
            <a:avLst>
              <a:gd name="adj1" fmla="val 11857"/>
            </a:avLst>
          </a:prstGeom>
          <a:solidFill>
            <a:srgbClr val="FF00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6FA945E8-F67D-9497-02CD-8F0135B21F4C}"/>
              </a:ext>
            </a:extLst>
          </p:cNvPr>
          <p:cNvSpPr txBox="1"/>
          <p:nvPr/>
        </p:nvSpPr>
        <p:spPr>
          <a:xfrm>
            <a:off x="3350098" y="1065758"/>
            <a:ext cx="664208" cy="230832"/>
          </a:xfrm>
          <a:prstGeom prst="rect">
            <a:avLst/>
          </a:prstGeom>
          <a:noFill/>
          <a:ln>
            <a:solidFill>
              <a:schemeClr val="accent3">
                <a:lumMod val="60000"/>
                <a:lumOff val="40000"/>
              </a:schemeClr>
            </a:solidFill>
          </a:ln>
        </p:spPr>
        <p:txBody>
          <a:bodyPr wrap="square" rtlCol="0">
            <a:spAutoFit/>
          </a:bodyPr>
          <a:lstStyle/>
          <a:p>
            <a:pPr algn="ctr"/>
            <a:r>
              <a:rPr lang="ja-JP" altLang="en-US" sz="900" b="1" dirty="0">
                <a:solidFill>
                  <a:srgbClr val="00B050"/>
                </a:solidFill>
                <a:latin typeface="BIZ UDPゴシック" panose="020B0400000000000000" pitchFamily="50" charset="-128"/>
                <a:ea typeface="BIZ UDPゴシック" panose="020B0400000000000000" pitchFamily="50" charset="-128"/>
              </a:rPr>
              <a:t>補助対象</a:t>
            </a:r>
            <a:endParaRPr kumimoji="1" lang="ja-JP" altLang="en-US" sz="800" dirty="0">
              <a:solidFill>
                <a:srgbClr val="00B050"/>
              </a:solidFill>
              <a:latin typeface="BIZ UDPゴシック" panose="020B0400000000000000" pitchFamily="50" charset="-128"/>
              <a:ea typeface="BIZ UDPゴシック" panose="020B0400000000000000" pitchFamily="50" charset="-128"/>
            </a:endParaRPr>
          </a:p>
        </p:txBody>
      </p:sp>
      <p:sp>
        <p:nvSpPr>
          <p:cNvPr id="54" name="テキスト ボックス 53">
            <a:extLst>
              <a:ext uri="{FF2B5EF4-FFF2-40B4-BE49-F238E27FC236}">
                <a16:creationId xmlns:a16="http://schemas.microsoft.com/office/drawing/2014/main" id="{904A80EF-72BD-1FF8-CF87-21BE6088E9FD}"/>
              </a:ext>
            </a:extLst>
          </p:cNvPr>
          <p:cNvSpPr txBox="1"/>
          <p:nvPr/>
        </p:nvSpPr>
        <p:spPr>
          <a:xfrm>
            <a:off x="7235710" y="1056458"/>
            <a:ext cx="664208" cy="230832"/>
          </a:xfrm>
          <a:prstGeom prst="rect">
            <a:avLst/>
          </a:prstGeom>
          <a:noFill/>
          <a:ln>
            <a:solidFill>
              <a:schemeClr val="accent3">
                <a:lumMod val="60000"/>
                <a:lumOff val="40000"/>
              </a:schemeClr>
            </a:solidFill>
          </a:ln>
        </p:spPr>
        <p:txBody>
          <a:bodyPr wrap="square" rtlCol="0">
            <a:spAutoFit/>
          </a:bodyPr>
          <a:lstStyle/>
          <a:p>
            <a:pPr algn="ctr"/>
            <a:r>
              <a:rPr lang="ja-JP" altLang="en-US" sz="900" b="1" dirty="0">
                <a:solidFill>
                  <a:srgbClr val="00B050"/>
                </a:solidFill>
                <a:latin typeface="BIZ UDPゴシック" panose="020B0400000000000000" pitchFamily="50" charset="-128"/>
                <a:ea typeface="BIZ UDPゴシック" panose="020B0400000000000000" pitchFamily="50" charset="-128"/>
              </a:rPr>
              <a:t>補助対象</a:t>
            </a:r>
            <a:endParaRPr kumimoji="1" lang="ja-JP" altLang="en-US" sz="800" dirty="0">
              <a:solidFill>
                <a:srgbClr val="00B050"/>
              </a:solidFill>
              <a:latin typeface="BIZ UDPゴシック" panose="020B0400000000000000" pitchFamily="50" charset="-128"/>
              <a:ea typeface="BIZ UDPゴシック" panose="020B0400000000000000" pitchFamily="50" charset="-128"/>
            </a:endParaRPr>
          </a:p>
        </p:txBody>
      </p:sp>
      <p:sp>
        <p:nvSpPr>
          <p:cNvPr id="55" name="テキスト ボックス 54">
            <a:extLst>
              <a:ext uri="{FF2B5EF4-FFF2-40B4-BE49-F238E27FC236}">
                <a16:creationId xmlns:a16="http://schemas.microsoft.com/office/drawing/2014/main" id="{1562FAEF-07D0-E24A-2C3A-C9B81268BB43}"/>
              </a:ext>
            </a:extLst>
          </p:cNvPr>
          <p:cNvSpPr txBox="1"/>
          <p:nvPr/>
        </p:nvSpPr>
        <p:spPr>
          <a:xfrm>
            <a:off x="3367202" y="2834970"/>
            <a:ext cx="664208" cy="230832"/>
          </a:xfrm>
          <a:prstGeom prst="rect">
            <a:avLst/>
          </a:prstGeom>
          <a:noFill/>
          <a:ln>
            <a:solidFill>
              <a:schemeClr val="accent3">
                <a:lumMod val="60000"/>
                <a:lumOff val="40000"/>
              </a:schemeClr>
            </a:solidFill>
          </a:ln>
        </p:spPr>
        <p:txBody>
          <a:bodyPr wrap="square" rtlCol="0">
            <a:spAutoFit/>
          </a:bodyPr>
          <a:lstStyle/>
          <a:p>
            <a:pPr algn="ctr"/>
            <a:r>
              <a:rPr lang="ja-JP" altLang="en-US" sz="900" b="1" dirty="0">
                <a:solidFill>
                  <a:srgbClr val="00B050"/>
                </a:solidFill>
                <a:latin typeface="BIZ UDPゴシック" panose="020B0400000000000000" pitchFamily="50" charset="-128"/>
                <a:ea typeface="BIZ UDPゴシック" panose="020B0400000000000000" pitchFamily="50" charset="-128"/>
              </a:rPr>
              <a:t>補助対象</a:t>
            </a:r>
            <a:endParaRPr kumimoji="1" lang="ja-JP" altLang="en-US" sz="800" dirty="0">
              <a:solidFill>
                <a:srgbClr val="00B050"/>
              </a:solidFill>
              <a:latin typeface="BIZ UDPゴシック" panose="020B0400000000000000" pitchFamily="50" charset="-128"/>
              <a:ea typeface="BIZ UDPゴシック" panose="020B0400000000000000" pitchFamily="50" charset="-128"/>
            </a:endParaRPr>
          </a:p>
        </p:txBody>
      </p:sp>
      <p:sp>
        <p:nvSpPr>
          <p:cNvPr id="56" name="テキスト ボックス 55">
            <a:extLst>
              <a:ext uri="{FF2B5EF4-FFF2-40B4-BE49-F238E27FC236}">
                <a16:creationId xmlns:a16="http://schemas.microsoft.com/office/drawing/2014/main" id="{3C9BB9E8-03BA-E519-E535-ABDA7B9CD9F5}"/>
              </a:ext>
            </a:extLst>
          </p:cNvPr>
          <p:cNvSpPr txBox="1"/>
          <p:nvPr/>
        </p:nvSpPr>
        <p:spPr>
          <a:xfrm>
            <a:off x="7177721" y="2861810"/>
            <a:ext cx="664208" cy="230832"/>
          </a:xfrm>
          <a:prstGeom prst="rect">
            <a:avLst/>
          </a:prstGeom>
          <a:noFill/>
          <a:ln>
            <a:solidFill>
              <a:schemeClr val="accent3">
                <a:lumMod val="60000"/>
                <a:lumOff val="40000"/>
              </a:schemeClr>
            </a:solidFill>
          </a:ln>
        </p:spPr>
        <p:txBody>
          <a:bodyPr wrap="square" rtlCol="0">
            <a:spAutoFit/>
          </a:bodyPr>
          <a:lstStyle/>
          <a:p>
            <a:pPr algn="ctr"/>
            <a:r>
              <a:rPr lang="ja-JP" altLang="en-US" sz="900" b="1" dirty="0">
                <a:solidFill>
                  <a:srgbClr val="00B050"/>
                </a:solidFill>
                <a:latin typeface="BIZ UDPゴシック" panose="020B0400000000000000" pitchFamily="50" charset="-128"/>
                <a:ea typeface="BIZ UDPゴシック" panose="020B0400000000000000" pitchFamily="50" charset="-128"/>
              </a:rPr>
              <a:t>補助対象</a:t>
            </a:r>
            <a:endParaRPr kumimoji="1" lang="ja-JP" altLang="en-US" sz="800" dirty="0">
              <a:solidFill>
                <a:srgbClr val="00B050"/>
              </a:solidFill>
              <a:latin typeface="BIZ UDPゴシック" panose="020B0400000000000000" pitchFamily="50" charset="-128"/>
              <a:ea typeface="BIZ UDPゴシック" panose="020B0400000000000000" pitchFamily="50" charset="-128"/>
            </a:endParaRPr>
          </a:p>
        </p:txBody>
      </p:sp>
      <p:sp>
        <p:nvSpPr>
          <p:cNvPr id="57" name="テキスト ボックス 56">
            <a:extLst>
              <a:ext uri="{FF2B5EF4-FFF2-40B4-BE49-F238E27FC236}">
                <a16:creationId xmlns:a16="http://schemas.microsoft.com/office/drawing/2014/main" id="{9096A7CF-F7E1-5C54-272F-E683AC715F39}"/>
              </a:ext>
            </a:extLst>
          </p:cNvPr>
          <p:cNvSpPr txBox="1"/>
          <p:nvPr/>
        </p:nvSpPr>
        <p:spPr>
          <a:xfrm>
            <a:off x="4055714" y="4898869"/>
            <a:ext cx="664208" cy="230832"/>
          </a:xfrm>
          <a:prstGeom prst="rect">
            <a:avLst/>
          </a:prstGeom>
          <a:noFill/>
          <a:ln>
            <a:solidFill>
              <a:schemeClr val="accent3">
                <a:lumMod val="60000"/>
                <a:lumOff val="40000"/>
              </a:schemeClr>
            </a:solidFill>
          </a:ln>
        </p:spPr>
        <p:txBody>
          <a:bodyPr wrap="square" rtlCol="0">
            <a:spAutoFit/>
          </a:bodyPr>
          <a:lstStyle/>
          <a:p>
            <a:pPr algn="ctr"/>
            <a:r>
              <a:rPr lang="ja-JP" altLang="en-US" sz="900" b="1" dirty="0">
                <a:solidFill>
                  <a:srgbClr val="00B050"/>
                </a:solidFill>
                <a:latin typeface="BIZ UDPゴシック" panose="020B0400000000000000" pitchFamily="50" charset="-128"/>
                <a:ea typeface="BIZ UDPゴシック" panose="020B0400000000000000" pitchFamily="50" charset="-128"/>
              </a:rPr>
              <a:t>補助対象</a:t>
            </a:r>
            <a:endParaRPr kumimoji="1" lang="ja-JP" altLang="en-US" sz="800" dirty="0">
              <a:solidFill>
                <a:srgbClr val="00B050"/>
              </a:solidFill>
              <a:latin typeface="BIZ UDPゴシック" panose="020B0400000000000000" pitchFamily="50" charset="-128"/>
              <a:ea typeface="BIZ UDPゴシック" panose="020B0400000000000000" pitchFamily="50" charset="-128"/>
            </a:endParaRPr>
          </a:p>
        </p:txBody>
      </p:sp>
      <p:pic>
        <p:nvPicPr>
          <p:cNvPr id="2" name="グラフィックス 1" descr="男性 単色塗りつぶし">
            <a:extLst>
              <a:ext uri="{FF2B5EF4-FFF2-40B4-BE49-F238E27FC236}">
                <a16:creationId xmlns:a16="http://schemas.microsoft.com/office/drawing/2014/main" id="{2539390C-CC3E-344D-5A55-9818E986B6F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79333" y="3525352"/>
            <a:ext cx="640659" cy="640659"/>
          </a:xfrm>
          <a:prstGeom prst="rect">
            <a:avLst/>
          </a:prstGeom>
        </p:spPr>
      </p:pic>
      <p:sp>
        <p:nvSpPr>
          <p:cNvPr id="3" name="正方形/長方形 2">
            <a:extLst>
              <a:ext uri="{FF2B5EF4-FFF2-40B4-BE49-F238E27FC236}">
                <a16:creationId xmlns:a16="http://schemas.microsoft.com/office/drawing/2014/main" id="{136AC761-7643-8453-207F-39001BAB4570}"/>
              </a:ext>
            </a:extLst>
          </p:cNvPr>
          <p:cNvSpPr/>
          <p:nvPr/>
        </p:nvSpPr>
        <p:spPr>
          <a:xfrm>
            <a:off x="1383165" y="2382787"/>
            <a:ext cx="1745329" cy="198611"/>
          </a:xfrm>
          <a:prstGeom prst="rect">
            <a:avLst/>
          </a:prstGeom>
          <a:solidFill>
            <a:srgbClr val="FFFF0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E343FE7-3C7B-46D2-A453-21062D9FA86C}"/>
              </a:ext>
            </a:extLst>
          </p:cNvPr>
          <p:cNvSpPr txBox="1"/>
          <p:nvPr/>
        </p:nvSpPr>
        <p:spPr>
          <a:xfrm>
            <a:off x="1566486" y="2341897"/>
            <a:ext cx="1563884" cy="246221"/>
          </a:xfrm>
          <a:prstGeom prst="rect">
            <a:avLst/>
          </a:prstGeom>
          <a:noFill/>
          <a:ln>
            <a:noFill/>
            <a:prstDash val="solid"/>
          </a:ln>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常勤換算員数</a:t>
            </a:r>
            <a:r>
              <a:rPr kumimoji="1" lang="en-US" altLang="ja-JP" sz="1000" dirty="0">
                <a:latin typeface="BIZ UDPゴシック" panose="020B0400000000000000" pitchFamily="50" charset="-128"/>
                <a:ea typeface="BIZ UDPゴシック" panose="020B0400000000000000" pitchFamily="50" charset="-128"/>
              </a:rPr>
              <a:t>2.0</a:t>
            </a:r>
            <a:r>
              <a:rPr kumimoji="1" lang="ja-JP" altLang="en-US" sz="1000" dirty="0">
                <a:latin typeface="BIZ UDPゴシック" panose="020B0400000000000000" pitchFamily="50" charset="-128"/>
                <a:ea typeface="BIZ UDPゴシック" panose="020B0400000000000000" pitchFamily="50" charset="-128"/>
              </a:rPr>
              <a:t>以上</a:t>
            </a:r>
          </a:p>
        </p:txBody>
      </p:sp>
    </p:spTree>
    <p:extLst>
      <p:ext uri="{BB962C8B-B14F-4D97-AF65-F5344CB8AC3E}">
        <p14:creationId xmlns:p14="http://schemas.microsoft.com/office/powerpoint/2010/main" val="323065722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6350"/>
      </a:spPr>
      <a:bodyPr rtlCol="0" anchor="ctr"/>
      <a:lstStyle>
        <a:defPPr algn="ctr">
          <a:defRPr kumimoji="1"/>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4854</TotalTime>
  <Words>9758</Words>
  <Application>Microsoft Office PowerPoint</Application>
  <PresentationFormat>ワイド画面</PresentationFormat>
  <Paragraphs>921</Paragraphs>
  <Slides>16</Slides>
  <Notes>14</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16</vt:i4>
      </vt:variant>
    </vt:vector>
  </HeadingPairs>
  <TitlesOfParts>
    <vt:vector size="27" baseType="lpstr">
      <vt:lpstr>BIZ UDPゴシック</vt:lpstr>
      <vt:lpstr>BIZ UDP明朝 Medium</vt:lpstr>
      <vt:lpstr>BIZ UDゴシック</vt:lpstr>
      <vt:lpstr>BIZ UD明朝 Medium</vt:lpstr>
      <vt:lpstr>游ゴシック</vt:lpstr>
      <vt:lpstr>Aptos</vt:lpstr>
      <vt:lpstr>Aptos Display</vt:lpstr>
      <vt:lpstr>Arial</vt:lpstr>
      <vt:lpstr>Calibri</vt:lpstr>
      <vt:lpstr>Wingdings</vt:lpstr>
      <vt:lpstr>Office テーマ</vt:lpstr>
      <vt:lpstr>仙台市計画相談支援 提供体制強化事業補助金  事業所説明会</vt:lpstr>
      <vt:lpstr> ■　次第</vt:lpstr>
      <vt:lpstr>１.　令和７年度 障害者自立支援協議会における整理　（１）</vt:lpstr>
      <vt:lpstr>PowerPoint プレゼンテーション</vt:lpstr>
      <vt:lpstr>１.　令和７年度 障害者自立支援協議会における整理　（３）</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蓬田　雅典</dc:creator>
  <cp:lastModifiedBy>蓬田　雅典</cp:lastModifiedBy>
  <cp:revision>652</cp:revision>
  <cp:lastPrinted>2026-07-10T05:48:56Z</cp:lastPrinted>
  <dcterms:created xsi:type="dcterms:W3CDTF">2026-05-19T00:49:20Z</dcterms:created>
  <dcterms:modified xsi:type="dcterms:W3CDTF">2026-07-28T10:03:02Z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