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2" r:id="rId3"/>
    <p:sldId id="273" r:id="rId4"/>
    <p:sldId id="306" r:id="rId5"/>
    <p:sldId id="307" r:id="rId6"/>
    <p:sldId id="287" r:id="rId7"/>
    <p:sldId id="300" r:id="rId8"/>
    <p:sldId id="302" r:id="rId9"/>
    <p:sldId id="304" r:id="rId10"/>
    <p:sldId id="288" r:id="rId11"/>
    <p:sldId id="290" r:id="rId12"/>
    <p:sldId id="292" r:id="rId13"/>
    <p:sldId id="294" r:id="rId14"/>
    <p:sldId id="296" r:id="rId15"/>
    <p:sldId id="298" r:id="rId1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660"/>
  </p:normalViewPr>
  <p:slideViewPr>
    <p:cSldViewPr>
      <p:cViewPr>
        <p:scale>
          <a:sx n="100" d="100"/>
          <a:sy n="100" d="100"/>
        </p:scale>
        <p:origin x="-384" y="9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1BF626-ADF7-476B-9F28-2C9795EE1C4D}" type="datetimeFigureOut">
              <a:rPr kumimoji="1" lang="ja-JP" altLang="en-US" smtClean="0"/>
              <a:t>2018/2/8</a:t>
            </a:fld>
            <a:endParaRPr kumimoji="1" lang="ja-JP" altLang="en-US"/>
          </a:p>
        </p:txBody>
      </p:sp>
      <p:sp>
        <p:nvSpPr>
          <p:cNvPr id="4" name="フッター プレースホルダー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19A02B8-DBEC-474C-9E6E-602E3379715C}" type="slidenum">
              <a:rPr kumimoji="1" lang="ja-JP" altLang="en-US" smtClean="0"/>
              <a:t>‹#›</a:t>
            </a:fld>
            <a:endParaRPr kumimoji="1" lang="ja-JP" altLang="en-US"/>
          </a:p>
        </p:txBody>
      </p:sp>
    </p:spTree>
    <p:extLst>
      <p:ext uri="{BB962C8B-B14F-4D97-AF65-F5344CB8AC3E}">
        <p14:creationId xmlns:p14="http://schemas.microsoft.com/office/powerpoint/2010/main" val="8408297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10C8829-3AFD-4209-9BBD-C5E04C7BAE30}" type="datetimeFigureOut">
              <a:rPr kumimoji="1" lang="ja-JP" altLang="en-US" smtClean="0"/>
              <a:t>2018/2/8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56E49308-93DA-4437-89E4-487B5B87AE13}" type="slidenum">
              <a:rPr kumimoji="1" lang="ja-JP" altLang="en-US" smtClean="0"/>
              <a:t>‹#›</a:t>
            </a:fld>
            <a:endParaRPr kumimoji="1" lang="ja-JP" altLang="en-US"/>
          </a:p>
        </p:txBody>
      </p:sp>
    </p:spTree>
    <p:extLst>
      <p:ext uri="{BB962C8B-B14F-4D97-AF65-F5344CB8AC3E}">
        <p14:creationId xmlns:p14="http://schemas.microsoft.com/office/powerpoint/2010/main" val="14241554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2326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94CE80-8F5D-4CE5-8D7B-E95153BAF768}"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317125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E63677-2534-42B6-B628-13928A8F3387}"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196137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F6ABD8-F867-4769-B58B-0DE40DC7B9FF}"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56656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B30014-8A69-4BAF-99A3-EE79BD887F47}"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172505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766816-3704-4298-92C1-1D9454989C9B}"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366403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463852-CA68-4ECC-BC6C-EC4C0E4CACCB}" type="datetime1">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1538211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7CEED5-CA2D-47DC-A661-17EB693B6E63}" type="datetime1">
              <a:rPr kumimoji="1" lang="ja-JP" altLang="en-US" smtClean="0"/>
              <a:t>2018/2/8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101579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D62507-F994-4794-A2F8-0318378327C1}" type="datetime1">
              <a:rPr kumimoji="1" lang="ja-JP" altLang="en-US" smtClean="0"/>
              <a:t>2018/2/8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176241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3BD48F-4CFA-4A90-98D2-492510623A0A}" type="datetime1">
              <a:rPr kumimoji="1" lang="ja-JP" altLang="en-US" smtClean="0"/>
              <a:t>2018/2/8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471313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1FFE30-F760-4AD4-9015-C3EED5C7784E}" type="datetime1">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215786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32CF1F-1999-4680-B1ED-73F0F29DC762}" type="datetime1">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31995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37B85-1BD5-4393-AAF4-781D23910906}" type="datetime1">
              <a:rPr kumimoji="1" lang="ja-JP" altLang="en-US" smtClean="0"/>
              <a:t>2018/2/8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45E27-199A-4E65-8677-F18B324826D3}" type="slidenum">
              <a:rPr kumimoji="1" lang="ja-JP" altLang="en-US" smtClean="0"/>
              <a:t>‹#›</a:t>
            </a:fld>
            <a:endParaRPr kumimoji="1" lang="ja-JP" altLang="en-US"/>
          </a:p>
        </p:txBody>
      </p:sp>
    </p:spTree>
    <p:extLst>
      <p:ext uri="{BB962C8B-B14F-4D97-AF65-F5344CB8AC3E}">
        <p14:creationId xmlns:p14="http://schemas.microsoft.com/office/powerpoint/2010/main" val="12752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49412328"/>
              </p:ext>
            </p:extLst>
          </p:nvPr>
        </p:nvGraphicFramePr>
        <p:xfrm>
          <a:off x="5508104" y="303561"/>
          <a:ext cx="3240360" cy="605159"/>
        </p:xfrm>
        <a:graphic>
          <a:graphicData uri="http://schemas.openxmlformats.org/drawingml/2006/table">
            <a:tbl>
              <a:tblPr firstRow="1" firstCol="1" bandRow="1">
                <a:tableStyleId>{5C22544A-7EE6-4342-B048-85BDC9FD1C3A}</a:tableStyleId>
              </a:tblPr>
              <a:tblGrid>
                <a:gridCol w="1512168"/>
                <a:gridCol w="1728192"/>
              </a:tblGrid>
              <a:tr h="295200">
                <a:tc gridSpan="2">
                  <a:txBody>
                    <a:bodyPr/>
                    <a:lstStyle/>
                    <a:p>
                      <a:pPr algn="ctr">
                        <a:spcAft>
                          <a:spcPts val="0"/>
                        </a:spcAft>
                      </a:pPr>
                      <a:r>
                        <a:rPr lang="ja-JP" sz="1100" b="0" kern="100" dirty="0">
                          <a:solidFill>
                            <a:schemeClr val="tx1"/>
                          </a:solidFill>
                          <a:effectLst/>
                          <a:latin typeface="ＭＳ Ｐ明朝" panose="02020600040205080304" pitchFamily="18" charset="-128"/>
                          <a:ea typeface="ＭＳ Ｐ明朝" panose="02020600040205080304" pitchFamily="18" charset="-128"/>
                        </a:rPr>
                        <a:t>平成</a:t>
                      </a:r>
                      <a:r>
                        <a:rPr lang="en-US" sz="1100" b="0" kern="100" dirty="0">
                          <a:solidFill>
                            <a:schemeClr val="tx1"/>
                          </a:solidFill>
                          <a:effectLst/>
                          <a:latin typeface="ＭＳ Ｐ明朝" panose="02020600040205080304" pitchFamily="18" charset="-128"/>
                          <a:ea typeface="ＭＳ Ｐ明朝" panose="02020600040205080304" pitchFamily="18" charset="-128"/>
                        </a:rPr>
                        <a:t>29</a:t>
                      </a:r>
                      <a:r>
                        <a:rPr lang="ja-JP" sz="1100" b="0" kern="100" dirty="0">
                          <a:solidFill>
                            <a:schemeClr val="tx1"/>
                          </a:solidFill>
                          <a:effectLst/>
                          <a:latin typeface="ＭＳ Ｐ明朝" panose="02020600040205080304" pitchFamily="18" charset="-128"/>
                          <a:ea typeface="ＭＳ Ｐ明朝" panose="02020600040205080304" pitchFamily="18" charset="-128"/>
                        </a:rPr>
                        <a:t>年度第</a:t>
                      </a:r>
                      <a:r>
                        <a:rPr lang="en-US" sz="1100" b="0" kern="100" dirty="0">
                          <a:solidFill>
                            <a:schemeClr val="tx1"/>
                          </a:solidFill>
                          <a:effectLst/>
                          <a:latin typeface="ＭＳ Ｐ明朝" panose="02020600040205080304" pitchFamily="18" charset="-128"/>
                          <a:ea typeface="ＭＳ Ｐ明朝" panose="02020600040205080304" pitchFamily="18" charset="-128"/>
                        </a:rPr>
                        <a:t>1</a:t>
                      </a:r>
                      <a:r>
                        <a:rPr lang="ja-JP" sz="1100" b="0" kern="100" dirty="0">
                          <a:solidFill>
                            <a:schemeClr val="tx1"/>
                          </a:solidFill>
                          <a:effectLst/>
                          <a:latin typeface="ＭＳ Ｐ明朝" panose="02020600040205080304" pitchFamily="18" charset="-128"/>
                          <a:ea typeface="ＭＳ Ｐ明朝" panose="02020600040205080304" pitchFamily="18" charset="-128"/>
                        </a:rPr>
                        <a:t>回精神保健福祉審</a:t>
                      </a:r>
                      <a:r>
                        <a:rPr lang="ja-JP" sz="1100" b="0" kern="100" dirty="0" smtClean="0">
                          <a:solidFill>
                            <a:schemeClr val="tx1"/>
                          </a:solidFill>
                          <a:effectLst/>
                          <a:latin typeface="ＭＳ Ｐ明朝" panose="02020600040205080304" pitchFamily="18" charset="-128"/>
                          <a:ea typeface="ＭＳ Ｐ明朝" panose="02020600040205080304" pitchFamily="18" charset="-128"/>
                        </a:rPr>
                        <a:t>議会</a:t>
                      </a:r>
                      <a:endParaRPr lang="ja-JP" sz="120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r>
              <a:tr h="309959">
                <a:tc>
                  <a:txBody>
                    <a:bodyPr/>
                    <a:lstStyle/>
                    <a:p>
                      <a:pPr algn="ctr">
                        <a:spcAft>
                          <a:spcPts val="0"/>
                        </a:spcAft>
                      </a:pPr>
                      <a:r>
                        <a:rPr lang="ja-JP" sz="1200" b="0" kern="100" dirty="0" smtClean="0">
                          <a:solidFill>
                            <a:schemeClr val="tx1"/>
                          </a:solidFill>
                          <a:effectLst/>
                          <a:latin typeface="ＭＳ Ｐ明朝" panose="02020600040205080304" pitchFamily="18" charset="-128"/>
                          <a:ea typeface="ＭＳ Ｐ明朝" panose="02020600040205080304" pitchFamily="18" charset="-128"/>
                        </a:rPr>
                        <a:t>平成</a:t>
                      </a:r>
                      <a:r>
                        <a:rPr lang="en-US" altLang="ja-JP" sz="1200" b="0" kern="100" dirty="0" smtClean="0">
                          <a:solidFill>
                            <a:schemeClr val="tx1"/>
                          </a:solidFill>
                          <a:effectLst/>
                          <a:latin typeface="ＭＳ Ｐ明朝" panose="02020600040205080304" pitchFamily="18" charset="-128"/>
                          <a:ea typeface="ＭＳ Ｐ明朝" panose="02020600040205080304" pitchFamily="18" charset="-128"/>
                        </a:rPr>
                        <a:t>30</a:t>
                      </a:r>
                      <a:r>
                        <a:rPr lang="ja-JP" sz="1200" b="0" kern="100" dirty="0" smtClean="0">
                          <a:solidFill>
                            <a:schemeClr val="tx1"/>
                          </a:solidFill>
                          <a:effectLst/>
                          <a:latin typeface="ＭＳ Ｐ明朝" panose="02020600040205080304" pitchFamily="18" charset="-128"/>
                          <a:ea typeface="ＭＳ Ｐ明朝" panose="02020600040205080304" pitchFamily="18" charset="-128"/>
                        </a:rPr>
                        <a:t>年</a:t>
                      </a:r>
                      <a:r>
                        <a:rPr lang="en-US" altLang="ja-JP" sz="1200" b="0" kern="100" dirty="0">
                          <a:solidFill>
                            <a:schemeClr val="tx1"/>
                          </a:solidFill>
                          <a:effectLst/>
                          <a:latin typeface="ＭＳ Ｐ明朝" panose="02020600040205080304" pitchFamily="18" charset="-128"/>
                          <a:ea typeface="ＭＳ Ｐ明朝" panose="02020600040205080304" pitchFamily="18" charset="-128"/>
                        </a:rPr>
                        <a:t>2</a:t>
                      </a:r>
                      <a:r>
                        <a:rPr lang="ja-JP" sz="1200" b="0" kern="100" dirty="0" smtClean="0">
                          <a:solidFill>
                            <a:schemeClr val="tx1"/>
                          </a:solidFill>
                          <a:effectLst/>
                          <a:latin typeface="ＭＳ Ｐ明朝" panose="02020600040205080304" pitchFamily="18" charset="-128"/>
                          <a:ea typeface="ＭＳ Ｐ明朝" panose="02020600040205080304" pitchFamily="18" charset="-128"/>
                        </a:rPr>
                        <a:t>月</a:t>
                      </a:r>
                      <a:r>
                        <a:rPr lang="en-US" altLang="ja-JP" sz="1200" b="0" kern="100" dirty="0" smtClean="0">
                          <a:solidFill>
                            <a:schemeClr val="tx1"/>
                          </a:solidFill>
                          <a:effectLst/>
                          <a:latin typeface="ＭＳ Ｐ明朝" panose="02020600040205080304" pitchFamily="18" charset="-128"/>
                          <a:ea typeface="ＭＳ Ｐ明朝" panose="02020600040205080304" pitchFamily="18" charset="-128"/>
                        </a:rPr>
                        <a:t>14</a:t>
                      </a:r>
                      <a:r>
                        <a:rPr lang="ja-JP" sz="1200" b="0" kern="100" dirty="0" smtClean="0">
                          <a:solidFill>
                            <a:schemeClr val="tx1"/>
                          </a:solidFill>
                          <a:effectLst/>
                          <a:latin typeface="ＭＳ Ｐ明朝" panose="02020600040205080304" pitchFamily="18" charset="-128"/>
                          <a:ea typeface="ＭＳ Ｐ明朝" panose="02020600040205080304" pitchFamily="18" charset="-128"/>
                        </a:rPr>
                        <a:t>日</a:t>
                      </a:r>
                      <a:endParaRPr lang="ja-JP" sz="120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200" b="0" kern="100" dirty="0" smtClean="0">
                          <a:solidFill>
                            <a:schemeClr val="tx1"/>
                          </a:solidFill>
                          <a:effectLst/>
                          <a:latin typeface="ＭＳ Ｐ明朝" panose="02020600040205080304" pitchFamily="18" charset="-128"/>
                          <a:ea typeface="ＭＳ Ｐ明朝" panose="02020600040205080304" pitchFamily="18" charset="-128"/>
                        </a:rPr>
                        <a:t>資料</a:t>
                      </a:r>
                      <a:r>
                        <a:rPr lang="en-US" altLang="ja-JP" sz="1200" b="0" kern="100" dirty="0" smtClean="0">
                          <a:solidFill>
                            <a:schemeClr val="tx1"/>
                          </a:solidFill>
                          <a:effectLst/>
                          <a:latin typeface="ＭＳ Ｐ明朝" panose="02020600040205080304" pitchFamily="18" charset="-128"/>
                          <a:ea typeface="ＭＳ Ｐ明朝" panose="02020600040205080304" pitchFamily="18" charset="-128"/>
                        </a:rPr>
                        <a:t>1</a:t>
                      </a:r>
                      <a:endParaRPr lang="ja-JP" sz="120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正方形/長方形 4"/>
          <p:cNvSpPr/>
          <p:nvPr/>
        </p:nvSpPr>
        <p:spPr>
          <a:xfrm>
            <a:off x="539552" y="1988840"/>
            <a:ext cx="8136904" cy="1368152"/>
          </a:xfrm>
          <a:prstGeom prst="rect">
            <a:avLst/>
          </a:prstGeom>
          <a:solidFill>
            <a:schemeClr val="accent3">
              <a:lumMod val="20000"/>
              <a:lumOff val="80000"/>
            </a:schemeClr>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2400" b="1" dirty="0" smtClean="0">
                <a:solidFill>
                  <a:schemeClr val="tx1"/>
                </a:solidFill>
              </a:rPr>
              <a:t>「精神障害者とその家族を支える支援のあり方について」</a:t>
            </a:r>
            <a:endParaRPr kumimoji="1" lang="en-US" altLang="ja-JP" sz="2400" b="1" dirty="0" smtClean="0">
              <a:solidFill>
                <a:schemeClr val="tx1"/>
              </a:solidFill>
            </a:endParaRPr>
          </a:p>
          <a:p>
            <a:pPr algn="ctr"/>
            <a:r>
              <a:rPr lang="ja-JP" altLang="en-US" sz="2400" b="1" dirty="0" smtClean="0">
                <a:solidFill>
                  <a:schemeClr val="tx1"/>
                </a:solidFill>
              </a:rPr>
              <a:t>（</a:t>
            </a:r>
            <a:r>
              <a:rPr lang="ja-JP" altLang="en-US" sz="2400" b="1" dirty="0">
                <a:solidFill>
                  <a:schemeClr val="tx1"/>
                </a:solidFill>
              </a:rPr>
              <a:t>概要</a:t>
            </a:r>
            <a:r>
              <a:rPr lang="ja-JP" altLang="en-US" sz="2400" b="1" dirty="0" smtClean="0">
                <a:solidFill>
                  <a:schemeClr val="tx1"/>
                </a:solidFill>
              </a:rPr>
              <a:t>）</a:t>
            </a:r>
            <a:endParaRPr kumimoji="1" lang="en-US" altLang="ja-JP" sz="2400" b="1" dirty="0" smtClean="0">
              <a:solidFill>
                <a:schemeClr val="tx1"/>
              </a:solidFill>
            </a:endParaRPr>
          </a:p>
        </p:txBody>
      </p:sp>
      <p:sp>
        <p:nvSpPr>
          <p:cNvPr id="6" name="サブタイトル 5"/>
          <p:cNvSpPr>
            <a:spLocks noGrp="1"/>
          </p:cNvSpPr>
          <p:nvPr>
            <p:ph type="subTitle" idx="1"/>
          </p:nvPr>
        </p:nvSpPr>
        <p:spPr/>
        <p:txBody>
          <a:bodyPr>
            <a:normAutofit/>
          </a:bodyPr>
          <a:lstStyle/>
          <a:p>
            <a:endParaRPr kumimoji="1" lang="en-US" altLang="ja-JP" sz="2400" dirty="0" smtClean="0">
              <a:solidFill>
                <a:schemeClr val="tx1"/>
              </a:solidFill>
            </a:endParaRPr>
          </a:p>
          <a:p>
            <a:r>
              <a:rPr lang="ja-JP" altLang="en-US" sz="2400" dirty="0" smtClean="0">
                <a:solidFill>
                  <a:schemeClr val="tx1"/>
                </a:solidFill>
              </a:rPr>
              <a:t>平成</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400" dirty="0" smtClean="0">
                <a:solidFill>
                  <a:schemeClr val="tx1"/>
                </a:solidFill>
              </a:rPr>
              <a:t>年</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smtClean="0">
                <a:solidFill>
                  <a:schemeClr val="tx1"/>
                </a:solidFill>
              </a:rPr>
              <a:t>月</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2400" dirty="0" smtClean="0">
                <a:solidFill>
                  <a:schemeClr val="tx1"/>
                </a:solidFill>
              </a:rPr>
              <a:t>日</a:t>
            </a:r>
            <a:endParaRPr lang="en-US" altLang="ja-JP" sz="2400" dirty="0" smtClean="0">
              <a:solidFill>
                <a:schemeClr val="tx1"/>
              </a:solidFill>
            </a:endParaRPr>
          </a:p>
          <a:p>
            <a:r>
              <a:rPr kumimoji="1" lang="ja-JP" altLang="en-US" sz="2400" dirty="0" smtClean="0">
                <a:solidFill>
                  <a:schemeClr val="tx1"/>
                </a:solidFill>
              </a:rPr>
              <a:t>仙台市精神保健福祉審議会作業部会</a:t>
            </a:r>
            <a:endParaRPr kumimoji="1" lang="ja-JP" altLang="en-US" sz="2400" dirty="0">
              <a:solidFill>
                <a:schemeClr val="tx1"/>
              </a:solidFill>
            </a:endParaRPr>
          </a:p>
        </p:txBody>
      </p:sp>
      <p:sp>
        <p:nvSpPr>
          <p:cNvPr id="3" name="スライド番号プレースホルダー 2"/>
          <p:cNvSpPr>
            <a:spLocks noGrp="1"/>
          </p:cNvSpPr>
          <p:nvPr>
            <p:ph type="sldNum" sz="quarter" idx="12"/>
          </p:nvPr>
        </p:nvSpPr>
        <p:spPr>
          <a:xfrm>
            <a:off x="6876256" y="8663"/>
            <a:ext cx="2133600" cy="365125"/>
          </a:xfrm>
        </p:spPr>
        <p:txBody>
          <a:bodyPr/>
          <a:lstStyle/>
          <a:p>
            <a:fld id="{2FE45E27-199A-4E65-8677-F18B324826D3}" type="slidenum">
              <a:rPr kumimoji="1" lang="ja-JP" altLang="en-US" smtClean="0"/>
              <a:t>1</a:t>
            </a:fld>
            <a:endParaRPr kumimoji="1" lang="ja-JP" altLang="en-US"/>
          </a:p>
        </p:txBody>
      </p:sp>
    </p:spTree>
    <p:extLst>
      <p:ext uri="{BB962C8B-B14F-4D97-AF65-F5344CB8AC3E}">
        <p14:creationId xmlns:p14="http://schemas.microsoft.com/office/powerpoint/2010/main" val="1265569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タイトル 1"/>
          <p:cNvSpPr>
            <a:spLocks noGrp="1"/>
          </p:cNvSpPr>
          <p:nvPr>
            <p:ph type="title"/>
          </p:nvPr>
        </p:nvSpPr>
        <p:spPr>
          <a:xfrm>
            <a:off x="0" y="130622"/>
            <a:ext cx="8892480" cy="562074"/>
          </a:xfrm>
        </p:spPr>
        <p:txBody>
          <a:bodyPr>
            <a:noAutofit/>
          </a:bodyPr>
          <a:lstStyle/>
          <a:p>
            <a:pPr lvl="0" algn="l">
              <a:spcBef>
                <a:spcPct val="20000"/>
              </a:spcBef>
            </a:pPr>
            <a:r>
              <a:rPr lang="ja-JP" altLang="en-US" sz="2600" dirty="0">
                <a:solidFill>
                  <a:schemeClr val="bg1"/>
                </a:solidFill>
                <a:cs typeface="+mn-cs"/>
              </a:rPr>
              <a:t>３</a:t>
            </a:r>
            <a:r>
              <a:rPr lang="ja-JP" altLang="ja-JP" sz="2600" dirty="0" smtClean="0">
                <a:solidFill>
                  <a:schemeClr val="bg1"/>
                </a:solidFill>
                <a:cs typeface="+mn-cs"/>
              </a:rPr>
              <a:t>．</a:t>
            </a:r>
            <a:r>
              <a:rPr lang="ja-JP" altLang="en-US" sz="2600" dirty="0">
                <a:solidFill>
                  <a:schemeClr val="bg1"/>
                </a:solidFill>
                <a:cs typeface="+mn-cs"/>
              </a:rPr>
              <a:t>精神障害者とその家族を支える支援</a:t>
            </a:r>
            <a:r>
              <a:rPr lang="ja-JP" altLang="en-US" sz="2600" dirty="0" smtClean="0">
                <a:solidFill>
                  <a:schemeClr val="bg1"/>
                </a:solidFill>
                <a:cs typeface="+mn-cs"/>
              </a:rPr>
              <a:t>のあり方</a:t>
            </a:r>
            <a:r>
              <a:rPr lang="ja-JP" altLang="en-US" sz="2600" dirty="0">
                <a:solidFill>
                  <a:schemeClr val="bg1"/>
                </a:solidFill>
                <a:cs typeface="+mn-cs"/>
              </a:rPr>
              <a:t>に</a:t>
            </a:r>
            <a:r>
              <a:rPr lang="ja-JP" altLang="en-US" sz="2600" dirty="0" smtClean="0">
                <a:solidFill>
                  <a:schemeClr val="bg1"/>
                </a:solidFill>
                <a:cs typeface="+mn-cs"/>
              </a:rPr>
              <a:t>ついて（</a:t>
            </a:r>
            <a:r>
              <a:rPr lang="ja-JP" altLang="en-US" sz="2600" dirty="0">
                <a:solidFill>
                  <a:schemeClr val="bg1"/>
                </a:solidFill>
                <a:cs typeface="+mn-cs"/>
              </a:rPr>
              <a:t>１）</a:t>
            </a:r>
            <a:endParaRPr lang="ja-JP" altLang="ja-JP" sz="2600" dirty="0">
              <a:solidFill>
                <a:schemeClr val="bg1"/>
              </a:solidFill>
              <a:cs typeface="+mn-cs"/>
            </a:endParaRPr>
          </a:p>
        </p:txBody>
      </p:sp>
      <p:sp>
        <p:nvSpPr>
          <p:cNvPr id="3" name="コンテンツ プレースホルダー 2"/>
          <p:cNvSpPr>
            <a:spLocks noGrp="1"/>
          </p:cNvSpPr>
          <p:nvPr>
            <p:ph idx="1"/>
          </p:nvPr>
        </p:nvSpPr>
        <p:spPr>
          <a:xfrm>
            <a:off x="179512" y="836712"/>
            <a:ext cx="9073008" cy="5976664"/>
          </a:xfrm>
        </p:spPr>
        <p:txBody>
          <a:bodyPr>
            <a:normAutofit/>
          </a:bodyPr>
          <a:lstStyle/>
          <a:p>
            <a:pPr marL="0" indent="0">
              <a:buNone/>
            </a:pPr>
            <a:r>
              <a:rPr lang="ja-JP" altLang="ja-JP" sz="2800" dirty="0" smtClean="0"/>
              <a:t>（</a:t>
            </a:r>
            <a:r>
              <a:rPr lang="ja-JP" altLang="ja-JP" sz="2800" dirty="0"/>
              <a:t>１）家族の相談の場の</a:t>
            </a:r>
            <a:r>
              <a:rPr lang="ja-JP" altLang="ja-JP" sz="2800" dirty="0" smtClean="0"/>
              <a:t>あり方</a:t>
            </a:r>
            <a:endParaRPr lang="en-US" altLang="ja-JP" sz="2800" dirty="0" smtClean="0"/>
          </a:p>
          <a:p>
            <a:pPr marL="0" indent="0">
              <a:buNone/>
            </a:pPr>
            <a:endParaRPr lang="en-US" altLang="ja-JP" sz="2000" dirty="0" smtClean="0"/>
          </a:p>
          <a:p>
            <a:pPr marL="0" indent="0">
              <a:buNone/>
            </a:pPr>
            <a:endParaRPr lang="en-US" altLang="ja-JP" sz="2000" dirty="0" smtClean="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p:txBody>
      </p:sp>
      <p:sp>
        <p:nvSpPr>
          <p:cNvPr id="8" name="スライド番号プレースホルダー 7"/>
          <p:cNvSpPr>
            <a:spLocks noGrp="1"/>
          </p:cNvSpPr>
          <p:nvPr>
            <p:ph type="sldNum" sz="quarter" idx="12"/>
          </p:nvPr>
        </p:nvSpPr>
        <p:spPr>
          <a:xfrm>
            <a:off x="7010400" y="17011"/>
            <a:ext cx="2133600" cy="365125"/>
          </a:xfrm>
        </p:spPr>
        <p:txBody>
          <a:bodyPr/>
          <a:lstStyle/>
          <a:p>
            <a:fld id="{2FE45E27-199A-4E65-8677-F18B324826D3}" type="slidenum">
              <a:rPr kumimoji="1" lang="ja-JP" altLang="en-US" sz="2000" smtClean="0">
                <a:solidFill>
                  <a:schemeClr val="bg1"/>
                </a:solidFill>
              </a:rPr>
              <a:t>10</a:t>
            </a:fld>
            <a:endParaRPr kumimoji="1" lang="ja-JP" altLang="en-US" sz="2000" dirty="0">
              <a:solidFill>
                <a:schemeClr val="bg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74451647"/>
              </p:ext>
            </p:extLst>
          </p:nvPr>
        </p:nvGraphicFramePr>
        <p:xfrm>
          <a:off x="254602" y="3686160"/>
          <a:ext cx="8634795" cy="2407136"/>
        </p:xfrm>
        <a:graphic>
          <a:graphicData uri="http://schemas.openxmlformats.org/drawingml/2006/table">
            <a:tbl>
              <a:tblPr firstRow="1" firstCol="1" bandRow="1"/>
              <a:tblGrid>
                <a:gridCol w="1941134"/>
                <a:gridCol w="6693661"/>
              </a:tblGrid>
              <a:tr h="1471032">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・病気があることを隠そうとして相談意欲が喚起されにくいこと、始めにつながった相談先で真に求めている支援が得られ</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にくい</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ことが明らかになった。</a:t>
                      </a:r>
                    </a:p>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・家族は、孤立した対応を余儀なくされる中で相談</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発想に至りにく</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く</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、ますます相談に赴</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くな</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っている。</a:t>
                      </a:r>
                      <a:endPar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アンケート調査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・多くの家族が当事者の治療面や生活面等の複合的な問題に不安を抱いている</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、相談につながるまで</a:t>
                      </a:r>
                      <a:r>
                        <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年以上かかった家族が多く存在した。</a:t>
                      </a:r>
                    </a:p>
                    <a:p>
                      <a:endPar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10"/>
          <p:cNvSpPr txBox="1">
            <a:spLocks/>
          </p:cNvSpPr>
          <p:nvPr/>
        </p:nvSpPr>
        <p:spPr>
          <a:xfrm>
            <a:off x="214148" y="1484784"/>
            <a:ext cx="8713788" cy="1556150"/>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家族が抱える問題について、早期に気兼ねなく相談ができ</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の見通しや手立てが具体的に</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得られる</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4003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 name="コンテンツ プレースホルダー 2"/>
          <p:cNvSpPr>
            <a:spLocks noGrp="1"/>
          </p:cNvSpPr>
          <p:nvPr>
            <p:ph idx="1"/>
          </p:nvPr>
        </p:nvSpPr>
        <p:spPr>
          <a:xfrm>
            <a:off x="179512" y="836712"/>
            <a:ext cx="8784976" cy="5400600"/>
          </a:xfrm>
        </p:spPr>
        <p:txBody>
          <a:bodyPr>
            <a:normAutofit/>
          </a:bodyPr>
          <a:lstStyle/>
          <a:p>
            <a:pPr marL="0" indent="0">
              <a:buNone/>
            </a:pPr>
            <a:r>
              <a:rPr lang="ja-JP" altLang="ja-JP" sz="2800" dirty="0" smtClean="0"/>
              <a:t>（</a:t>
            </a:r>
            <a:r>
              <a:rPr lang="ja-JP" altLang="ja-JP" sz="2800" dirty="0"/>
              <a:t>２）家族の休息の場のあり方</a:t>
            </a:r>
          </a:p>
          <a:p>
            <a:pPr marL="0" indent="0">
              <a:buNone/>
            </a:pPr>
            <a:endParaRPr lang="ja-JP" altLang="ja-JP" sz="2000" dirty="0"/>
          </a:p>
        </p:txBody>
      </p:sp>
      <p:sp>
        <p:nvSpPr>
          <p:cNvPr id="7" name="タイトル 1"/>
          <p:cNvSpPr txBox="1">
            <a:spLocks/>
          </p:cNvSpPr>
          <p:nvPr/>
        </p:nvSpPr>
        <p:spPr>
          <a:xfrm>
            <a:off x="0" y="133043"/>
            <a:ext cx="889248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ct val="20000"/>
              </a:spcBef>
            </a:pPr>
            <a:r>
              <a:rPr lang="ja-JP" altLang="en-US" sz="2600" dirty="0" smtClean="0">
                <a:solidFill>
                  <a:prstClr val="white"/>
                </a:solidFill>
              </a:rPr>
              <a:t>３</a:t>
            </a:r>
            <a:r>
              <a:rPr lang="ja-JP" altLang="ja-JP" sz="2600" dirty="0" smtClean="0">
                <a:solidFill>
                  <a:prstClr val="white"/>
                </a:solidFill>
              </a:rPr>
              <a:t>．</a:t>
            </a:r>
            <a:r>
              <a:rPr lang="ja-JP" altLang="en-US" sz="2600" dirty="0">
                <a:solidFill>
                  <a:prstClr val="white"/>
                </a:solidFill>
              </a:rPr>
              <a:t>精神障害者とその家族を支える支援のあり方について</a:t>
            </a:r>
            <a:r>
              <a:rPr lang="ja-JP" altLang="en-US" sz="2600" dirty="0" smtClean="0">
                <a:solidFill>
                  <a:prstClr val="white"/>
                </a:solidFill>
              </a:rPr>
              <a:t>（２）</a:t>
            </a:r>
            <a:endParaRPr lang="ja-JP" altLang="ja-JP" sz="2800" dirty="0">
              <a:solidFill>
                <a:schemeClr val="bg1"/>
              </a:solidFill>
              <a:cs typeface="+mn-cs"/>
            </a:endParaRPr>
          </a:p>
        </p:txBody>
      </p:sp>
      <p:sp>
        <p:nvSpPr>
          <p:cNvPr id="9" name="スライド番号プレースホルダー 8"/>
          <p:cNvSpPr>
            <a:spLocks noGrp="1"/>
          </p:cNvSpPr>
          <p:nvPr>
            <p:ph type="sldNum" sz="quarter" idx="12"/>
          </p:nvPr>
        </p:nvSpPr>
        <p:spPr>
          <a:xfrm>
            <a:off x="6975615" y="44624"/>
            <a:ext cx="2133600" cy="365125"/>
          </a:xfrm>
        </p:spPr>
        <p:txBody>
          <a:bodyPr/>
          <a:lstStyle/>
          <a:p>
            <a:fld id="{2FE45E27-199A-4E65-8677-F18B324826D3}" type="slidenum">
              <a:rPr kumimoji="1" lang="ja-JP" altLang="en-US" sz="2000" smtClean="0">
                <a:solidFill>
                  <a:schemeClr val="bg1"/>
                </a:solidFill>
              </a:rPr>
              <a:t>11</a:t>
            </a:fld>
            <a:endParaRPr kumimoji="1" lang="ja-JP" altLang="en-US" sz="2000"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383564874"/>
              </p:ext>
            </p:extLst>
          </p:nvPr>
        </p:nvGraphicFramePr>
        <p:xfrm>
          <a:off x="246007" y="4437112"/>
          <a:ext cx="8646473" cy="2016224"/>
        </p:xfrm>
        <a:graphic>
          <a:graphicData uri="http://schemas.openxmlformats.org/drawingml/2006/table">
            <a:tbl>
              <a:tblPr firstRow="1" firstCol="1" bandRow="1"/>
              <a:tblGrid>
                <a:gridCol w="2021737"/>
                <a:gridCol w="6624736"/>
              </a:tblGrid>
              <a:tr h="1296144">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・家族は</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今後の見通しが持てず病気の影響と考えられる</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当事者</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の行動に巻き込まれ、家族</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のみ</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で対応し余裕がなくなってしまう現状が</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ある</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。また、誰にも相談ができず孤立</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する中で、当事者</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との関係性が密着したものとな</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っていた</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先進地視察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・家族の休息の場を確保し、</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当事者</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及び家族双方にアプローチする仕組みを整え</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ることで、一定の</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があった</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コンテンツ プレースホルダー 10"/>
          <p:cNvSpPr txBox="1">
            <a:spLocks/>
          </p:cNvSpPr>
          <p:nvPr/>
        </p:nvSpPr>
        <p:spPr>
          <a:xfrm>
            <a:off x="214148" y="1484784"/>
            <a:ext cx="8713788" cy="2736304"/>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家族が</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精神障害当事者から</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物理的</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離れ、休息できる</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休息の場は</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家族にとって家族</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関わり</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方等</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を見直す</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機会</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となること</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併せて</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精神障害当事者</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対して</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生活のフォローや家族関係の</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振り返り</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等の支援を提供</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4196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 name="コンテンツ プレースホルダー 2"/>
          <p:cNvSpPr>
            <a:spLocks noGrp="1"/>
          </p:cNvSpPr>
          <p:nvPr>
            <p:ph idx="1"/>
          </p:nvPr>
        </p:nvSpPr>
        <p:spPr>
          <a:xfrm>
            <a:off x="179512" y="678706"/>
            <a:ext cx="8784976" cy="5918646"/>
          </a:xfrm>
        </p:spPr>
        <p:txBody>
          <a:bodyPr>
            <a:normAutofit/>
          </a:bodyPr>
          <a:lstStyle/>
          <a:p>
            <a:pPr marL="0" indent="0">
              <a:buNone/>
            </a:pPr>
            <a:r>
              <a:rPr lang="ja-JP" altLang="ja-JP" sz="2800" dirty="0"/>
              <a:t>（３）家族へのアウトリーチサービスのあり方</a:t>
            </a:r>
          </a:p>
          <a:p>
            <a:pPr marL="0" indent="0">
              <a:buNone/>
            </a:pPr>
            <a:endParaRPr lang="ja-JP" altLang="ja-JP" sz="2800" dirty="0"/>
          </a:p>
        </p:txBody>
      </p:sp>
      <p:sp>
        <p:nvSpPr>
          <p:cNvPr id="8" name="タイトル 1"/>
          <p:cNvSpPr txBox="1">
            <a:spLocks/>
          </p:cNvSpPr>
          <p:nvPr/>
        </p:nvSpPr>
        <p:spPr>
          <a:xfrm>
            <a:off x="24826" y="138803"/>
            <a:ext cx="889248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ct val="20000"/>
              </a:spcBef>
            </a:pPr>
            <a:r>
              <a:rPr lang="ja-JP" altLang="en-US" sz="2600" dirty="0" smtClean="0">
                <a:solidFill>
                  <a:prstClr val="white"/>
                </a:solidFill>
              </a:rPr>
              <a:t>３</a:t>
            </a:r>
            <a:r>
              <a:rPr lang="ja-JP" altLang="ja-JP" sz="2600" dirty="0" smtClean="0">
                <a:solidFill>
                  <a:prstClr val="white"/>
                </a:solidFill>
              </a:rPr>
              <a:t>．</a:t>
            </a:r>
            <a:r>
              <a:rPr lang="ja-JP" altLang="en-US" sz="2600" dirty="0">
                <a:solidFill>
                  <a:prstClr val="white"/>
                </a:solidFill>
              </a:rPr>
              <a:t>精神障害者とその家族を支える支援のあり方について</a:t>
            </a:r>
            <a:r>
              <a:rPr lang="ja-JP" altLang="en-US" sz="2600" dirty="0" smtClean="0">
                <a:solidFill>
                  <a:prstClr val="white"/>
                </a:solidFill>
              </a:rPr>
              <a:t>（３）</a:t>
            </a:r>
            <a:endParaRPr lang="ja-JP" altLang="ja-JP" sz="2800" dirty="0">
              <a:solidFill>
                <a:schemeClr val="bg1"/>
              </a:solidFill>
              <a:cs typeface="+mn-cs"/>
            </a:endParaRPr>
          </a:p>
        </p:txBody>
      </p:sp>
      <p:sp>
        <p:nvSpPr>
          <p:cNvPr id="10" name="スライド番号プレースホルダー 9"/>
          <p:cNvSpPr>
            <a:spLocks noGrp="1"/>
          </p:cNvSpPr>
          <p:nvPr>
            <p:ph type="sldNum" sz="quarter" idx="12"/>
          </p:nvPr>
        </p:nvSpPr>
        <p:spPr>
          <a:xfrm>
            <a:off x="7010400" y="17011"/>
            <a:ext cx="2133600" cy="365125"/>
          </a:xfrm>
        </p:spPr>
        <p:txBody>
          <a:bodyPr/>
          <a:lstStyle/>
          <a:p>
            <a:fld id="{2FE45E27-199A-4E65-8677-F18B324826D3}" type="slidenum">
              <a:rPr kumimoji="1" lang="ja-JP" altLang="en-US" sz="2000" smtClean="0">
                <a:solidFill>
                  <a:schemeClr val="bg1"/>
                </a:solidFill>
              </a:rPr>
              <a:t>12</a:t>
            </a:fld>
            <a:endParaRPr kumimoji="1" lang="ja-JP" altLang="en-US" sz="200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32952037"/>
              </p:ext>
            </p:extLst>
          </p:nvPr>
        </p:nvGraphicFramePr>
        <p:xfrm>
          <a:off x="150598" y="3823280"/>
          <a:ext cx="8842804" cy="2198008"/>
        </p:xfrm>
        <a:graphic>
          <a:graphicData uri="http://schemas.openxmlformats.org/drawingml/2006/table">
            <a:tbl>
              <a:tblPr firstRow="1" firstCol="1" bandRow="1"/>
              <a:tblGrid>
                <a:gridCol w="1973130"/>
                <a:gridCol w="6869674"/>
              </a:tblGrid>
              <a:tr h="610384">
                <a:tc>
                  <a:txBody>
                    <a:bodyPr/>
                    <a:lstStyle/>
                    <a:p>
                      <a:pPr algn="just">
                        <a:spcAft>
                          <a:spcPts val="0"/>
                        </a:spcAft>
                      </a:pP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アンケート</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相談につながるまで</a:t>
                      </a:r>
                      <a:r>
                        <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年以上かかった家族が多く存在した。</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7624">
                <a:tc>
                  <a:txBody>
                    <a:bodyPr/>
                    <a:lstStyle/>
                    <a:p>
                      <a:pPr algn="just">
                        <a:spcAft>
                          <a:spcPts val="0"/>
                        </a:spcAft>
                      </a:pPr>
                      <a:r>
                        <a:rPr lang="ja-JP" altLang="en-US" sz="1800" kern="100" dirty="0" smtClean="0">
                          <a:effectLst/>
                          <a:latin typeface="Meiryo UI" panose="020B0604030504040204" pitchFamily="50" charset="-128"/>
                          <a:ea typeface="Meiryo UI" panose="020B0604030504040204" pitchFamily="50" charset="-128"/>
                          <a:cs typeface="Meiryo UI" panose="020B0604030504040204" pitchFamily="50" charset="-128"/>
                        </a:rPr>
                        <a:t>ヒアリング調査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・家族は精神疾患への抵抗感</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等があり、</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相談しようという発想に至りにくい。また、支援を得るための機会や手段が非常に限られ、相談に赴きづらい。</a:t>
                      </a:r>
                      <a:endPar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他方、問題解決が促進されたポイントとして、支援者がタイミングよく訪問してくれたことで気持ちが落ち着</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、今後の見通しが持て支援を求めるようになった家族もいた。</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10"/>
          <p:cNvSpPr txBox="1">
            <a:spLocks/>
          </p:cNvSpPr>
          <p:nvPr/>
        </p:nvSpPr>
        <p:spPr>
          <a:xfrm>
            <a:off x="214148" y="1484784"/>
            <a:ext cx="8713788" cy="1872208"/>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buNone/>
            </a:pP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支援者</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が生活の場に</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赴</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、家庭状況</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を把握</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た上で</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家族が孤立することがないよう</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適切</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な支援</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を行うこと</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3144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 name="コンテンツ プレースホルダー 2"/>
          <p:cNvSpPr>
            <a:spLocks noGrp="1"/>
          </p:cNvSpPr>
          <p:nvPr>
            <p:ph idx="1"/>
          </p:nvPr>
        </p:nvSpPr>
        <p:spPr>
          <a:xfrm>
            <a:off x="179512" y="836711"/>
            <a:ext cx="8784976" cy="5760641"/>
          </a:xfrm>
        </p:spPr>
        <p:txBody>
          <a:bodyPr>
            <a:normAutofit/>
          </a:bodyPr>
          <a:lstStyle/>
          <a:p>
            <a:pPr marL="0" indent="0">
              <a:buNone/>
            </a:pPr>
            <a:r>
              <a:rPr lang="ja-JP" altLang="ja-JP" sz="2800" dirty="0" smtClean="0"/>
              <a:t>（</a:t>
            </a:r>
            <a:r>
              <a:rPr lang="ja-JP" altLang="ja-JP" sz="2800" dirty="0"/>
              <a:t>４）情報提供・周知のあり方</a:t>
            </a:r>
          </a:p>
          <a:p>
            <a:pPr marL="0" indent="0">
              <a:buNone/>
            </a:pPr>
            <a:r>
              <a:rPr lang="ja-JP" altLang="en-US" sz="2400" dirty="0"/>
              <a:t>　</a:t>
            </a:r>
            <a:endParaRPr lang="ja-JP" altLang="ja-JP" sz="2400" dirty="0"/>
          </a:p>
        </p:txBody>
      </p:sp>
      <p:sp>
        <p:nvSpPr>
          <p:cNvPr id="7" name="タイトル 1"/>
          <p:cNvSpPr txBox="1">
            <a:spLocks/>
          </p:cNvSpPr>
          <p:nvPr/>
        </p:nvSpPr>
        <p:spPr>
          <a:xfrm>
            <a:off x="104630" y="116632"/>
            <a:ext cx="889248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ct val="20000"/>
              </a:spcBef>
            </a:pPr>
            <a:r>
              <a:rPr lang="ja-JP" altLang="en-US" sz="2600" dirty="0" smtClean="0">
                <a:solidFill>
                  <a:prstClr val="white"/>
                </a:solidFill>
              </a:rPr>
              <a:t>３</a:t>
            </a:r>
            <a:r>
              <a:rPr lang="ja-JP" altLang="ja-JP" sz="2600" dirty="0" smtClean="0">
                <a:solidFill>
                  <a:prstClr val="white"/>
                </a:solidFill>
              </a:rPr>
              <a:t>．</a:t>
            </a:r>
            <a:r>
              <a:rPr lang="ja-JP" altLang="en-US" sz="2600" dirty="0">
                <a:solidFill>
                  <a:prstClr val="white"/>
                </a:solidFill>
              </a:rPr>
              <a:t>精神障害者とその家族を支える支援のあり方について</a:t>
            </a:r>
            <a:r>
              <a:rPr lang="ja-JP" altLang="en-US" sz="2600" dirty="0" smtClean="0">
                <a:solidFill>
                  <a:prstClr val="white"/>
                </a:solidFill>
              </a:rPr>
              <a:t>（４）</a:t>
            </a:r>
            <a:endParaRPr lang="ja-JP" altLang="ja-JP" sz="2800" dirty="0">
              <a:solidFill>
                <a:schemeClr val="bg1"/>
              </a:solidFill>
              <a:cs typeface="+mn-cs"/>
            </a:endParaRPr>
          </a:p>
        </p:txBody>
      </p:sp>
      <p:sp>
        <p:nvSpPr>
          <p:cNvPr id="9" name="スライド番号プレースホルダー 8"/>
          <p:cNvSpPr>
            <a:spLocks noGrp="1"/>
          </p:cNvSpPr>
          <p:nvPr>
            <p:ph type="sldNum" sz="quarter" idx="12"/>
          </p:nvPr>
        </p:nvSpPr>
        <p:spPr>
          <a:xfrm>
            <a:off x="6989683" y="71090"/>
            <a:ext cx="2133600" cy="365125"/>
          </a:xfrm>
        </p:spPr>
        <p:txBody>
          <a:bodyPr/>
          <a:lstStyle/>
          <a:p>
            <a:fld id="{2FE45E27-199A-4E65-8677-F18B324826D3}" type="slidenum">
              <a:rPr kumimoji="1" lang="ja-JP" altLang="en-US" sz="2000" smtClean="0">
                <a:solidFill>
                  <a:schemeClr val="bg1"/>
                </a:solidFill>
              </a:rPr>
              <a:t>13</a:t>
            </a:fld>
            <a:endParaRPr kumimoji="1" lang="ja-JP" altLang="en-US" sz="2000"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650096376"/>
              </p:ext>
            </p:extLst>
          </p:nvPr>
        </p:nvGraphicFramePr>
        <p:xfrm>
          <a:off x="215009" y="4005064"/>
          <a:ext cx="8784975" cy="2088232"/>
        </p:xfrm>
        <a:graphic>
          <a:graphicData uri="http://schemas.openxmlformats.org/drawingml/2006/table">
            <a:tbl>
              <a:tblPr firstRow="1" firstCol="1" bandRow="1"/>
              <a:tblGrid>
                <a:gridCol w="1980727"/>
                <a:gridCol w="6804248"/>
              </a:tblGrid>
              <a:tr h="1224136">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・相談先</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に関する情報が点在していること</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精神疾患への抵抗感</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があること</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、家族が全て対応すべきだといった責任感</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があること</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等により</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、家族は</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周囲から孤立し有益な情報を手に入れる機会が十分</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にない</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アンケート調査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・家族だけで</a:t>
                      </a:r>
                      <a:r>
                        <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年以上精神障害者本人に関する困りごとを抱えている場合もある。</a:t>
                      </a:r>
                    </a:p>
                    <a:p>
                      <a:endPar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コンテンツ プレースホルダー 10"/>
          <p:cNvSpPr txBox="1">
            <a:spLocks/>
          </p:cNvSpPr>
          <p:nvPr/>
        </p:nvSpPr>
        <p:spPr>
          <a:xfrm>
            <a:off x="214148" y="1628800"/>
            <a:ext cx="8713788" cy="1800200"/>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buNone/>
            </a:pP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精神障害</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当事者</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の対応に</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精一杯</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見通し</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持てない</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どこに訪れても</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支援者</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や段階に</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即した</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情報提供が</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得られること</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04365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 name="コンテンツ プレースホルダー 2"/>
          <p:cNvSpPr>
            <a:spLocks noGrp="1"/>
          </p:cNvSpPr>
          <p:nvPr>
            <p:ph idx="1"/>
          </p:nvPr>
        </p:nvSpPr>
        <p:spPr>
          <a:xfrm>
            <a:off x="179512" y="692696"/>
            <a:ext cx="8784976" cy="5904656"/>
          </a:xfrm>
        </p:spPr>
        <p:txBody>
          <a:bodyPr>
            <a:normAutofit/>
          </a:bodyPr>
          <a:lstStyle/>
          <a:p>
            <a:pPr marL="0" indent="0">
              <a:buNone/>
            </a:pPr>
            <a:r>
              <a:rPr lang="ja-JP" altLang="ja-JP" sz="2800" dirty="0" smtClean="0"/>
              <a:t>（</a:t>
            </a:r>
            <a:r>
              <a:rPr lang="ja-JP" altLang="ja-JP" sz="2800" dirty="0"/>
              <a:t>５）家族や精神障害当事者の力を活用する</a:t>
            </a:r>
            <a:r>
              <a:rPr lang="ja-JP" altLang="ja-JP" sz="2800" dirty="0" smtClean="0"/>
              <a:t>こと</a:t>
            </a:r>
            <a:r>
              <a:rPr lang="ja-JP" altLang="en-US" sz="2800" dirty="0"/>
              <a:t>について</a:t>
            </a:r>
            <a:endParaRPr lang="ja-JP" altLang="ja-JP" sz="2800" dirty="0"/>
          </a:p>
          <a:p>
            <a:pPr marL="0" indent="0">
              <a:buNone/>
            </a:pPr>
            <a:endParaRPr lang="ja-JP" altLang="ja-JP" sz="2400" dirty="0"/>
          </a:p>
          <a:p>
            <a:pPr marL="0" indent="0">
              <a:buNone/>
            </a:pPr>
            <a:endParaRPr lang="ja-JP" altLang="ja-JP" sz="2400" dirty="0"/>
          </a:p>
        </p:txBody>
      </p:sp>
      <p:sp>
        <p:nvSpPr>
          <p:cNvPr id="8" name="タイトル 1"/>
          <p:cNvSpPr txBox="1">
            <a:spLocks/>
          </p:cNvSpPr>
          <p:nvPr/>
        </p:nvSpPr>
        <p:spPr>
          <a:xfrm>
            <a:off x="0" y="130622"/>
            <a:ext cx="889248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ct val="20000"/>
              </a:spcBef>
            </a:pPr>
            <a:r>
              <a:rPr lang="ja-JP" altLang="en-US" sz="2600" dirty="0" smtClean="0">
                <a:solidFill>
                  <a:prstClr val="white"/>
                </a:solidFill>
              </a:rPr>
              <a:t>３</a:t>
            </a:r>
            <a:r>
              <a:rPr lang="ja-JP" altLang="ja-JP" sz="2600" dirty="0" smtClean="0">
                <a:solidFill>
                  <a:prstClr val="white"/>
                </a:solidFill>
              </a:rPr>
              <a:t>．</a:t>
            </a:r>
            <a:r>
              <a:rPr lang="ja-JP" altLang="en-US" sz="2600" dirty="0">
                <a:solidFill>
                  <a:prstClr val="white"/>
                </a:solidFill>
              </a:rPr>
              <a:t>精神障害者とその家族を支える支援のあり方について</a:t>
            </a:r>
            <a:r>
              <a:rPr lang="ja-JP" altLang="en-US" sz="2600" dirty="0" smtClean="0">
                <a:solidFill>
                  <a:prstClr val="white"/>
                </a:solidFill>
              </a:rPr>
              <a:t>（５）</a:t>
            </a:r>
            <a:endParaRPr lang="ja-JP" altLang="ja-JP" sz="2800" dirty="0">
              <a:solidFill>
                <a:schemeClr val="bg1"/>
              </a:solidFill>
              <a:cs typeface="+mn-cs"/>
            </a:endParaRPr>
          </a:p>
        </p:txBody>
      </p:sp>
      <p:sp>
        <p:nvSpPr>
          <p:cNvPr id="10" name="スライド番号プレースホルダー 9"/>
          <p:cNvSpPr>
            <a:spLocks noGrp="1"/>
          </p:cNvSpPr>
          <p:nvPr>
            <p:ph type="sldNum" sz="quarter" idx="12"/>
          </p:nvPr>
        </p:nvSpPr>
        <p:spPr>
          <a:xfrm>
            <a:off x="7010400" y="0"/>
            <a:ext cx="2133600" cy="365125"/>
          </a:xfrm>
        </p:spPr>
        <p:txBody>
          <a:bodyPr/>
          <a:lstStyle/>
          <a:p>
            <a:fld id="{2FE45E27-199A-4E65-8677-F18B324826D3}" type="slidenum">
              <a:rPr kumimoji="1" lang="ja-JP" altLang="en-US" sz="1800" smtClean="0">
                <a:solidFill>
                  <a:schemeClr val="bg1"/>
                </a:solidFill>
              </a:rPr>
              <a:t>14</a:t>
            </a:fld>
            <a:endParaRPr kumimoji="1" lang="ja-JP" altLang="en-US" sz="1800"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657885315"/>
              </p:ext>
            </p:extLst>
          </p:nvPr>
        </p:nvGraphicFramePr>
        <p:xfrm>
          <a:off x="161764" y="3356992"/>
          <a:ext cx="8820472" cy="3168352"/>
        </p:xfrm>
        <a:graphic>
          <a:graphicData uri="http://schemas.openxmlformats.org/drawingml/2006/table">
            <a:tbl>
              <a:tblPr firstRow="1" firstCol="1" bandRow="1"/>
              <a:tblGrid>
                <a:gridCol w="2177988"/>
                <a:gridCol w="6642484"/>
              </a:tblGrid>
              <a:tr h="864096">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ヒアリング調査</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・家族は病気のことを他人に知られたくないという思いを抱えており、家族だけで見通しなく手</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さぐ</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対応している。</a:t>
                      </a:r>
                      <a:endParaRPr kumimoji="1" lang="ja-JP" altLang="ja-JP" sz="1800"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04256">
                <a:tc>
                  <a:txBody>
                    <a:bodyPr/>
                    <a:lstStyle/>
                    <a:p>
                      <a:pPr algn="just">
                        <a:spcAft>
                          <a:spcPts val="0"/>
                        </a:spcAft>
                      </a:pP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先進地視察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家族スタッフ</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（相談支援の基本的態度等を有し、精神障害当事者と適度な家族関係を構築している家族）</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を活用して、具体的な悩みや苦しみなどに共感し、問題解決の契機とするなどの対応が行われていた。</a:t>
                      </a:r>
                      <a:endPar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精神障害当事者との交流を通して、今後の見通しを家族が得ること等ができ、ゆとりある家族関係の再構築が取り組まれていた。</a:t>
                      </a:r>
                      <a:endPar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ts val="2600"/>
                        </a:lnSpc>
                        <a:spcBef>
                          <a:spcPts val="0"/>
                        </a:spcBef>
                        <a:spcAft>
                          <a:spcPts val="0"/>
                        </a:spcAft>
                        <a:buClrTx/>
                        <a:buSzTx/>
                        <a:buFontTx/>
                        <a:buNone/>
                        <a:tabLst/>
                        <a:defRPr/>
                      </a:pP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・継続的な人材確保や育成が</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。その際、現行の</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本市の</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家族支援（地域家族会</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）と整合を図る</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コンテンツ プレースホルダー 10"/>
          <p:cNvSpPr txBox="1">
            <a:spLocks/>
          </p:cNvSpPr>
          <p:nvPr/>
        </p:nvSpPr>
        <p:spPr>
          <a:xfrm>
            <a:off x="214148" y="1268760"/>
            <a:ext cx="8713788" cy="1728192"/>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buNone/>
            </a:pP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の場、アウトリーチサービス</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の実施に</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あたり、サービス提供者として</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スタッフ</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当事者</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（ピアスタッフ）を</a:t>
            </a:r>
            <a:r>
              <a:rPr lang="ja-JP"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位置づけること</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6813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 name="コンテンツ プレースホルダー 2"/>
          <p:cNvSpPr>
            <a:spLocks noGrp="1"/>
          </p:cNvSpPr>
          <p:nvPr>
            <p:ph idx="1"/>
          </p:nvPr>
        </p:nvSpPr>
        <p:spPr>
          <a:xfrm>
            <a:off x="179512" y="836712"/>
            <a:ext cx="8784976" cy="5760640"/>
          </a:xfrm>
        </p:spPr>
        <p:txBody>
          <a:bodyPr>
            <a:normAutofit/>
          </a:bodyPr>
          <a:lstStyle/>
          <a:p>
            <a:pPr marL="0" indent="0">
              <a:buNone/>
            </a:pPr>
            <a:r>
              <a:rPr lang="ja-JP" altLang="ja-JP" sz="2800" dirty="0" smtClean="0"/>
              <a:t>（</a:t>
            </a:r>
            <a:r>
              <a:rPr lang="ja-JP" altLang="ja-JP" sz="2800" dirty="0"/>
              <a:t>６）</a:t>
            </a:r>
            <a:r>
              <a:rPr lang="ja-JP" altLang="ja-JP" sz="2800" dirty="0" smtClean="0"/>
              <a:t>ケアマネジメント</a:t>
            </a:r>
            <a:r>
              <a:rPr lang="ja-JP" altLang="en-US" sz="2800" dirty="0"/>
              <a:t>について</a:t>
            </a:r>
            <a:endParaRPr lang="ja-JP" altLang="ja-JP" sz="2800" dirty="0"/>
          </a:p>
          <a:p>
            <a:pPr marL="0" indent="0">
              <a:buNone/>
            </a:pPr>
            <a:r>
              <a:rPr lang="ja-JP" altLang="en-US" sz="2400" dirty="0"/>
              <a:t>　</a:t>
            </a:r>
            <a:endParaRPr lang="ja-JP" altLang="ja-JP" sz="2000" dirty="0"/>
          </a:p>
        </p:txBody>
      </p:sp>
      <p:sp>
        <p:nvSpPr>
          <p:cNvPr id="7" name="タイトル 1"/>
          <p:cNvSpPr txBox="1">
            <a:spLocks/>
          </p:cNvSpPr>
          <p:nvPr/>
        </p:nvSpPr>
        <p:spPr>
          <a:xfrm>
            <a:off x="107504" y="116632"/>
            <a:ext cx="889248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ct val="20000"/>
              </a:spcBef>
            </a:pPr>
            <a:r>
              <a:rPr lang="ja-JP" altLang="en-US" sz="2600" dirty="0" smtClean="0">
                <a:solidFill>
                  <a:prstClr val="white"/>
                </a:solidFill>
              </a:rPr>
              <a:t>３</a:t>
            </a:r>
            <a:r>
              <a:rPr lang="ja-JP" altLang="ja-JP" sz="2600" dirty="0" smtClean="0">
                <a:solidFill>
                  <a:prstClr val="white"/>
                </a:solidFill>
              </a:rPr>
              <a:t>．</a:t>
            </a:r>
            <a:r>
              <a:rPr lang="ja-JP" altLang="en-US" sz="2600" dirty="0">
                <a:solidFill>
                  <a:prstClr val="white"/>
                </a:solidFill>
              </a:rPr>
              <a:t>精神障害者とその家族を支える支援のあり方について</a:t>
            </a:r>
            <a:r>
              <a:rPr lang="ja-JP" altLang="en-US" sz="2600" dirty="0" smtClean="0">
                <a:solidFill>
                  <a:prstClr val="white"/>
                </a:solidFill>
              </a:rPr>
              <a:t>（６）</a:t>
            </a:r>
            <a:endParaRPr lang="ja-JP" altLang="ja-JP" sz="2800" dirty="0">
              <a:solidFill>
                <a:schemeClr val="bg1"/>
              </a:solidFill>
              <a:cs typeface="+mn-cs"/>
            </a:endParaRPr>
          </a:p>
        </p:txBody>
      </p:sp>
      <p:sp>
        <p:nvSpPr>
          <p:cNvPr id="9" name="スライド番号プレースホルダー 8"/>
          <p:cNvSpPr>
            <a:spLocks noGrp="1"/>
          </p:cNvSpPr>
          <p:nvPr>
            <p:ph type="sldNum" sz="quarter" idx="12"/>
          </p:nvPr>
        </p:nvSpPr>
        <p:spPr>
          <a:xfrm>
            <a:off x="6889540" y="71090"/>
            <a:ext cx="2133600" cy="365125"/>
          </a:xfrm>
        </p:spPr>
        <p:txBody>
          <a:bodyPr/>
          <a:lstStyle/>
          <a:p>
            <a:fld id="{2FE45E27-199A-4E65-8677-F18B324826D3}" type="slidenum">
              <a:rPr kumimoji="1" lang="ja-JP" altLang="en-US" sz="2000" smtClean="0">
                <a:solidFill>
                  <a:schemeClr val="bg1"/>
                </a:solidFill>
              </a:rPr>
              <a:t>15</a:t>
            </a:fld>
            <a:endParaRPr kumimoji="1" lang="ja-JP" altLang="en-US" sz="2000"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138019859"/>
              </p:ext>
            </p:extLst>
          </p:nvPr>
        </p:nvGraphicFramePr>
        <p:xfrm>
          <a:off x="251520" y="4077072"/>
          <a:ext cx="8655182" cy="2160240"/>
        </p:xfrm>
        <a:graphic>
          <a:graphicData uri="http://schemas.openxmlformats.org/drawingml/2006/table">
            <a:tbl>
              <a:tblPr firstRow="1" firstCol="1" bandRow="1"/>
              <a:tblGrid>
                <a:gridCol w="1656184"/>
                <a:gridCol w="6998998"/>
              </a:tblGrid>
              <a:tr h="2160240">
                <a:tc>
                  <a:txBody>
                    <a:bodyPr/>
                    <a:lstStyle/>
                    <a:p>
                      <a:pPr algn="just">
                        <a:spcAft>
                          <a:spcPts val="0"/>
                        </a:spcAft>
                      </a:pPr>
                      <a:r>
                        <a:rPr lang="ja-JP" altLang="en-US" sz="1800" kern="100" dirty="0" smtClean="0">
                          <a:effectLst/>
                          <a:latin typeface="Meiryo UI" panose="020B0604030504040204" pitchFamily="50" charset="-128"/>
                          <a:ea typeface="Meiryo UI" panose="020B0604030504040204" pitchFamily="50" charset="-128"/>
                          <a:cs typeface="Meiryo UI" panose="020B0604030504040204" pitchFamily="50" charset="-128"/>
                        </a:rPr>
                        <a:t>必要な視点</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・精神障害当事者とその家族</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の状況を包括的に捉えるという視点、支援の段階を継続的に捉えるという視点が求められる。</a:t>
                      </a:r>
                    </a:p>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家族の</a:t>
                      </a:r>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ニーズを充足するために多機関が協働できるネットワークが欠かせない。</a:t>
                      </a:r>
                      <a:endParaRPr kumimoji="1" lang="en-US"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8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・個別事例の蓄積によって、仙台市全体として支援の統合性や連動性が保たれているのか等について、定期的な検証を行う。</a:t>
                      </a:r>
                      <a:r>
                        <a:rPr lang="ja-JP" sz="1800" kern="100" dirty="0">
                          <a:effectLst/>
                          <a:latin typeface="Meiryo UI" panose="020B0604030504040204" pitchFamily="50" charset="-128"/>
                          <a:ea typeface="Meiryo UI" panose="020B0604030504040204" pitchFamily="50" charset="-128"/>
                          <a:cs typeface="Meiryo UI" panose="020B0604030504040204" pitchFamily="50" charset="-128"/>
                        </a:rPr>
                        <a:t>　</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コンテンツ プレースホルダー 10"/>
          <p:cNvSpPr txBox="1">
            <a:spLocks/>
          </p:cNvSpPr>
          <p:nvPr/>
        </p:nvSpPr>
        <p:spPr>
          <a:xfrm>
            <a:off x="214148" y="1556792"/>
            <a:ext cx="8713788" cy="2016224"/>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buNone/>
            </a:pP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障害当事者とその家族を一貫性をもって包括的に</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支援していくために、医療・保健・福祉などの多機関協働に</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よるケアマネジメントを実施すること。</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792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Autofit/>
          </a:bodyPr>
          <a:lstStyle/>
          <a:p>
            <a:r>
              <a:rPr kumimoji="1" lang="ja-JP" altLang="en-US" sz="3200" dirty="0" smtClean="0"/>
              <a:t>目次</a:t>
            </a:r>
            <a:endParaRPr kumimoji="1" lang="ja-JP" altLang="en-US" sz="3200" dirty="0"/>
          </a:p>
        </p:txBody>
      </p:sp>
      <p:sp>
        <p:nvSpPr>
          <p:cNvPr id="3" name="コンテンツ プレースホルダー 2"/>
          <p:cNvSpPr>
            <a:spLocks noGrp="1"/>
          </p:cNvSpPr>
          <p:nvPr>
            <p:ph idx="1"/>
          </p:nvPr>
        </p:nvSpPr>
        <p:spPr>
          <a:xfrm>
            <a:off x="457200" y="1124744"/>
            <a:ext cx="8229600" cy="5400599"/>
          </a:xfrm>
        </p:spPr>
        <p:txBody>
          <a:bodyPr>
            <a:normAutofit/>
          </a:bodyPr>
          <a:lstStyle/>
          <a:p>
            <a:pPr marL="0" indent="0">
              <a:buNone/>
            </a:pPr>
            <a:endParaRPr lang="en-US" altLang="ja-JP" sz="2800" dirty="0" smtClean="0"/>
          </a:p>
          <a:p>
            <a:pPr marL="0" indent="0">
              <a:buNone/>
            </a:pPr>
            <a:r>
              <a:rPr lang="ja-JP" altLang="en-US" sz="2800" dirty="0" smtClean="0"/>
              <a:t>１．中間報告の</a:t>
            </a:r>
            <a:r>
              <a:rPr lang="ja-JP" altLang="en-US" sz="2800" dirty="0"/>
              <a:t>概要</a:t>
            </a:r>
            <a:endParaRPr lang="en-US" altLang="ja-JP" sz="2800" dirty="0"/>
          </a:p>
          <a:p>
            <a:pPr marL="0" indent="0">
              <a:buNone/>
            </a:pPr>
            <a:endParaRPr lang="ja-JP" altLang="ja-JP" sz="2800" dirty="0"/>
          </a:p>
          <a:p>
            <a:pPr marL="0" indent="0">
              <a:buNone/>
            </a:pPr>
            <a:r>
              <a:rPr lang="ja-JP" altLang="en-US" sz="2800" dirty="0"/>
              <a:t>２</a:t>
            </a:r>
            <a:r>
              <a:rPr lang="ja-JP" altLang="ja-JP" sz="2800" dirty="0" smtClean="0"/>
              <a:t>．</a:t>
            </a:r>
            <a:r>
              <a:rPr lang="ja-JP" altLang="ja-JP" sz="2800" dirty="0"/>
              <a:t>ヒアリング</a:t>
            </a:r>
            <a:r>
              <a:rPr lang="ja-JP" altLang="ja-JP" sz="2800" dirty="0" smtClean="0"/>
              <a:t>調査について</a:t>
            </a:r>
            <a:endParaRPr lang="ja-JP" altLang="ja-JP" sz="2800" dirty="0"/>
          </a:p>
          <a:p>
            <a:pPr marL="0" indent="0">
              <a:buNone/>
            </a:pPr>
            <a:endParaRPr lang="en-US" altLang="ja-JP" sz="2800" dirty="0" smtClean="0"/>
          </a:p>
          <a:p>
            <a:pPr marL="0" indent="0">
              <a:buNone/>
            </a:pPr>
            <a:r>
              <a:rPr lang="ja-JP" altLang="en-US" sz="2800" dirty="0"/>
              <a:t>３</a:t>
            </a:r>
            <a:r>
              <a:rPr lang="ja-JP" altLang="ja-JP" sz="2800" dirty="0" smtClean="0"/>
              <a:t>．</a:t>
            </a:r>
            <a:r>
              <a:rPr lang="ja-JP" altLang="en-US" sz="2800" dirty="0"/>
              <a:t>精神障害者</a:t>
            </a:r>
            <a:r>
              <a:rPr lang="ja-JP" altLang="en-US" sz="2800" dirty="0" smtClean="0"/>
              <a:t>とその家族を支える支援の</a:t>
            </a:r>
            <a:endParaRPr lang="en-US" altLang="ja-JP" sz="2800" dirty="0" smtClean="0"/>
          </a:p>
          <a:p>
            <a:pPr marL="0" indent="0">
              <a:buNone/>
            </a:pPr>
            <a:r>
              <a:rPr lang="ja-JP" altLang="en-US" sz="2800" dirty="0"/>
              <a:t>　</a:t>
            </a:r>
            <a:r>
              <a:rPr lang="ja-JP" altLang="en-US" sz="2800" dirty="0" smtClean="0"/>
              <a:t>　あり方について</a:t>
            </a:r>
            <a:endParaRPr lang="en-US" altLang="ja-JP" sz="2800" dirty="0" smtClean="0"/>
          </a:p>
        </p:txBody>
      </p:sp>
      <p:sp>
        <p:nvSpPr>
          <p:cNvPr id="5" name="スライド番号プレースホルダー 4"/>
          <p:cNvSpPr>
            <a:spLocks noGrp="1"/>
          </p:cNvSpPr>
          <p:nvPr>
            <p:ph type="sldNum" sz="quarter" idx="12"/>
          </p:nvPr>
        </p:nvSpPr>
        <p:spPr>
          <a:xfrm>
            <a:off x="6948264" y="-27384"/>
            <a:ext cx="2133600" cy="365125"/>
          </a:xfrm>
        </p:spPr>
        <p:txBody>
          <a:bodyPr/>
          <a:lstStyle/>
          <a:p>
            <a:fld id="{2FE45E27-199A-4E65-8677-F18B324826D3}" type="slidenum">
              <a:rPr kumimoji="1" lang="ja-JP" altLang="en-US" smtClean="0"/>
              <a:t>2</a:t>
            </a:fld>
            <a:endParaRPr kumimoji="1" lang="ja-JP" altLang="en-US"/>
          </a:p>
        </p:txBody>
      </p:sp>
    </p:spTree>
    <p:extLst>
      <p:ext uri="{BB962C8B-B14F-4D97-AF65-F5344CB8AC3E}">
        <p14:creationId xmlns:p14="http://schemas.microsoft.com/office/powerpoint/2010/main" val="337744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20645"/>
            <a:ext cx="8229600" cy="562074"/>
          </a:xfrm>
        </p:spPr>
        <p:txBody>
          <a:bodyPr>
            <a:noAutofit/>
          </a:bodyPr>
          <a:lstStyle/>
          <a:p>
            <a:pPr lvl="0" algn="l">
              <a:spcBef>
                <a:spcPct val="20000"/>
              </a:spcBef>
            </a:pPr>
            <a:r>
              <a:rPr lang="ja-JP" altLang="ja-JP" sz="3200" dirty="0">
                <a:solidFill>
                  <a:schemeClr val="bg1"/>
                </a:solidFill>
                <a:cs typeface="+mn-cs"/>
              </a:rPr>
              <a:t>１</a:t>
            </a:r>
            <a:r>
              <a:rPr lang="ja-JP" altLang="ja-JP" sz="3200" dirty="0" smtClean="0">
                <a:solidFill>
                  <a:schemeClr val="bg1"/>
                </a:solidFill>
                <a:cs typeface="+mn-cs"/>
              </a:rPr>
              <a:t>．</a:t>
            </a:r>
            <a:r>
              <a:rPr lang="ja-JP" altLang="en-US" sz="3200" dirty="0" smtClean="0">
                <a:solidFill>
                  <a:schemeClr val="bg1"/>
                </a:solidFill>
              </a:rPr>
              <a:t>中間</a:t>
            </a:r>
            <a:r>
              <a:rPr lang="ja-JP" altLang="en-US" sz="3200" dirty="0">
                <a:solidFill>
                  <a:schemeClr val="bg1"/>
                </a:solidFill>
              </a:rPr>
              <a:t>報告の概要（１）</a:t>
            </a:r>
            <a:endParaRPr kumimoji="1" lang="ja-JP" altLang="en-US" sz="4800" dirty="0">
              <a:solidFill>
                <a:schemeClr val="bg1"/>
              </a:solidFill>
            </a:endParaRPr>
          </a:p>
        </p:txBody>
      </p:sp>
      <p:sp>
        <p:nvSpPr>
          <p:cNvPr id="3" name="コンテンツ プレースホルダー 2"/>
          <p:cNvSpPr>
            <a:spLocks noGrp="1"/>
          </p:cNvSpPr>
          <p:nvPr>
            <p:ph idx="1"/>
          </p:nvPr>
        </p:nvSpPr>
        <p:spPr>
          <a:xfrm>
            <a:off x="251520" y="692696"/>
            <a:ext cx="8892480" cy="6408712"/>
          </a:xfrm>
        </p:spPr>
        <p:txBody>
          <a:bodyPr>
            <a:normAutofit lnSpcReduction="10000"/>
          </a:bodyPr>
          <a:lstStyle/>
          <a:p>
            <a:pPr marL="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［作業部会へ付託された事項と検討の視点］</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800" dirty="0" smtClean="0"/>
              <a:t>（１）付託事項</a:t>
            </a:r>
            <a:endParaRPr kumimoji="1" lang="en-US" altLang="ja-JP" sz="2800" dirty="0" smtClean="0"/>
          </a:p>
          <a:p>
            <a:pPr marL="0" lvl="0" indent="0">
              <a:buNone/>
            </a:pPr>
            <a:r>
              <a:rPr lang="ja-JP" altLang="en-US" sz="2400" dirty="0" smtClean="0">
                <a:solidFill>
                  <a:prstClr val="black"/>
                </a:solidFill>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同士の体験等の情報共有と支え合いの促進のあり方</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等の心身の疲労へのサポートのあり方</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当事者</a:t>
            </a:r>
            <a:r>
              <a:rPr lang="ja-JP"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及び家族の総合的な支援のコーディネートのあり方</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r>
              <a:rPr lang="ja-JP"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を踏まえた上での、精神障害者とその家族を</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支える</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000"/>
              </a:lnSpc>
              <a:buNone/>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のあり方</a:t>
            </a:r>
          </a:p>
          <a:p>
            <a:pPr marL="0" indent="0">
              <a:lnSpc>
                <a:spcPct val="110000"/>
              </a:lnSpc>
              <a:buNone/>
            </a:pPr>
            <a:endParaRPr lang="en-US" altLang="ja-JP" sz="1400" dirty="0" smtClean="0"/>
          </a:p>
          <a:p>
            <a:pPr marL="0" indent="0">
              <a:buNone/>
            </a:pPr>
            <a:r>
              <a:rPr lang="ja-JP" altLang="en-US" sz="2800" dirty="0" smtClean="0"/>
              <a:t>（２）検討の視点</a:t>
            </a:r>
            <a:endParaRPr kumimoji="1" lang="en-US" altLang="ja-JP" sz="2800" dirty="0" smtClean="0"/>
          </a:p>
          <a:p>
            <a:pPr marL="0" indent="0">
              <a:buNone/>
            </a:pPr>
            <a:r>
              <a:rPr kumimoji="1" lang="ja-JP" altLang="en-US" sz="2200" dirty="0" smtClean="0"/>
              <a:t>　</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１）家族の相談の場のあり方</a:t>
            </a: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）家族の休息の場のあり方</a:t>
            </a: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）家族へのアウトリーチサービスのあり方</a:t>
            </a: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）情報提供・周知のあり方</a:t>
            </a: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）家族や精神障害当事者の力を活用することの有用性</a:t>
            </a: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６</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）ケアマネジメントの</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必要性</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下矢印 4"/>
          <p:cNvSpPr/>
          <p:nvPr/>
        </p:nvSpPr>
        <p:spPr>
          <a:xfrm>
            <a:off x="3491880" y="3429000"/>
            <a:ext cx="1800200" cy="50405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a:xfrm>
            <a:off x="8388424" y="0"/>
            <a:ext cx="648072" cy="365125"/>
          </a:xfrm>
        </p:spPr>
        <p:txBody>
          <a:bodyPr/>
          <a:lstStyle/>
          <a:p>
            <a:fld id="{2FE45E27-199A-4E65-8677-F18B324826D3}" type="slidenum">
              <a:rPr kumimoji="1" lang="ja-JP" altLang="en-US" sz="2000" smtClean="0">
                <a:solidFill>
                  <a:schemeClr val="bg1"/>
                </a:solidFill>
              </a:rPr>
              <a:t>3</a:t>
            </a:fld>
            <a:endParaRPr kumimoji="1" lang="ja-JP" altLang="en-US" sz="2000" dirty="0">
              <a:solidFill>
                <a:schemeClr val="bg1"/>
              </a:solidFill>
            </a:endParaRPr>
          </a:p>
        </p:txBody>
      </p:sp>
    </p:spTree>
    <p:extLst>
      <p:ext uri="{BB962C8B-B14F-4D97-AF65-F5344CB8AC3E}">
        <p14:creationId xmlns:p14="http://schemas.microsoft.com/office/powerpoint/2010/main" val="32447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20645"/>
            <a:ext cx="8229600" cy="562074"/>
          </a:xfrm>
        </p:spPr>
        <p:txBody>
          <a:bodyPr>
            <a:noAutofit/>
          </a:bodyPr>
          <a:lstStyle/>
          <a:p>
            <a:pPr lvl="0" algn="l">
              <a:spcBef>
                <a:spcPct val="20000"/>
              </a:spcBef>
            </a:pPr>
            <a:r>
              <a:rPr lang="ja-JP" altLang="en-US" sz="3200" dirty="0">
                <a:solidFill>
                  <a:schemeClr val="bg1"/>
                </a:solidFill>
                <a:cs typeface="+mn-cs"/>
              </a:rPr>
              <a:t>１</a:t>
            </a:r>
            <a:r>
              <a:rPr lang="ja-JP" altLang="en-US" sz="3200" dirty="0" smtClean="0">
                <a:solidFill>
                  <a:schemeClr val="bg1"/>
                </a:solidFill>
                <a:cs typeface="+mn-cs"/>
              </a:rPr>
              <a:t>．中間報告の概要（２）</a:t>
            </a:r>
            <a:endParaRPr kumimoji="1" lang="ja-JP" altLang="en-US" sz="4800" dirty="0">
              <a:solidFill>
                <a:schemeClr val="bg1"/>
              </a:solidFill>
            </a:endParaRPr>
          </a:p>
        </p:txBody>
      </p:sp>
      <p:sp>
        <p:nvSpPr>
          <p:cNvPr id="3" name="コンテンツ プレースホルダー 2"/>
          <p:cNvSpPr>
            <a:spLocks noGrp="1"/>
          </p:cNvSpPr>
          <p:nvPr>
            <p:ph idx="1"/>
          </p:nvPr>
        </p:nvSpPr>
        <p:spPr>
          <a:xfrm>
            <a:off x="251520" y="692696"/>
            <a:ext cx="8445624" cy="6048672"/>
          </a:xfrm>
        </p:spPr>
        <p:txBody>
          <a:bodyPr>
            <a:normAutofit/>
          </a:bodyPr>
          <a:lstStyle/>
          <a:p>
            <a:pPr marL="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［アンケート調査から明らかになった</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主</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なもの</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～相談の場について～</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～アウトリーチサービスについて～</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7"/>
          <p:cNvSpPr>
            <a:spLocks noGrp="1"/>
          </p:cNvSpPr>
          <p:nvPr>
            <p:ph type="sldNum" sz="quarter" idx="12"/>
          </p:nvPr>
        </p:nvSpPr>
        <p:spPr>
          <a:xfrm>
            <a:off x="8388424" y="0"/>
            <a:ext cx="648072" cy="365125"/>
          </a:xfrm>
        </p:spPr>
        <p:txBody>
          <a:bodyPr/>
          <a:lstStyle/>
          <a:p>
            <a:fld id="{2FE45E27-199A-4E65-8677-F18B324826D3}" type="slidenum">
              <a:rPr kumimoji="1" lang="ja-JP" altLang="en-US" sz="2000" smtClean="0">
                <a:solidFill>
                  <a:schemeClr val="bg1"/>
                </a:solidFill>
              </a:rPr>
              <a:t>4</a:t>
            </a:fld>
            <a:endParaRPr kumimoji="1" lang="ja-JP" altLang="en-US" sz="2000" dirty="0">
              <a:solidFill>
                <a:schemeClr val="bg1"/>
              </a:solidFill>
            </a:endParaRPr>
          </a:p>
        </p:txBody>
      </p:sp>
      <p:sp>
        <p:nvSpPr>
          <p:cNvPr id="6" name="正方形/長方形 5"/>
          <p:cNvSpPr/>
          <p:nvPr/>
        </p:nvSpPr>
        <p:spPr>
          <a:xfrm>
            <a:off x="551006" y="1772816"/>
            <a:ext cx="8125450" cy="1224136"/>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spcBef>
                <a:spcPct val="20000"/>
              </a:spcBef>
            </a:pPr>
            <a:r>
              <a:rPr lang="ja-JP" altLang="en-US" sz="2000" dirty="0" smtClean="0">
                <a:solidFill>
                  <a:prstClr val="black"/>
                </a:solidFill>
              </a:rPr>
              <a:t>　</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家族が</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精神障害</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当事者</a:t>
            </a:r>
            <a:r>
              <a:rPr lang="ja-JP"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への対応で</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困っ</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ているものの</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ct val="20000"/>
              </a:spcBef>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相談につながるまで</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年以上かかる状況にある。</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540030" y="5085184"/>
            <a:ext cx="8147401" cy="129614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spcBef>
                <a:spcPct val="20000"/>
              </a:spcBef>
            </a:pPr>
            <a:r>
              <a:rPr lang="ja-JP" altLang="en-US" sz="2000" dirty="0" smtClean="0">
                <a:solidFill>
                  <a:prstClr val="black"/>
                </a:solidFill>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家族は治療面にも生活面にも困りごとを抱えている</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ct val="20000"/>
              </a:spcBef>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支援を得るための機会や手段が限られていた。</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10"/>
          <p:cNvSpPr txBox="1">
            <a:spLocks/>
          </p:cNvSpPr>
          <p:nvPr/>
        </p:nvSpPr>
        <p:spPr>
          <a:xfrm>
            <a:off x="529054" y="3140968"/>
            <a:ext cx="8147402" cy="1124743"/>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indent="0">
              <a:lnSpc>
                <a:spcPts val="2000"/>
              </a:lnSpc>
              <a:buFont typeface="Arial" panose="020B0604020202020204" pitchFamily="34" charset="0"/>
              <a:buNone/>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家族は、今後の見通しや</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精神障害当事者</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への対応等について</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Font typeface="Arial" panose="020B0604020202020204" pitchFamily="34" charset="0"/>
              <a:buNone/>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具体的に相談できる場や学べる場を求めている。</a:t>
            </a:r>
            <a:endParaRPr lang="ja-JP"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367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20645"/>
            <a:ext cx="8229600" cy="562074"/>
          </a:xfrm>
        </p:spPr>
        <p:txBody>
          <a:bodyPr>
            <a:noAutofit/>
          </a:bodyPr>
          <a:lstStyle/>
          <a:p>
            <a:pPr lvl="0" algn="l">
              <a:spcBef>
                <a:spcPct val="20000"/>
              </a:spcBef>
            </a:pPr>
            <a:r>
              <a:rPr lang="ja-JP" altLang="en-US" sz="3200" dirty="0">
                <a:solidFill>
                  <a:schemeClr val="bg1"/>
                </a:solidFill>
                <a:cs typeface="+mn-cs"/>
              </a:rPr>
              <a:t>１</a:t>
            </a:r>
            <a:r>
              <a:rPr lang="ja-JP" altLang="en-US" sz="3200" dirty="0" smtClean="0">
                <a:solidFill>
                  <a:schemeClr val="bg1"/>
                </a:solidFill>
                <a:cs typeface="+mn-cs"/>
              </a:rPr>
              <a:t>．中間報告の概要（３）</a:t>
            </a:r>
            <a:endParaRPr kumimoji="1" lang="ja-JP" altLang="en-US" sz="4800" dirty="0">
              <a:solidFill>
                <a:schemeClr val="bg1"/>
              </a:solidFill>
            </a:endParaRPr>
          </a:p>
        </p:txBody>
      </p:sp>
      <p:sp>
        <p:nvSpPr>
          <p:cNvPr id="3" name="コンテンツ プレースホルダー 2"/>
          <p:cNvSpPr>
            <a:spLocks noGrp="1"/>
          </p:cNvSpPr>
          <p:nvPr>
            <p:ph idx="1"/>
          </p:nvPr>
        </p:nvSpPr>
        <p:spPr>
          <a:xfrm>
            <a:off x="251520" y="692696"/>
            <a:ext cx="8445624" cy="6048672"/>
          </a:xfrm>
        </p:spPr>
        <p:txBody>
          <a:bodyPr>
            <a:normAutofit/>
          </a:bodyPr>
          <a:lstStyle/>
          <a:p>
            <a:pPr marL="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［先進地視察から明らかになった</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主なもの</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～休息の場について～</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～家族や当事者の力を活用することについて～</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7"/>
          <p:cNvSpPr>
            <a:spLocks noGrp="1"/>
          </p:cNvSpPr>
          <p:nvPr>
            <p:ph type="sldNum" sz="quarter" idx="12"/>
          </p:nvPr>
        </p:nvSpPr>
        <p:spPr>
          <a:xfrm>
            <a:off x="8388424" y="0"/>
            <a:ext cx="648072" cy="365125"/>
          </a:xfrm>
        </p:spPr>
        <p:txBody>
          <a:bodyPr/>
          <a:lstStyle/>
          <a:p>
            <a:fld id="{2FE45E27-199A-4E65-8677-F18B324826D3}" type="slidenum">
              <a:rPr kumimoji="1" lang="ja-JP" altLang="en-US" sz="2000" smtClean="0">
                <a:solidFill>
                  <a:schemeClr val="bg1"/>
                </a:solidFill>
              </a:rPr>
              <a:t>5</a:t>
            </a:fld>
            <a:endParaRPr kumimoji="1" lang="ja-JP" altLang="en-US" sz="2000" dirty="0">
              <a:solidFill>
                <a:schemeClr val="bg1"/>
              </a:solidFill>
            </a:endParaRPr>
          </a:p>
        </p:txBody>
      </p:sp>
      <p:sp>
        <p:nvSpPr>
          <p:cNvPr id="10" name="コンテンツ プレースホルダー 10"/>
          <p:cNvSpPr txBox="1">
            <a:spLocks/>
          </p:cNvSpPr>
          <p:nvPr/>
        </p:nvSpPr>
        <p:spPr>
          <a:xfrm>
            <a:off x="539552" y="1772816"/>
            <a:ext cx="7992888" cy="1800200"/>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lnSpc>
                <a:spcPts val="2000"/>
              </a:lnSpc>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休息の</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場は、</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精神障害</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当事者</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と家族の物理的な距離を生み</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000"/>
              </a:lnSpc>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お互い</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ゆとり</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をもたらす効果が</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った</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000"/>
              </a:lnSpc>
              <a:buNone/>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際、地域の支援者等が加わり</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双方</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のフォローアップ</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000"/>
              </a:lnSpc>
              <a:buNone/>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高め</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ていた</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10"/>
          <p:cNvSpPr txBox="1">
            <a:spLocks/>
          </p:cNvSpPr>
          <p:nvPr/>
        </p:nvSpPr>
        <p:spPr>
          <a:xfrm>
            <a:off x="539552" y="4581128"/>
            <a:ext cx="7992888" cy="1872208"/>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lnSpc>
                <a:spcPts val="2200"/>
              </a:lnSpc>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先輩家族</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の体験の共有</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孤立感が低減し、問題解決の</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200"/>
              </a:lnSpc>
              <a:buNone/>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契機となっていた。</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200"/>
              </a:lnSpc>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家族以外</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の当事者</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実際に交流する体験を持つことは</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2200"/>
              </a:lnSpc>
              <a:buNone/>
            </a:pP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a:t>
            </a:r>
            <a:r>
              <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障害の理解を深化させ</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家族関係</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の再構築に寄与する</a:t>
            </a:r>
            <a:r>
              <a:rPr lang="ja-JP"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996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タイトル 1"/>
          <p:cNvSpPr>
            <a:spLocks noGrp="1"/>
          </p:cNvSpPr>
          <p:nvPr>
            <p:ph type="title"/>
          </p:nvPr>
        </p:nvSpPr>
        <p:spPr>
          <a:xfrm>
            <a:off x="0" y="130622"/>
            <a:ext cx="8229600" cy="562074"/>
          </a:xfrm>
        </p:spPr>
        <p:txBody>
          <a:bodyPr>
            <a:noAutofit/>
          </a:bodyPr>
          <a:lstStyle/>
          <a:p>
            <a:pPr algn="l">
              <a:spcAft>
                <a:spcPts val="0"/>
              </a:spcAft>
            </a:pPr>
            <a:r>
              <a:rPr lang="ja-JP" altLang="en-US" sz="3200" kern="100" dirty="0">
                <a:solidFill>
                  <a:schemeClr val="bg1"/>
                </a:solidFill>
                <a:latin typeface="Century"/>
                <a:ea typeface="ＭＳ ゴシック"/>
                <a:cs typeface="Times New Roman"/>
              </a:rPr>
              <a:t>２</a:t>
            </a:r>
            <a:r>
              <a:rPr lang="ja-JP" altLang="ja-JP" sz="3200" kern="100" dirty="0" smtClean="0">
                <a:solidFill>
                  <a:schemeClr val="bg1"/>
                </a:solidFill>
                <a:latin typeface="Century"/>
                <a:ea typeface="ＭＳ ゴシック"/>
                <a:cs typeface="Times New Roman"/>
              </a:rPr>
              <a:t>．</a:t>
            </a:r>
            <a:r>
              <a:rPr lang="ja-JP" altLang="ja-JP" sz="3200" kern="100" dirty="0">
                <a:solidFill>
                  <a:schemeClr val="bg1"/>
                </a:solidFill>
                <a:latin typeface="Century"/>
                <a:ea typeface="ＭＳ ゴシック"/>
                <a:cs typeface="Times New Roman"/>
              </a:rPr>
              <a:t>ヒアリング</a:t>
            </a:r>
            <a:r>
              <a:rPr lang="ja-JP" altLang="ja-JP" sz="3200" kern="100" dirty="0" smtClean="0">
                <a:solidFill>
                  <a:schemeClr val="bg1"/>
                </a:solidFill>
                <a:latin typeface="Century"/>
                <a:ea typeface="ＭＳ ゴシック"/>
                <a:cs typeface="Times New Roman"/>
              </a:rPr>
              <a:t>調査について</a:t>
            </a:r>
            <a:endParaRPr lang="ja-JP" altLang="ja-JP" sz="3200" kern="100" dirty="0">
              <a:solidFill>
                <a:schemeClr val="bg1"/>
              </a:solidFill>
              <a:effectLst/>
              <a:latin typeface="Century"/>
              <a:ea typeface="ＭＳ 明朝"/>
              <a:cs typeface="Times New Roman"/>
            </a:endParaRPr>
          </a:p>
        </p:txBody>
      </p:sp>
      <p:sp>
        <p:nvSpPr>
          <p:cNvPr id="3" name="コンテンツ プレースホルダー 2"/>
          <p:cNvSpPr>
            <a:spLocks noGrp="1"/>
          </p:cNvSpPr>
          <p:nvPr>
            <p:ph idx="1"/>
          </p:nvPr>
        </p:nvSpPr>
        <p:spPr>
          <a:xfrm>
            <a:off x="179512" y="764704"/>
            <a:ext cx="8784976" cy="5904656"/>
          </a:xfrm>
        </p:spPr>
        <p:txBody>
          <a:bodyPr>
            <a:normAutofit/>
          </a:bodyPr>
          <a:lstStyle/>
          <a:p>
            <a:pPr marL="0" indent="0">
              <a:buNone/>
            </a:pPr>
            <a:r>
              <a:rPr lang="ja-JP" altLang="en-US" sz="2800" dirty="0" smtClean="0">
                <a:latin typeface="+mn-ea"/>
                <a:cs typeface="Meiryo UI" panose="020B0604030504040204" pitchFamily="50" charset="-128"/>
              </a:rPr>
              <a:t>目的）</a:t>
            </a:r>
            <a:endParaRPr lang="en-US" altLang="ja-JP" sz="2800" dirty="0" smtClean="0">
              <a:latin typeface="+mn-ea"/>
              <a:cs typeface="Meiryo UI" panose="020B0604030504040204" pitchFamily="50" charset="-128"/>
            </a:endParaRPr>
          </a:p>
          <a:p>
            <a:pPr marL="0" indent="0">
              <a:lnSpc>
                <a:spcPts val="2400"/>
              </a:lnSpc>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精神障害者の家族からのヒアリングを通して、困りごとなどへの解決に</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400"/>
              </a:lnSpc>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向けた阻害要因や促進要因、必要な支援やサービスを</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把握</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400"/>
              </a:lnSpc>
              <a:buNone/>
            </a:pP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dirty="0">
                <a:latin typeface="+mn-ea"/>
              </a:rPr>
              <a:t>方法</a:t>
            </a:r>
            <a:r>
              <a:rPr lang="ja-JP" altLang="en-US" sz="2800" dirty="0" smtClean="0">
                <a:latin typeface="+mn-ea"/>
              </a:rPr>
              <a:t>）</a:t>
            </a:r>
            <a:endParaRPr lang="en-US" altLang="ja-JP" sz="2800" dirty="0">
              <a:latin typeface="+mn-ea"/>
            </a:endParaRPr>
          </a:p>
          <a:p>
            <a:pPr marL="0" indent="0">
              <a:buNone/>
            </a:pPr>
            <a:r>
              <a:rPr lang="ja-JP" altLang="en-US" sz="2000" dirty="0">
                <a:latin typeface="ＭＳ Ｐ明朝" panose="02020600040205080304" pitchFamily="18" charset="-128"/>
                <a:ea typeface="ＭＳ Ｐ明朝" panose="02020600040205080304" pitchFamily="18"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①対　　　象：市内在住の精神障害者の家族（</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②実施期間：平成</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③実施方法：ヒアリング調査の趣旨を説明の上、同意を得られた</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家族に実施。質問項目に沿って、半構造化ヒアリング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を行った。</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t>質問</a:t>
            </a:r>
            <a:r>
              <a:rPr lang="ja-JP" altLang="en-US" sz="1200" dirty="0" smtClean="0"/>
              <a:t>項目を予め決めて</a:t>
            </a:r>
            <a:r>
              <a:rPr lang="ja-JP" altLang="en-US" sz="1200" dirty="0"/>
              <a:t>いる</a:t>
            </a:r>
            <a:r>
              <a:rPr lang="ja-JP" altLang="en-US" sz="1200" dirty="0" smtClean="0"/>
              <a:t>が、</a:t>
            </a:r>
            <a:r>
              <a:rPr lang="ja-JP" altLang="en-US" sz="1200" dirty="0"/>
              <a:t>聞き取り</a:t>
            </a:r>
            <a:r>
              <a:rPr lang="ja-JP" altLang="en-US" sz="1200" dirty="0" smtClean="0"/>
              <a:t>の</a:t>
            </a:r>
            <a:r>
              <a:rPr lang="ja-JP" altLang="en-US" sz="1200" dirty="0"/>
              <a:t>流れに応じ</a:t>
            </a:r>
            <a:r>
              <a:rPr lang="ja-JP" altLang="en-US" sz="1200" dirty="0" smtClean="0"/>
              <a:t>、質問の追加や変更をおこなうもの。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400" dirty="0" smtClean="0">
              <a:latin typeface="+mn-ea"/>
            </a:endParaRPr>
          </a:p>
          <a:p>
            <a:pPr marL="0" indent="0">
              <a:buNone/>
            </a:pPr>
            <a:r>
              <a:rPr lang="ja-JP" altLang="en-US" sz="2800" dirty="0" smtClean="0">
                <a:latin typeface="+mn-ea"/>
              </a:rPr>
              <a:t>データ</a:t>
            </a:r>
            <a:r>
              <a:rPr lang="ja-JP" altLang="en-US" sz="2800" dirty="0">
                <a:latin typeface="+mn-ea"/>
              </a:rPr>
              <a:t>分析方法）</a:t>
            </a:r>
            <a:endParaRPr lang="en-US" altLang="ja-JP" sz="2800" dirty="0">
              <a:latin typeface="+mn-ea"/>
            </a:endParaRPr>
          </a:p>
          <a:p>
            <a:pPr marL="0" indent="0">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ヒアリング</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内容を文章化し、センテンスごとに区切り</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、内容分析を行った。</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05420" y="24401"/>
            <a:ext cx="2133600" cy="365125"/>
          </a:xfrm>
        </p:spPr>
        <p:txBody>
          <a:bodyPr/>
          <a:lstStyle/>
          <a:p>
            <a:fld id="{2FE45E27-199A-4E65-8677-F18B324826D3}" type="slidenum">
              <a:rPr kumimoji="1" lang="ja-JP" altLang="en-US" sz="2000" smtClean="0">
                <a:solidFill>
                  <a:schemeClr val="bg1"/>
                </a:solidFill>
              </a:rPr>
              <a:t>6</a:t>
            </a:fld>
            <a:endParaRPr kumimoji="1" lang="ja-JP" altLang="en-US" sz="2000" dirty="0">
              <a:solidFill>
                <a:schemeClr val="bg1"/>
              </a:solidFill>
            </a:endParaRPr>
          </a:p>
        </p:txBody>
      </p:sp>
    </p:spTree>
    <p:extLst>
      <p:ext uri="{BB962C8B-B14F-4D97-AF65-F5344CB8AC3E}">
        <p14:creationId xmlns:p14="http://schemas.microsoft.com/office/powerpoint/2010/main" val="2500133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9269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タイトル 1"/>
          <p:cNvSpPr>
            <a:spLocks noGrp="1"/>
          </p:cNvSpPr>
          <p:nvPr>
            <p:ph type="title"/>
          </p:nvPr>
        </p:nvSpPr>
        <p:spPr>
          <a:xfrm>
            <a:off x="0" y="130622"/>
            <a:ext cx="8229600" cy="562074"/>
          </a:xfrm>
        </p:spPr>
        <p:txBody>
          <a:bodyPr>
            <a:noAutofit/>
          </a:bodyPr>
          <a:lstStyle/>
          <a:p>
            <a:pPr algn="l">
              <a:spcAft>
                <a:spcPts val="0"/>
              </a:spcAft>
            </a:pPr>
            <a:r>
              <a:rPr lang="ja-JP" altLang="en-US" sz="3200" kern="100" dirty="0">
                <a:solidFill>
                  <a:schemeClr val="bg1"/>
                </a:solidFill>
                <a:latin typeface="Century"/>
                <a:ea typeface="ＭＳ ゴシック"/>
                <a:cs typeface="Times New Roman"/>
              </a:rPr>
              <a:t>２</a:t>
            </a:r>
            <a:r>
              <a:rPr lang="ja-JP" altLang="ja-JP" sz="3200" kern="100" dirty="0" smtClean="0">
                <a:solidFill>
                  <a:schemeClr val="bg1"/>
                </a:solidFill>
                <a:latin typeface="Century"/>
                <a:ea typeface="ＭＳ ゴシック"/>
                <a:cs typeface="Times New Roman"/>
              </a:rPr>
              <a:t>．</a:t>
            </a:r>
            <a:r>
              <a:rPr lang="ja-JP" altLang="ja-JP" sz="3200" kern="100" dirty="0">
                <a:solidFill>
                  <a:schemeClr val="bg1"/>
                </a:solidFill>
                <a:latin typeface="Century"/>
                <a:ea typeface="ＭＳ ゴシック"/>
                <a:cs typeface="Times New Roman"/>
              </a:rPr>
              <a:t>ヒアリング</a:t>
            </a:r>
            <a:r>
              <a:rPr lang="ja-JP" altLang="ja-JP" sz="3200" kern="100" dirty="0" smtClean="0">
                <a:solidFill>
                  <a:schemeClr val="bg1"/>
                </a:solidFill>
                <a:latin typeface="Century"/>
                <a:ea typeface="ＭＳ ゴシック"/>
                <a:cs typeface="Times New Roman"/>
              </a:rPr>
              <a:t>調査</a:t>
            </a:r>
            <a:r>
              <a:rPr lang="ja-JP" altLang="en-US" sz="3200" kern="100" dirty="0" smtClean="0">
                <a:solidFill>
                  <a:schemeClr val="bg1"/>
                </a:solidFill>
                <a:latin typeface="Century"/>
                <a:ea typeface="ＭＳ ゴシック"/>
                <a:cs typeface="Times New Roman"/>
              </a:rPr>
              <a:t>の結果（１）</a:t>
            </a:r>
            <a:endParaRPr lang="ja-JP" altLang="ja-JP" sz="3200" kern="100" dirty="0">
              <a:solidFill>
                <a:schemeClr val="bg1"/>
              </a:solidFill>
              <a:effectLst/>
              <a:latin typeface="Century"/>
              <a:ea typeface="ＭＳ 明朝"/>
              <a:cs typeface="Times New Roman"/>
            </a:endParaRPr>
          </a:p>
        </p:txBody>
      </p:sp>
      <p:sp>
        <p:nvSpPr>
          <p:cNvPr id="3" name="コンテンツ プレースホルダー 2"/>
          <p:cNvSpPr>
            <a:spLocks noGrp="1"/>
          </p:cNvSpPr>
          <p:nvPr>
            <p:ph idx="1"/>
          </p:nvPr>
        </p:nvSpPr>
        <p:spPr>
          <a:xfrm>
            <a:off x="107504" y="692696"/>
            <a:ext cx="8928992" cy="5616624"/>
          </a:xfrm>
        </p:spPr>
        <p:txBody>
          <a:bodyPr>
            <a:normAutofit/>
          </a:bodyPr>
          <a:lstStyle/>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05420" y="24401"/>
            <a:ext cx="2133600" cy="365125"/>
          </a:xfrm>
        </p:spPr>
        <p:txBody>
          <a:bodyPr/>
          <a:lstStyle/>
          <a:p>
            <a:fld id="{2FE45E27-199A-4E65-8677-F18B324826D3}" type="slidenum">
              <a:rPr kumimoji="1" lang="ja-JP" altLang="en-US" sz="2000" smtClean="0">
                <a:solidFill>
                  <a:schemeClr val="bg1"/>
                </a:solidFill>
              </a:rPr>
              <a:t>7</a:t>
            </a:fld>
            <a:endParaRPr kumimoji="1" lang="ja-JP" altLang="en-US" sz="2000"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006909198"/>
              </p:ext>
            </p:extLst>
          </p:nvPr>
        </p:nvGraphicFramePr>
        <p:xfrm>
          <a:off x="539552" y="742136"/>
          <a:ext cx="8064896" cy="2830880"/>
        </p:xfrm>
        <a:graphic>
          <a:graphicData uri="http://schemas.openxmlformats.org/drawingml/2006/table">
            <a:tbl>
              <a:tblPr firstRow="1" bandRow="1">
                <a:tableStyleId>{5C22544A-7EE6-4342-B048-85BDC9FD1C3A}</a:tableStyleId>
              </a:tblPr>
              <a:tblGrid>
                <a:gridCol w="8064896"/>
              </a:tblGrid>
              <a:tr h="519832">
                <a:tc>
                  <a: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家族が困っている事柄（本文</a:t>
                      </a:r>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P8</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20000"/>
                        <a:lumOff val="80000"/>
                      </a:schemeClr>
                    </a:solidFill>
                  </a:tcPr>
                </a:tc>
              </a:tr>
              <a:tr h="435392">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①発症当初は病気だと分からないこと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solidFill>
                  </a:tcPr>
                </a:tc>
              </a:tr>
              <a:tr h="482248">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②医療へアクセスしにくいこと</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（受診の必要性を当事者と共有しにくいこと）</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95000"/>
                      </a:schemeClr>
                    </a:solidFill>
                  </a:tcPr>
                </a:tc>
              </a:tr>
              <a:tr h="432048">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③当事者の状況を理解できないこと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solidFill>
                  </a:tcPr>
                </a:tc>
              </a:tr>
              <a:tr h="432048">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④親亡き後等の当事者の生活全般が心配</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95000"/>
                      </a:schemeClr>
                    </a:solidFill>
                  </a:tcPr>
                </a:tc>
              </a:tr>
              <a:tr h="453752">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⑤他の兄弟姉妹への対応</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（対応が不十分になること）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336134745"/>
              </p:ext>
            </p:extLst>
          </p:nvPr>
        </p:nvGraphicFramePr>
        <p:xfrm>
          <a:off x="539552" y="3717032"/>
          <a:ext cx="8064896" cy="3080152"/>
        </p:xfrm>
        <a:graphic>
          <a:graphicData uri="http://schemas.openxmlformats.org/drawingml/2006/table">
            <a:tbl>
              <a:tblPr firstRow="1" bandRow="1">
                <a:tableStyleId>{5C22544A-7EE6-4342-B048-85BDC9FD1C3A}</a:tableStyleId>
              </a:tblPr>
              <a:tblGrid>
                <a:gridCol w="8064896"/>
              </a:tblGrid>
              <a:tr h="519832">
                <a:tc>
                  <a: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問題解決が阻害されるポイント（本文</a:t>
                      </a:r>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P9</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20000"/>
                        <a:lumOff val="80000"/>
                      </a:schemeClr>
                    </a:solidFill>
                  </a:tcPr>
                </a:tc>
              </a:tr>
              <a:tr h="416272">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①病気への抵抗感</a:t>
                      </a:r>
                    </a:p>
                  </a:txBody>
                  <a:tcPr>
                    <a:solidFill>
                      <a:schemeClr val="bg1"/>
                    </a:solidFill>
                  </a:tcPr>
                </a:tc>
              </a:tr>
              <a:tr h="391120">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②情報へのアクセスが限られていること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　　（支援を得るための機会や手段が限定されていること）</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95000"/>
                      </a:schemeClr>
                    </a:solidFill>
                  </a:tcPr>
                </a:tc>
              </a:tr>
              <a:tr h="437976">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③見通しがなく、手さぐりで対応していること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solidFill>
                  </a:tcPr>
                </a:tc>
              </a:tr>
              <a:tr h="412824">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④家族だけで問題に対応していること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95000"/>
                      </a:schemeClr>
                    </a:solidFill>
                  </a:tcPr>
                </a:tc>
              </a:tr>
              <a:tr h="387672">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⑤対応に精一杯で余裕がないこと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solidFill>
                  </a:tcPr>
                </a:tc>
              </a:tr>
            </a:tbl>
          </a:graphicData>
        </a:graphic>
      </p:graphicFrame>
    </p:spTree>
    <p:extLst>
      <p:ext uri="{BB962C8B-B14F-4D97-AF65-F5344CB8AC3E}">
        <p14:creationId xmlns:p14="http://schemas.microsoft.com/office/powerpoint/2010/main" val="151853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20688"/>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タイトル 1"/>
          <p:cNvSpPr>
            <a:spLocks noGrp="1"/>
          </p:cNvSpPr>
          <p:nvPr>
            <p:ph type="title"/>
          </p:nvPr>
        </p:nvSpPr>
        <p:spPr>
          <a:xfrm>
            <a:off x="0" y="58614"/>
            <a:ext cx="8229600" cy="562074"/>
          </a:xfrm>
        </p:spPr>
        <p:txBody>
          <a:bodyPr>
            <a:noAutofit/>
          </a:bodyPr>
          <a:lstStyle/>
          <a:p>
            <a:pPr algn="l">
              <a:spcAft>
                <a:spcPts val="0"/>
              </a:spcAft>
            </a:pPr>
            <a:r>
              <a:rPr lang="ja-JP" altLang="en-US" sz="3200" kern="100" dirty="0">
                <a:solidFill>
                  <a:schemeClr val="bg1"/>
                </a:solidFill>
                <a:latin typeface="Century"/>
                <a:ea typeface="ＭＳ ゴシック"/>
                <a:cs typeface="Times New Roman"/>
              </a:rPr>
              <a:t>２</a:t>
            </a:r>
            <a:r>
              <a:rPr lang="ja-JP" altLang="ja-JP" sz="3200" kern="100" dirty="0" smtClean="0">
                <a:solidFill>
                  <a:schemeClr val="bg1"/>
                </a:solidFill>
                <a:latin typeface="Century"/>
                <a:ea typeface="ＭＳ ゴシック"/>
                <a:cs typeface="Times New Roman"/>
              </a:rPr>
              <a:t>．</a:t>
            </a:r>
            <a:r>
              <a:rPr lang="ja-JP" altLang="ja-JP" sz="3200" kern="100" dirty="0">
                <a:solidFill>
                  <a:schemeClr val="bg1"/>
                </a:solidFill>
                <a:latin typeface="Century"/>
                <a:ea typeface="ＭＳ ゴシック"/>
                <a:cs typeface="Times New Roman"/>
              </a:rPr>
              <a:t>ヒアリング</a:t>
            </a:r>
            <a:r>
              <a:rPr lang="ja-JP" altLang="ja-JP" sz="3200" kern="100" dirty="0" smtClean="0">
                <a:solidFill>
                  <a:schemeClr val="bg1"/>
                </a:solidFill>
                <a:latin typeface="Century"/>
                <a:ea typeface="ＭＳ ゴシック"/>
                <a:cs typeface="Times New Roman"/>
              </a:rPr>
              <a:t>調査</a:t>
            </a:r>
            <a:r>
              <a:rPr lang="ja-JP" altLang="en-US" sz="3200" kern="100" dirty="0" smtClean="0">
                <a:solidFill>
                  <a:schemeClr val="bg1"/>
                </a:solidFill>
                <a:latin typeface="Century"/>
                <a:ea typeface="ＭＳ ゴシック"/>
                <a:cs typeface="Times New Roman"/>
              </a:rPr>
              <a:t>の結果（２）</a:t>
            </a:r>
            <a:endParaRPr lang="ja-JP" altLang="ja-JP" sz="3200" kern="100" dirty="0">
              <a:solidFill>
                <a:schemeClr val="bg1"/>
              </a:solidFill>
              <a:effectLst/>
              <a:latin typeface="Century"/>
              <a:ea typeface="ＭＳ 明朝"/>
              <a:cs typeface="Times New Roman"/>
            </a:endParaRPr>
          </a:p>
        </p:txBody>
      </p:sp>
      <p:sp>
        <p:nvSpPr>
          <p:cNvPr id="3" name="コンテンツ プレースホルダー 2"/>
          <p:cNvSpPr>
            <a:spLocks noGrp="1"/>
          </p:cNvSpPr>
          <p:nvPr>
            <p:ph idx="1"/>
          </p:nvPr>
        </p:nvSpPr>
        <p:spPr>
          <a:xfrm>
            <a:off x="107504" y="692696"/>
            <a:ext cx="8928992" cy="5616624"/>
          </a:xfrm>
        </p:spPr>
        <p:txBody>
          <a:bodyPr>
            <a:normAutofit/>
          </a:bodyPr>
          <a:lstStyle/>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05420" y="24401"/>
            <a:ext cx="2133600" cy="365125"/>
          </a:xfrm>
        </p:spPr>
        <p:txBody>
          <a:bodyPr/>
          <a:lstStyle/>
          <a:p>
            <a:fld id="{2FE45E27-199A-4E65-8677-F18B324826D3}" type="slidenum">
              <a:rPr kumimoji="1" lang="ja-JP" altLang="en-US" sz="2000" smtClean="0">
                <a:solidFill>
                  <a:schemeClr val="bg1"/>
                </a:solidFill>
              </a:rPr>
              <a:t>8</a:t>
            </a:fld>
            <a:endParaRPr kumimoji="1" lang="ja-JP" altLang="en-US" sz="2000"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189628376"/>
              </p:ext>
            </p:extLst>
          </p:nvPr>
        </p:nvGraphicFramePr>
        <p:xfrm>
          <a:off x="395536" y="908720"/>
          <a:ext cx="8424936" cy="4763968"/>
        </p:xfrm>
        <a:graphic>
          <a:graphicData uri="http://schemas.openxmlformats.org/drawingml/2006/table">
            <a:tbl>
              <a:tblPr firstRow="1" bandRow="1">
                <a:tableStyleId>{5C22544A-7EE6-4342-B048-85BDC9FD1C3A}</a:tableStyleId>
              </a:tblPr>
              <a:tblGrid>
                <a:gridCol w="8424936"/>
              </a:tblGrid>
              <a:tr h="519832">
                <a:tc>
                  <a: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問題解決が促進されるポイント（本文</a:t>
                      </a:r>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P10</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20000"/>
                        <a:lumOff val="80000"/>
                      </a:schemeClr>
                    </a:solidFill>
                  </a:tcPr>
                </a:tc>
              </a:tr>
              <a:tr h="560288">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①周囲の気づき、声がけ</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（具体的な促しがあること）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576064">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②幅広い情報アクセス確保による社会資源に関する知識の獲得</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　（家族がどこに訪れても、求める支援情報を得られること）</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95000"/>
                      </a:schemeClr>
                    </a:solidFill>
                  </a:tcPr>
                </a:tc>
              </a:tr>
              <a:tr h="576064">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③アセスメント力の高い支援者による介入</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（支援機関専門職による介入）</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576064">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④家族との交流によって見通しを得ること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95000"/>
                      </a:schemeClr>
                    </a:solidFill>
                  </a:tcPr>
                </a:tc>
              </a:tr>
              <a:tr h="576064">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⑤精神障害当事者との交流によって見通しを得ること</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r h="576064">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⑥家族同士が集うことによる孤立感の低減と気持ちの安定</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95000"/>
                      </a:schemeClr>
                    </a:solidFill>
                  </a:tcPr>
                </a:tc>
              </a:tr>
              <a:tr h="648072">
                <a:tc>
                  <a: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⑦適度な家族関係の理解と本人への接し方の自信獲得</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r>
            </a:tbl>
          </a:graphicData>
        </a:graphic>
      </p:graphicFrame>
      <p:sp>
        <p:nvSpPr>
          <p:cNvPr id="8" name="コンテンツ プレースホルダー 10"/>
          <p:cNvSpPr txBox="1">
            <a:spLocks/>
          </p:cNvSpPr>
          <p:nvPr/>
        </p:nvSpPr>
        <p:spPr>
          <a:xfrm>
            <a:off x="467544" y="5877272"/>
            <a:ext cx="7992888" cy="612068"/>
          </a:xfrm>
          <a:prstGeom prst="rect">
            <a:avLst/>
          </a:prstGeom>
          <a:solidFill>
            <a:schemeClr val="accent5">
              <a:lumMod val="20000"/>
              <a:lumOff val="80000"/>
            </a:schemeClr>
          </a:solidFill>
          <a:ln w="254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1">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lt1"/>
                </a:solidFill>
                <a:latin typeface="+mn-lt"/>
                <a:ea typeface="+mn-ea"/>
                <a:cs typeface="+mn-cs"/>
              </a:defRPr>
            </a:lvl9pPr>
          </a:lstStyle>
          <a:p>
            <a:pPr marL="0" lvl="0" indent="0" algn="ctr">
              <a:lnSpc>
                <a:spcPts val="2000"/>
              </a:lnSpc>
              <a:buNone/>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この促進ポイントを増やしていく支援が必要。</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3406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20688"/>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タイトル 1"/>
          <p:cNvSpPr>
            <a:spLocks noGrp="1"/>
          </p:cNvSpPr>
          <p:nvPr>
            <p:ph type="title"/>
          </p:nvPr>
        </p:nvSpPr>
        <p:spPr>
          <a:xfrm>
            <a:off x="0" y="58614"/>
            <a:ext cx="9144000" cy="562074"/>
          </a:xfrm>
        </p:spPr>
        <p:txBody>
          <a:bodyPr>
            <a:noAutofit/>
          </a:bodyPr>
          <a:lstStyle/>
          <a:p>
            <a:pPr algn="l">
              <a:spcAft>
                <a:spcPts val="0"/>
              </a:spcAft>
            </a:pPr>
            <a:r>
              <a:rPr lang="ja-JP" altLang="en-US" sz="3200" kern="100" dirty="0">
                <a:solidFill>
                  <a:schemeClr val="bg1"/>
                </a:solidFill>
                <a:latin typeface="Century"/>
                <a:ea typeface="ＭＳ ゴシック"/>
                <a:cs typeface="Times New Roman"/>
              </a:rPr>
              <a:t>２</a:t>
            </a:r>
            <a:r>
              <a:rPr lang="ja-JP" altLang="ja-JP" sz="3200" kern="100" dirty="0" smtClean="0">
                <a:solidFill>
                  <a:schemeClr val="bg1"/>
                </a:solidFill>
                <a:latin typeface="Century"/>
                <a:ea typeface="ＭＳ ゴシック"/>
                <a:cs typeface="Times New Roman"/>
              </a:rPr>
              <a:t>．</a:t>
            </a:r>
            <a:r>
              <a:rPr lang="ja-JP" altLang="ja-JP" sz="3200" kern="100" dirty="0">
                <a:solidFill>
                  <a:schemeClr val="bg1"/>
                </a:solidFill>
                <a:latin typeface="Century"/>
                <a:ea typeface="ＭＳ ゴシック"/>
                <a:cs typeface="Times New Roman"/>
              </a:rPr>
              <a:t>ヒアリング</a:t>
            </a:r>
            <a:r>
              <a:rPr lang="ja-JP" altLang="ja-JP" sz="3200" kern="100" dirty="0" smtClean="0">
                <a:solidFill>
                  <a:schemeClr val="bg1"/>
                </a:solidFill>
                <a:latin typeface="Century"/>
                <a:ea typeface="ＭＳ ゴシック"/>
                <a:cs typeface="Times New Roman"/>
              </a:rPr>
              <a:t>調査</a:t>
            </a:r>
            <a:r>
              <a:rPr lang="ja-JP" altLang="en-US" sz="3200" kern="100" dirty="0" smtClean="0">
                <a:solidFill>
                  <a:schemeClr val="bg1"/>
                </a:solidFill>
                <a:latin typeface="Century"/>
                <a:ea typeface="ＭＳ ゴシック"/>
                <a:cs typeface="Times New Roman"/>
              </a:rPr>
              <a:t>の結果（４）</a:t>
            </a:r>
            <a:endParaRPr lang="ja-JP" altLang="ja-JP" sz="3200" kern="100" dirty="0">
              <a:solidFill>
                <a:schemeClr val="bg1"/>
              </a:solidFill>
              <a:effectLst/>
              <a:latin typeface="Century"/>
              <a:ea typeface="ＭＳ 明朝"/>
              <a:cs typeface="Times New Roman"/>
            </a:endParaRPr>
          </a:p>
        </p:txBody>
      </p:sp>
      <p:sp>
        <p:nvSpPr>
          <p:cNvPr id="3" name="コンテンツ プレースホルダー 2"/>
          <p:cNvSpPr>
            <a:spLocks noGrp="1"/>
          </p:cNvSpPr>
          <p:nvPr>
            <p:ph idx="1"/>
          </p:nvPr>
        </p:nvSpPr>
        <p:spPr>
          <a:xfrm>
            <a:off x="107504" y="692696"/>
            <a:ext cx="8928992" cy="5616624"/>
          </a:xfrm>
        </p:spPr>
        <p:txBody>
          <a:bodyPr>
            <a:normAutofit/>
          </a:bodyPr>
          <a:lstStyle/>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05420" y="24401"/>
            <a:ext cx="2133600" cy="365125"/>
          </a:xfrm>
        </p:spPr>
        <p:txBody>
          <a:bodyPr/>
          <a:lstStyle/>
          <a:p>
            <a:fld id="{2FE45E27-199A-4E65-8677-F18B324826D3}" type="slidenum">
              <a:rPr kumimoji="1" lang="ja-JP" altLang="en-US" sz="2000" smtClean="0">
                <a:solidFill>
                  <a:schemeClr val="bg1"/>
                </a:solidFill>
              </a:rPr>
              <a:t>9</a:t>
            </a:fld>
            <a:endParaRPr kumimoji="1" lang="ja-JP" altLang="en-US" sz="2000" dirty="0">
              <a:solidFill>
                <a:schemeClr val="bg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48680"/>
            <a:ext cx="8928992" cy="6407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22926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a:solidFill>
            <a:srgbClr val="002060"/>
          </a:solidFill>
        </a:ln>
      </a:spPr>
      <a:bodyPr rtlCol="0" anchor="ctr"/>
      <a:lstStyle>
        <a:defPPr algn="ctr">
          <a:defRPr kumimoji="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3319</TotalTime>
  <Words>1172</Words>
  <Application>Microsoft Office PowerPoint</Application>
  <PresentationFormat>画面に合わせる (4:3)</PresentationFormat>
  <Paragraphs>188</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目次</vt:lpstr>
      <vt:lpstr>１．中間報告の概要（１）</vt:lpstr>
      <vt:lpstr>１．中間報告の概要（２）</vt:lpstr>
      <vt:lpstr>１．中間報告の概要（３）</vt:lpstr>
      <vt:lpstr>２．ヒアリング調査について</vt:lpstr>
      <vt:lpstr>２．ヒアリング調査の結果（１）</vt:lpstr>
      <vt:lpstr>２．ヒアリング調査の結果（２）</vt:lpstr>
      <vt:lpstr>２．ヒアリング調査の結果（４）</vt:lpstr>
      <vt:lpstr>３．精神障害者とその家族を支える支援のあり方について（１）</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仙台市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仙台市精神保健福祉審議会作業部会 中間案骨子</dc:title>
  <dc:creator>障害高齢課佐藤健</dc:creator>
  <cp:lastModifiedBy>障害高齢課佐藤健</cp:lastModifiedBy>
  <cp:revision>265</cp:revision>
  <cp:lastPrinted>2018-02-08T04:12:02Z</cp:lastPrinted>
  <dcterms:created xsi:type="dcterms:W3CDTF">2017-05-02T01:15:13Z</dcterms:created>
  <dcterms:modified xsi:type="dcterms:W3CDTF">2018-02-08T04:28:41Z</dcterms:modified>
</cp:coreProperties>
</file>