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47" r:id="rId2"/>
    <p:sldId id="397" r:id="rId3"/>
    <p:sldId id="403" r:id="rId4"/>
    <p:sldId id="396" r:id="rId5"/>
    <p:sldId id="404" r:id="rId6"/>
    <p:sldId id="400" r:id="rId7"/>
    <p:sldId id="395" r:id="rId8"/>
    <p:sldId id="405" r:id="rId9"/>
    <p:sldId id="406" r:id="rId10"/>
    <p:sldId id="402" r:id="rId1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000"/>
    <a:srgbClr val="0000CC"/>
    <a:srgbClr val="FF0000"/>
    <a:srgbClr val="FFFF99"/>
    <a:srgbClr val="FBFBFB"/>
    <a:srgbClr val="FF99FF"/>
    <a:srgbClr val="33CC33"/>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7" autoAdjust="0"/>
    <p:restoredTop sz="55597" autoAdjust="0"/>
  </p:normalViewPr>
  <p:slideViewPr>
    <p:cSldViewPr>
      <p:cViewPr varScale="1">
        <p:scale>
          <a:sx n="36" d="100"/>
          <a:sy n="36" d="100"/>
        </p:scale>
        <p:origin x="996" y="5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むし歯がある人の割合</c:v>
                </c:pt>
              </c:strCache>
            </c:strRef>
          </c:tx>
          <c:spPr>
            <a:solidFill>
              <a:schemeClr val="accent1"/>
            </a:solidFill>
            <a:ln>
              <a:noFill/>
            </a:ln>
            <a:effectLst/>
          </c:spPr>
          <c:invertIfNegative val="0"/>
          <c:cat>
            <c:strRef>
              <c:f>Sheet1!$A$2:$A$7</c:f>
              <c:strCache>
                <c:ptCount val="6"/>
                <c:pt idx="0">
                  <c:v>中1</c:v>
                </c:pt>
                <c:pt idx="1">
                  <c:v>中2</c:v>
                </c:pt>
                <c:pt idx="2">
                  <c:v>中3</c:v>
                </c:pt>
                <c:pt idx="3">
                  <c:v>高1</c:v>
                </c:pt>
                <c:pt idx="4">
                  <c:v>高2</c:v>
                </c:pt>
                <c:pt idx="5">
                  <c:v>高3</c:v>
                </c:pt>
              </c:strCache>
            </c:strRef>
          </c:cat>
          <c:val>
            <c:numRef>
              <c:f>Sheet1!$B$2:$B$7</c:f>
              <c:numCache>
                <c:formatCode>General</c:formatCode>
                <c:ptCount val="6"/>
                <c:pt idx="0">
                  <c:v>32.700000000000003</c:v>
                </c:pt>
                <c:pt idx="1">
                  <c:v>35.200000000000003</c:v>
                </c:pt>
                <c:pt idx="2">
                  <c:v>39.6</c:v>
                </c:pt>
                <c:pt idx="3">
                  <c:v>36.9</c:v>
                </c:pt>
                <c:pt idx="4">
                  <c:v>47.6</c:v>
                </c:pt>
                <c:pt idx="5">
                  <c:v>54.3</c:v>
                </c:pt>
              </c:numCache>
            </c:numRef>
          </c:val>
          <c:extLst>
            <c:ext xmlns:c16="http://schemas.microsoft.com/office/drawing/2014/chart" uri="{C3380CC4-5D6E-409C-BE32-E72D297353CC}">
              <c16:uniqueId val="{00000000-778F-4CA1-BD46-B7C84E1118E0}"/>
            </c:ext>
          </c:extLst>
        </c:ser>
        <c:dLbls>
          <c:showLegendKey val="0"/>
          <c:showVal val="0"/>
          <c:showCatName val="0"/>
          <c:showSerName val="0"/>
          <c:showPercent val="0"/>
          <c:showBubbleSize val="0"/>
        </c:dLbls>
        <c:gapWidth val="219"/>
        <c:overlap val="-27"/>
        <c:axId val="805561464"/>
        <c:axId val="805561792"/>
      </c:barChart>
      <c:catAx>
        <c:axId val="80556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805561792"/>
        <c:crosses val="autoZero"/>
        <c:auto val="1"/>
        <c:lblAlgn val="ctr"/>
        <c:lblOffset val="100"/>
        <c:noMultiLvlLbl val="0"/>
      </c:catAx>
      <c:valAx>
        <c:axId val="805561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800" b="0" i="0" u="none" strike="noStrike" kern="1200" baseline="0">
                    <a:solidFill>
                      <a:schemeClr val="tx1">
                        <a:lumMod val="65000"/>
                        <a:lumOff val="35000"/>
                      </a:schemeClr>
                    </a:solidFill>
                    <a:latin typeface="HG丸ｺﾞｼｯｸM-PRO" panose="020F0600000000000000" pitchFamily="50" charset="-128"/>
                    <a:ea typeface="HG丸ｺﾞｼｯｸM-PRO" panose="020F0600000000000000" pitchFamily="50" charset="-128"/>
                    <a:cs typeface="+mn-cs"/>
                  </a:defRPr>
                </a:pPr>
                <a:r>
                  <a:rPr lang="ja-JP" dirty="0">
                    <a:latin typeface="HG丸ｺﾞｼｯｸM-PRO" panose="020F0600000000000000" pitchFamily="50" charset="-128"/>
                    <a:ea typeface="HG丸ｺﾞｼｯｸM-PRO" panose="020F0600000000000000" pitchFamily="50" charset="-128"/>
                  </a:rPr>
                  <a:t>むし歯がある人の</a:t>
                </a:r>
                <a:r>
                  <a:rPr lang="ja-JP" dirty="0" smtClean="0">
                    <a:latin typeface="HG丸ｺﾞｼｯｸM-PRO" panose="020F0600000000000000" pitchFamily="50" charset="-128"/>
                    <a:ea typeface="HG丸ｺﾞｼｯｸM-PRO" panose="020F0600000000000000" pitchFamily="50" charset="-128"/>
                  </a:rPr>
                  <a:t>割合</a:t>
                </a:r>
                <a:endParaRPr lang="ja-JP" dirty="0">
                  <a:latin typeface="HG丸ｺﾞｼｯｸM-PRO" panose="020F0600000000000000" pitchFamily="50" charset="-128"/>
                  <a:ea typeface="HG丸ｺﾞｼｯｸM-PRO" panose="020F0600000000000000" pitchFamily="50" charset="-128"/>
                </a:endParaRPr>
              </a:p>
            </c:rich>
          </c:tx>
          <c:layout>
            <c:manualLayout>
              <c:xMode val="edge"/>
              <c:yMode val="edge"/>
              <c:x val="1.6248002187079408E-2"/>
              <c:y val="0.11443626026489234"/>
            </c:manualLayout>
          </c:layout>
          <c:overlay val="0"/>
          <c:spPr>
            <a:noFill/>
            <a:ln>
              <a:noFill/>
            </a:ln>
            <a:effectLst/>
          </c:spPr>
          <c:txPr>
            <a:bodyPr rot="0" spcFirstLastPara="1" vertOverflow="ellipsis" vert="eaVert" wrap="square" anchor="ctr" anchorCtr="1"/>
            <a:lstStyle/>
            <a:p>
              <a:pPr>
                <a:defRPr sz="1800" b="0" i="0" u="none" strike="noStrike" kern="1200" baseline="0">
                  <a:solidFill>
                    <a:schemeClr val="tx1">
                      <a:lumMod val="65000"/>
                      <a:lumOff val="35000"/>
                    </a:schemeClr>
                  </a:solidFill>
                  <a:latin typeface="HG丸ｺﾞｼｯｸM-PRO" panose="020F0600000000000000" pitchFamily="50" charset="-128"/>
                  <a:ea typeface="HG丸ｺﾞｼｯｸM-PRO" panose="020F0600000000000000"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805561464"/>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60CA5F4-D5FE-4C36-B3CE-F6277A52D778}" type="datetimeFigureOut">
              <a:rPr kumimoji="1" lang="ja-JP" altLang="en-US" smtClean="0"/>
              <a:t>2020/5/7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447F6FA-3CA4-41CE-A1F7-E17706D72212}" type="slidenum">
              <a:rPr kumimoji="1" lang="ja-JP" altLang="en-US" smtClean="0"/>
              <a:t>‹#›</a:t>
            </a:fld>
            <a:endParaRPr kumimoji="1" lang="ja-JP" altLang="en-US"/>
          </a:p>
        </p:txBody>
      </p:sp>
    </p:spTree>
    <p:extLst>
      <p:ext uri="{BB962C8B-B14F-4D97-AF65-F5344CB8AC3E}">
        <p14:creationId xmlns:p14="http://schemas.microsoft.com/office/powerpoint/2010/main" val="12342645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この時期（中学・高校）に増えるむし歯について考えてみましょう。</a:t>
            </a:r>
            <a:endParaRPr kumimoji="1" lang="en-US" altLang="ja-JP" dirty="0" smtClean="0"/>
          </a:p>
          <a:p>
            <a:r>
              <a:rPr kumimoji="1" lang="ja-JP" altLang="en-US" dirty="0" smtClean="0"/>
              <a:t>「むし歯」とは、未処置のむし歯がある人＋処置完了者です。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a:t>
            </a:fld>
            <a:endParaRPr kumimoji="1" lang="ja-JP" altLang="en-US"/>
          </a:p>
        </p:txBody>
      </p:sp>
    </p:spTree>
    <p:extLst>
      <p:ext uri="{BB962C8B-B14F-4D97-AF65-F5344CB8AC3E}">
        <p14:creationId xmlns:p14="http://schemas.microsoft.com/office/powerpoint/2010/main" val="359068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中高生で増えるむし歯は、</a:t>
            </a:r>
            <a:endParaRPr kumimoji="1" lang="en-US" altLang="ja-JP" dirty="0" smtClean="0"/>
          </a:p>
          <a:p>
            <a:r>
              <a:rPr kumimoji="1" lang="ja-JP" altLang="en-US" dirty="0" smtClean="0"/>
              <a:t>主に第二大臼歯と上の前歯の歯と歯の間です。</a:t>
            </a:r>
            <a:endParaRPr kumimoji="1" lang="en-US" altLang="ja-JP" dirty="0" smtClean="0"/>
          </a:p>
          <a:p>
            <a:r>
              <a:rPr kumimoji="1" lang="ja-JP" altLang="en-US" dirty="0" smtClean="0"/>
              <a:t>①第二大臼歯は（個人差はありますが）</a:t>
            </a:r>
            <a:r>
              <a:rPr kumimoji="1" lang="en-US" altLang="ja-JP" dirty="0" smtClean="0"/>
              <a:t>12</a:t>
            </a:r>
            <a:r>
              <a:rPr kumimoji="1" lang="ja-JP" altLang="en-US" dirty="0" smtClean="0"/>
              <a:t>歳～</a:t>
            </a:r>
            <a:r>
              <a:rPr kumimoji="1" lang="en-US" altLang="ja-JP" dirty="0" smtClean="0"/>
              <a:t>15</a:t>
            </a:r>
            <a:r>
              <a:rPr kumimoji="1" lang="ja-JP" altLang="en-US" dirty="0" smtClean="0"/>
              <a:t>歳の間に萌出が確認できる生徒が多く、萌出して</a:t>
            </a:r>
            <a:r>
              <a:rPr kumimoji="1" lang="en-US" altLang="ja-JP" dirty="0" smtClean="0"/>
              <a:t>2</a:t>
            </a:r>
            <a:r>
              <a:rPr kumimoji="1" lang="ja-JP" altLang="en-US" dirty="0" smtClean="0"/>
              <a:t>～</a:t>
            </a:r>
            <a:r>
              <a:rPr kumimoji="1" lang="en-US" altLang="ja-JP" dirty="0" smtClean="0"/>
              <a:t>3</a:t>
            </a:r>
            <a:r>
              <a:rPr kumimoji="1" lang="ja-JP" altLang="en-US" dirty="0" smtClean="0"/>
              <a:t>年は歯質が未熟なためむし歯になりやすい状態にあります。</a:t>
            </a:r>
            <a:endParaRPr kumimoji="1" lang="en-US" altLang="ja-JP" dirty="0" smtClean="0"/>
          </a:p>
          <a:p>
            <a:r>
              <a:rPr kumimoji="1" lang="ja-JP" altLang="en-US" dirty="0" smtClean="0"/>
              <a:t>②</a:t>
            </a:r>
            <a:r>
              <a:rPr lang="ja-JP" altLang="en-US" dirty="0" smtClean="0">
                <a:effectLst/>
              </a:rPr>
              <a:t>歯と歯の間は歯ブラシだけでは歯垢除去の限界があるため、みがき残しが多くなり，これがむし歯の原因になっています</a:t>
            </a:r>
            <a:r>
              <a:rPr kumimoji="1" lang="ja-JP" altLang="en-US" dirty="0" smtClean="0"/>
              <a:t>。</a:t>
            </a:r>
            <a:r>
              <a:rPr lang="ja-JP" altLang="en-US" dirty="0" smtClean="0">
                <a:effectLst/>
              </a:rPr>
              <a:t>歯と歯の間のむし歯予防にはデンタルフロス等の使用が有効ですが、デンタルフロスを</a:t>
            </a:r>
            <a:r>
              <a:rPr lang="en-US" altLang="ja-JP" dirty="0" smtClean="0">
                <a:effectLst/>
              </a:rPr>
              <a:t>2</a:t>
            </a:r>
            <a:r>
              <a:rPr lang="ja-JP" altLang="en-US" dirty="0" smtClean="0">
                <a:effectLst/>
              </a:rPr>
              <a:t>日に</a:t>
            </a:r>
            <a:r>
              <a:rPr lang="en-US" altLang="ja-JP" dirty="0" smtClean="0">
                <a:effectLst/>
              </a:rPr>
              <a:t>1</a:t>
            </a:r>
            <a:r>
              <a:rPr lang="ja-JP" altLang="en-US" dirty="0" smtClean="0">
                <a:effectLst/>
              </a:rPr>
              <a:t>回以上使用する中学</a:t>
            </a:r>
            <a:r>
              <a:rPr lang="en-US" altLang="ja-JP" dirty="0" smtClean="0">
                <a:effectLst/>
              </a:rPr>
              <a:t>1</a:t>
            </a:r>
            <a:r>
              <a:rPr lang="ja-JP" altLang="en-US" dirty="0" smtClean="0">
                <a:effectLst/>
              </a:rPr>
              <a:t>年生は約</a:t>
            </a:r>
            <a:r>
              <a:rPr lang="en-US" altLang="ja-JP" dirty="0" smtClean="0">
                <a:effectLst/>
              </a:rPr>
              <a:t>12</a:t>
            </a:r>
            <a:r>
              <a:rPr lang="ja-JP" altLang="en-US" dirty="0" smtClean="0">
                <a:effectLst/>
              </a:rPr>
              <a:t>％、高校</a:t>
            </a:r>
            <a:r>
              <a:rPr lang="en-US" altLang="ja-JP" dirty="0" smtClean="0">
                <a:effectLst/>
              </a:rPr>
              <a:t>3</a:t>
            </a:r>
            <a:r>
              <a:rPr lang="ja-JP" altLang="en-US" dirty="0" smtClean="0">
                <a:effectLst/>
              </a:rPr>
              <a:t>年生は</a:t>
            </a:r>
            <a:r>
              <a:rPr lang="en-US" altLang="ja-JP" dirty="0" smtClean="0">
                <a:effectLst/>
              </a:rPr>
              <a:t>6%</a:t>
            </a:r>
            <a:r>
              <a:rPr lang="ja-JP" altLang="en-US" dirty="0" smtClean="0">
                <a:effectLst/>
              </a:rPr>
              <a:t>とまだまだ少ないのが現状です。（仙台市</a:t>
            </a:r>
            <a:r>
              <a:rPr lang="en-US" altLang="ja-JP" dirty="0" smtClean="0">
                <a:effectLst/>
              </a:rPr>
              <a:t>H28</a:t>
            </a:r>
            <a:r>
              <a:rPr lang="ja-JP" altLang="en-US" dirty="0" smtClean="0">
                <a:effectLst/>
              </a:rPr>
              <a:t>学校歯科保健調査）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2</a:t>
            </a:fld>
            <a:endParaRPr kumimoji="1" lang="ja-JP" altLang="en-US"/>
          </a:p>
        </p:txBody>
      </p:sp>
    </p:spTree>
    <p:extLst>
      <p:ext uri="{BB962C8B-B14F-4D97-AF65-F5344CB8AC3E}">
        <p14:creationId xmlns:p14="http://schemas.microsoft.com/office/powerpoint/2010/main" val="221500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第二大臼歯がむし歯になりやすい要因は主に以下の</a:t>
            </a:r>
            <a:r>
              <a:rPr kumimoji="1" lang="en-US" altLang="ja-JP" dirty="0" smtClean="0"/>
              <a:t>4</a:t>
            </a:r>
            <a:r>
              <a:rPr kumimoji="1" lang="ja-JP" altLang="en-US" dirty="0" smtClean="0"/>
              <a:t>つです。</a:t>
            </a:r>
            <a:endParaRPr kumimoji="1" lang="en-US" altLang="ja-JP" dirty="0" smtClean="0"/>
          </a:p>
          <a:p>
            <a:r>
              <a:rPr kumimoji="1" lang="ja-JP" altLang="en-US" dirty="0" smtClean="0"/>
              <a:t>①一番奥に生えるので、歯ブラシが届きにくく、汚れが残りやすいです</a:t>
            </a:r>
            <a:endParaRPr kumimoji="1" lang="en-US" altLang="ja-JP" dirty="0" smtClean="0"/>
          </a:p>
          <a:p>
            <a:r>
              <a:rPr kumimoji="1" lang="ja-JP" altLang="en-US" dirty="0" smtClean="0"/>
              <a:t>②歯は、萌出後</a:t>
            </a:r>
            <a:r>
              <a:rPr kumimoji="1" lang="en-US" altLang="ja-JP" dirty="0" smtClean="0"/>
              <a:t>2</a:t>
            </a:r>
            <a:r>
              <a:rPr kumimoji="1" lang="ja-JP" altLang="en-US" dirty="0" smtClean="0"/>
              <a:t>～</a:t>
            </a:r>
            <a:r>
              <a:rPr kumimoji="1" lang="en-US" altLang="ja-JP" dirty="0" smtClean="0"/>
              <a:t>3</a:t>
            </a:r>
            <a:r>
              <a:rPr kumimoji="1" lang="ja-JP" altLang="en-US" dirty="0" smtClean="0"/>
              <a:t>年かけて成熟し硬さが増していきます。そのため、萌出して間もない歯の質は弱く、むし歯になりやすいです。その一方で、フッ素を取り込みやすいので、この時期にフッ化物の応用を行うことは重要です。</a:t>
            </a:r>
            <a:endParaRPr kumimoji="1" lang="en-US" altLang="ja-JP" dirty="0" smtClean="0"/>
          </a:p>
          <a:p>
            <a:r>
              <a:rPr kumimoji="1" lang="ja-JP" altLang="en-US" dirty="0" smtClean="0"/>
              <a:t>③溝が多く、深い溝には歯ブラシの毛先は届かないため、歯みがきをしても奥の汚れは除去できません。シーラントという歯科医院で行う予防充填（シーラント処置）がむし歯予防に有効です。</a:t>
            </a:r>
            <a:endParaRPr kumimoji="1" lang="en-US" altLang="ja-JP" dirty="0" smtClean="0"/>
          </a:p>
          <a:p>
            <a:r>
              <a:rPr kumimoji="1" lang="ja-JP" altLang="en-US" dirty="0" smtClean="0"/>
              <a:t>④むし歯になりにくい間食の選び方、摂り方の知識を身につけ、実践できるようになることが大切です。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3</a:t>
            </a:fld>
            <a:endParaRPr kumimoji="1" lang="ja-JP" altLang="en-US"/>
          </a:p>
        </p:txBody>
      </p:sp>
    </p:spTree>
    <p:extLst>
      <p:ext uri="{BB962C8B-B14F-4D97-AF65-F5344CB8AC3E}">
        <p14:creationId xmlns:p14="http://schemas.microsoft.com/office/powerpoint/2010/main" val="288217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5</a:t>
            </a:fld>
            <a:endParaRPr kumimoji="1" lang="ja-JP" altLang="en-US"/>
          </a:p>
        </p:txBody>
      </p:sp>
    </p:spTree>
    <p:extLst>
      <p:ext uri="{BB962C8B-B14F-4D97-AF65-F5344CB8AC3E}">
        <p14:creationId xmlns:p14="http://schemas.microsoft.com/office/powerpoint/2010/main" val="394432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722313" indent="-722313">
              <a:lnSpc>
                <a:spcPts val="5800"/>
              </a:lnSpc>
            </a:pPr>
            <a:r>
              <a:rPr lang="ja-JP" altLang="en-US" sz="1200" dirty="0" smtClean="0">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6</a:t>
            </a:fld>
            <a:endParaRPr kumimoji="1" lang="ja-JP" altLang="en-US"/>
          </a:p>
        </p:txBody>
      </p:sp>
    </p:spTree>
    <p:extLst>
      <p:ext uri="{BB962C8B-B14F-4D97-AF65-F5344CB8AC3E}">
        <p14:creationId xmlns:p14="http://schemas.microsoft.com/office/powerpoint/2010/main" val="347169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初めに、質問が表示され、クリックするとむし歯リスクの評価が現れます。</a:t>
            </a:r>
            <a:endParaRPr kumimoji="1" lang="en-US" altLang="ja-JP" dirty="0" smtClean="0"/>
          </a:p>
          <a:p>
            <a:endParaRPr kumimoji="1" lang="en-US" altLang="ja-JP" dirty="0" smtClean="0"/>
          </a:p>
          <a:p>
            <a:r>
              <a:rPr kumimoji="1" lang="ja-JP" altLang="en-US" dirty="0" smtClean="0"/>
              <a:t>間食の選び方・摂り方についての説明資料が</a:t>
            </a:r>
            <a:endParaRPr kumimoji="1" lang="en-US" altLang="ja-JP" dirty="0" smtClean="0"/>
          </a:p>
          <a:p>
            <a:r>
              <a:rPr kumimoji="1" lang="ja-JP" altLang="en-US" dirty="0" smtClean="0"/>
              <a:t>★</a:t>
            </a:r>
            <a:r>
              <a:rPr kumimoji="1" lang="en-US" altLang="ja-JP" dirty="0" smtClean="0"/>
              <a:t>P28-31_</a:t>
            </a:r>
            <a:r>
              <a:rPr kumimoji="1" lang="ja-JP" altLang="en-US" dirty="0" smtClean="0"/>
              <a:t>むし歯予防（飲み物の選び方含む）にありますので</a:t>
            </a:r>
            <a:endParaRPr kumimoji="1" lang="en-US" altLang="ja-JP" dirty="0" smtClean="0"/>
          </a:p>
          <a:p>
            <a:r>
              <a:rPr kumimoji="1" lang="ja-JP" altLang="en-US" dirty="0" smtClean="0"/>
              <a:t>ご活用ください。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7</a:t>
            </a:fld>
            <a:endParaRPr kumimoji="1" lang="ja-JP" altLang="en-US"/>
          </a:p>
        </p:txBody>
      </p:sp>
    </p:spTree>
    <p:extLst>
      <p:ext uri="{BB962C8B-B14F-4D97-AF65-F5344CB8AC3E}">
        <p14:creationId xmlns:p14="http://schemas.microsoft.com/office/powerpoint/2010/main" val="173862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クリックすることで、矢印の順番にデンタルフロスが動きます。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上の前歯の歯と歯の間のむし歯予防には、デンタルフロスの使用が必要です。</a:t>
            </a:r>
            <a:endParaRPr kumimoji="1" lang="en-US" altLang="ja-JP" dirty="0" smtClean="0"/>
          </a:p>
          <a:p>
            <a:r>
              <a:rPr kumimoji="1" lang="ja-JP" altLang="en-US" dirty="0" smtClean="0"/>
              <a:t>このスライドでは、デンタルフロスの基本的な動かし方を説明しています。</a:t>
            </a:r>
            <a:endParaRPr kumimoji="1" lang="en-US" altLang="ja-JP" dirty="0" smtClean="0"/>
          </a:p>
          <a:p>
            <a:r>
              <a:rPr kumimoji="1" lang="ja-JP" altLang="en-US" dirty="0" smtClean="0"/>
              <a:t>フロスを歯と歯の間に出し入れする時は、歯肉を傷つけないように前後にゆっくり動かしながら行います。</a:t>
            </a:r>
            <a:endParaRPr kumimoji="1" lang="en-US" altLang="ja-JP" dirty="0" smtClean="0"/>
          </a:p>
          <a:p>
            <a:r>
              <a:rPr kumimoji="1" lang="ja-JP" altLang="en-US" dirty="0" smtClean="0"/>
              <a:t>歯と歯の間に入ったフロスは、右と左の歯の側面に各々あて、縦に動かして汚れをこそぎ取るようにみがきます。</a:t>
            </a:r>
            <a:endParaRPr kumimoji="1" lang="en-US" altLang="ja-JP" dirty="0" smtClean="0"/>
          </a:p>
          <a:p>
            <a:r>
              <a:rPr kumimoji="1" lang="ja-JP" altLang="en-US" dirty="0" smtClean="0"/>
              <a:t>また、歯科医院で個人の歯並びにあった使い方を指導してもらうと、効果的に汚れを落とすことができます。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8</a:t>
            </a:fld>
            <a:endParaRPr kumimoji="1" lang="ja-JP" altLang="en-US"/>
          </a:p>
        </p:txBody>
      </p:sp>
    </p:spTree>
    <p:extLst>
      <p:ext uri="{BB962C8B-B14F-4D97-AF65-F5344CB8AC3E}">
        <p14:creationId xmlns:p14="http://schemas.microsoft.com/office/powerpoint/2010/main" val="252455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今後、奥歯の歯と歯の間のむし歯も少しずつ増えてくるので、奥歯にもデンタルフロスを使う習慣をつけるといいでしょう。</a:t>
            </a:r>
            <a:endParaRPr kumimoji="1" lang="en-US" altLang="ja-JP" dirty="0" smtClean="0"/>
          </a:p>
          <a:p>
            <a:r>
              <a:rPr kumimoji="1" lang="ja-JP" altLang="en-US" dirty="0" smtClean="0"/>
              <a:t>第二大臼歯の萌出完了後には、第</a:t>
            </a:r>
            <a:r>
              <a:rPr kumimoji="1" lang="en-US" altLang="ja-JP" dirty="0" smtClean="0"/>
              <a:t>1</a:t>
            </a:r>
            <a:r>
              <a:rPr kumimoji="1" lang="ja-JP" altLang="en-US" dirty="0" smtClean="0"/>
              <a:t>大臼歯と第二大臼歯との間にも使用しましょう。</a:t>
            </a:r>
            <a:endParaRPr kumimoji="1" lang="en-US" altLang="ja-JP" dirty="0" smtClean="0"/>
          </a:p>
          <a:p>
            <a:r>
              <a:rPr kumimoji="1" lang="ja-JP" altLang="en-US" dirty="0" smtClean="0"/>
              <a:t>奥歯のデンタルフロスは、基本的に前歯部と同様の動かし方で行います。</a:t>
            </a:r>
            <a:endParaRPr kumimoji="1" lang="en-US" altLang="ja-JP" dirty="0" smtClean="0"/>
          </a:p>
          <a:p>
            <a:r>
              <a:rPr kumimoji="1" lang="ja-JP" altLang="en-US" dirty="0" smtClean="0"/>
              <a:t>定期的に、歯科医院で指導を受けると、みがき残しを減らせます。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9</a:t>
            </a:fld>
            <a:endParaRPr kumimoji="1" lang="ja-JP" altLang="en-US"/>
          </a:p>
        </p:txBody>
      </p:sp>
    </p:spTree>
    <p:extLst>
      <p:ext uri="{BB962C8B-B14F-4D97-AF65-F5344CB8AC3E}">
        <p14:creationId xmlns:p14="http://schemas.microsoft.com/office/powerpoint/2010/main" val="194845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児童生徒自らが自分の口の中に興味を持ち、初期むし歯の段階で気付き対処できることで、むし歯への進行を防ぐことができます。</a:t>
            </a:r>
            <a:endParaRPr kumimoji="1" lang="en-US" altLang="ja-JP" dirty="0" smtClean="0"/>
          </a:p>
          <a:p>
            <a:r>
              <a:rPr kumimoji="1" lang="ja-JP" altLang="en-US" dirty="0" smtClean="0"/>
              <a:t>そのためには、初期むし歯を見分ける知識を身につけることが重要です。</a:t>
            </a:r>
            <a:endParaRPr kumimoji="1" lang="en-US" altLang="ja-JP" dirty="0" smtClean="0"/>
          </a:p>
          <a:p>
            <a:r>
              <a:rPr kumimoji="1" lang="ja-JP" altLang="en-US" dirty="0" smtClean="0"/>
              <a:t>初期むし歯に気づいたらすぐに歯科医院を受診し、予防処置や保健指導を受けましょう。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10</a:t>
            </a:fld>
            <a:endParaRPr kumimoji="1" lang="ja-JP" altLang="en-US"/>
          </a:p>
        </p:txBody>
      </p:sp>
    </p:spTree>
    <p:extLst>
      <p:ext uri="{BB962C8B-B14F-4D97-AF65-F5344CB8AC3E}">
        <p14:creationId xmlns:p14="http://schemas.microsoft.com/office/powerpoint/2010/main" val="83393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861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54992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62819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399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0007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17732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11927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884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46049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55531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31657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449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0"/>
            <a:ext cx="9144000" cy="704594"/>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827584" y="-18890"/>
            <a:ext cx="7635424"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第二大臼歯が狙われています！</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pic>
        <p:nvPicPr>
          <p:cNvPr id="17" name="図 16"/>
          <p:cNvPicPr/>
          <p:nvPr/>
        </p:nvPicPr>
        <p:blipFill rotWithShape="1">
          <a:blip r:embed="rId3">
            <a:extLst>
              <a:ext uri="{28A0092B-C50C-407E-A947-70E740481C1C}">
                <a14:useLocalDpi xmlns:a14="http://schemas.microsoft.com/office/drawing/2010/main" val="0"/>
              </a:ext>
            </a:extLst>
          </a:blip>
          <a:srcRect l="113636" r="-154543"/>
          <a:stretch/>
        </p:blipFill>
        <p:spPr>
          <a:xfrm>
            <a:off x="2324970" y="2214936"/>
            <a:ext cx="2232248" cy="2197686"/>
          </a:xfrm>
          <a:prstGeom prst="rect">
            <a:avLst/>
          </a:prstGeom>
        </p:spPr>
      </p:pic>
      <p:graphicFrame>
        <p:nvGraphicFramePr>
          <p:cNvPr id="22" name="グラフ 21"/>
          <p:cNvGraphicFramePr/>
          <p:nvPr>
            <p:extLst>
              <p:ext uri="{D42A27DB-BD31-4B8C-83A1-F6EECF244321}">
                <p14:modId xmlns:p14="http://schemas.microsoft.com/office/powerpoint/2010/main" val="3040166495"/>
              </p:ext>
            </p:extLst>
          </p:nvPr>
        </p:nvGraphicFramePr>
        <p:xfrm>
          <a:off x="903247" y="2573028"/>
          <a:ext cx="6847488" cy="3257097"/>
        </p:xfrm>
        <a:graphic>
          <a:graphicData uri="http://schemas.openxmlformats.org/drawingml/2006/chart">
            <c:chart xmlns:c="http://schemas.openxmlformats.org/drawingml/2006/chart" xmlns:r="http://schemas.openxmlformats.org/officeDocument/2006/relationships" r:id="rId4"/>
          </a:graphicData>
        </a:graphic>
      </p:graphicFrame>
      <p:sp>
        <p:nvSpPr>
          <p:cNvPr id="26" name="テキスト ボックス 25"/>
          <p:cNvSpPr txBox="1"/>
          <p:nvPr/>
        </p:nvSpPr>
        <p:spPr>
          <a:xfrm>
            <a:off x="903247" y="1314531"/>
            <a:ext cx="7616987"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＜仙台市の中学生・高校生のむし歯の状況＞</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1462996" y="2389880"/>
            <a:ext cx="415498"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25" name="テキスト ボックス 24"/>
          <p:cNvSpPr txBox="1"/>
          <p:nvPr/>
        </p:nvSpPr>
        <p:spPr>
          <a:xfrm>
            <a:off x="6285410" y="5705496"/>
            <a:ext cx="2392001" cy="307777"/>
          </a:xfrm>
          <a:prstGeom prst="rect">
            <a:avLst/>
          </a:prstGeom>
          <a:noFill/>
        </p:spPr>
        <p:txBody>
          <a:bodyPr wrap="none" rtlCol="0">
            <a:spAutoFit/>
          </a:bodyPr>
          <a:lstStyle/>
          <a:p>
            <a:r>
              <a:rPr kumimoji="1" lang="en-US" altLang="ja-JP" sz="1400" dirty="0" smtClean="0">
                <a:latin typeface="HG丸ｺﾞｼｯｸM-PRO" panose="020F0600000000000000" pitchFamily="50" charset="-128"/>
                <a:ea typeface="HG丸ｺﾞｼｯｸM-PRO" panose="020F0600000000000000" pitchFamily="50" charset="-128"/>
              </a:rPr>
              <a:t>H30</a:t>
            </a:r>
            <a:r>
              <a:rPr kumimoji="1" lang="ja-JP" altLang="en-US" sz="1400" dirty="0" smtClean="0">
                <a:latin typeface="HG丸ｺﾞｼｯｸM-PRO" panose="020F0600000000000000" pitchFamily="50" charset="-128"/>
                <a:ea typeface="HG丸ｺﾞｼｯｸM-PRO" panose="020F0600000000000000" pitchFamily="50" charset="-128"/>
              </a:rPr>
              <a:t>　仙台市学校歯科健診</a:t>
            </a:r>
            <a:endParaRPr kumimoji="1" lang="ja-JP" altLang="en-US" sz="1400" dirty="0">
              <a:latin typeface="HG丸ｺﾞｼｯｸM-PRO" panose="020F0600000000000000" pitchFamily="50" charset="-128"/>
              <a:ea typeface="HG丸ｺﾞｼｯｸM-PRO" panose="020F0600000000000000" pitchFamily="50" charset="-128"/>
            </a:endParaRPr>
          </a:p>
        </p:txBody>
      </p:sp>
      <p:cxnSp>
        <p:nvCxnSpPr>
          <p:cNvPr id="28" name="直線矢印コネクタ 27"/>
          <p:cNvCxnSpPr/>
          <p:nvPr/>
        </p:nvCxnSpPr>
        <p:spPr>
          <a:xfrm flipV="1">
            <a:off x="2036938" y="2759212"/>
            <a:ext cx="5314524" cy="10003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58" y="5246046"/>
            <a:ext cx="1480883" cy="1351306"/>
          </a:xfrm>
          <a:prstGeom prst="rect">
            <a:avLst/>
          </a:prstGeom>
        </p:spPr>
      </p:pic>
      <p:sp>
        <p:nvSpPr>
          <p:cNvPr id="3" name="爆発 1 2"/>
          <p:cNvSpPr/>
          <p:nvPr/>
        </p:nvSpPr>
        <p:spPr>
          <a:xfrm>
            <a:off x="3482027" y="2192505"/>
            <a:ext cx="1859559" cy="1120133"/>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976481" y="2435695"/>
            <a:ext cx="902811" cy="523220"/>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増加</a:t>
            </a:r>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4632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53" presetClass="entr" presetSubtype="16" repeatCount="500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Effect transition="in" filter="fade">
                                      <p:cBhvr>
                                        <p:cTn id="12" dur="1000"/>
                                        <p:tgtEl>
                                          <p:spTgt spid="2"/>
                                        </p:tgtEl>
                                      </p:cBhvr>
                                    </p:animEffect>
                                  </p:childTnLst>
                                </p:cTn>
                              </p:par>
                              <p:par>
                                <p:cTn id="13" presetID="53" presetClass="entr" presetSubtype="16" repeatCount="5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0"/>
            <a:ext cx="9144000" cy="786756"/>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08956" y="64420"/>
            <a:ext cx="9145452" cy="707886"/>
          </a:xfrm>
          <a:prstGeom prst="rect">
            <a:avLst/>
          </a:prstGeom>
          <a:noFill/>
        </p:spPr>
        <p:txBody>
          <a:bodyPr wrap="none" rtlCol="0">
            <a:spAutoFit/>
          </a:bodyPr>
          <a:lstStyle/>
          <a:p>
            <a:pPr marL="266700"/>
            <a:r>
              <a:rPr lang="ja-JP" altLang="en-US" sz="4000" dirty="0">
                <a:latin typeface="HGS創英角ﾎﾟｯﾌﾟ体" panose="040B0A00000000000000" pitchFamily="50" charset="-128"/>
                <a:ea typeface="HGS創英角ﾎﾟｯﾌﾟ体" panose="040B0A00000000000000" pitchFamily="50" charset="-128"/>
              </a:rPr>
              <a:t>初期</a:t>
            </a:r>
            <a:r>
              <a:rPr lang="ja-JP" altLang="en-US" sz="4000" dirty="0" smtClean="0">
                <a:latin typeface="HGS創英角ﾎﾟｯﾌﾟ体" panose="040B0A00000000000000" pitchFamily="50" charset="-128"/>
                <a:ea typeface="HGS創英角ﾎﾟｯﾌﾟ体" panose="040B0A00000000000000" pitchFamily="50" charset="-128"/>
              </a:rPr>
              <a:t>むし歯</a:t>
            </a:r>
            <a:r>
              <a:rPr lang="en-US" altLang="ja-JP" sz="4000" dirty="0" smtClean="0">
                <a:latin typeface="HGS創英角ﾎﾟｯﾌﾟ体" panose="040B0A00000000000000" pitchFamily="50" charset="-128"/>
                <a:ea typeface="HGS創英角ﾎﾟｯﾌﾟ体" panose="040B0A00000000000000" pitchFamily="50" charset="-128"/>
              </a:rPr>
              <a:t>(CO</a:t>
            </a:r>
            <a:r>
              <a:rPr lang="ja-JP" altLang="en-US" sz="4000" dirty="0" smtClean="0">
                <a:latin typeface="HGS創英角ﾎﾟｯﾌﾟ体" panose="040B0A00000000000000" pitchFamily="50" charset="-128"/>
                <a:ea typeface="HGS創英角ﾎﾟｯﾌﾟ体" panose="040B0A00000000000000" pitchFamily="50" charset="-128"/>
              </a:rPr>
              <a:t>：要観察歯</a:t>
            </a:r>
            <a:r>
              <a:rPr lang="en-US" altLang="ja-JP" sz="4000" dirty="0" smtClean="0">
                <a:latin typeface="HGS創英角ﾎﾟｯﾌﾟ体" panose="040B0A00000000000000" pitchFamily="50" charset="-128"/>
                <a:ea typeface="HGS創英角ﾎﾟｯﾌﾟ体" panose="040B0A00000000000000" pitchFamily="50" charset="-128"/>
              </a:rPr>
              <a:t>)</a:t>
            </a:r>
            <a:r>
              <a:rPr lang="ja-JP" altLang="en-US" sz="4000" dirty="0" smtClean="0">
                <a:latin typeface="HGS創英角ﾎﾟｯﾌﾟ体" panose="040B0A00000000000000" pitchFamily="50" charset="-128"/>
                <a:ea typeface="HGS創英角ﾎﾟｯﾌﾟ体" panose="040B0A00000000000000" pitchFamily="50" charset="-128"/>
              </a:rPr>
              <a:t>の見分け方</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pic>
        <p:nvPicPr>
          <p:cNvPr id="17" name="図 16"/>
          <p:cNvPicPr/>
          <p:nvPr/>
        </p:nvPicPr>
        <p:blipFill rotWithShape="1">
          <a:blip r:embed="rId3">
            <a:extLst>
              <a:ext uri="{28A0092B-C50C-407E-A947-70E740481C1C}">
                <a14:useLocalDpi xmlns:a14="http://schemas.microsoft.com/office/drawing/2010/main" val="0"/>
              </a:ext>
            </a:extLst>
          </a:blip>
          <a:srcRect l="113636" r="-154543"/>
          <a:stretch/>
        </p:blipFill>
        <p:spPr>
          <a:xfrm>
            <a:off x="2267744" y="1270708"/>
            <a:ext cx="2232248" cy="2197686"/>
          </a:xfrm>
          <a:prstGeom prst="rect">
            <a:avLst/>
          </a:prstGeom>
        </p:spPr>
      </p:pic>
      <p:sp>
        <p:nvSpPr>
          <p:cNvPr id="16" name="テキスト ボックス 15"/>
          <p:cNvSpPr txBox="1"/>
          <p:nvPr/>
        </p:nvSpPr>
        <p:spPr>
          <a:xfrm>
            <a:off x="1763688" y="5699214"/>
            <a:ext cx="6363539" cy="1077218"/>
          </a:xfrm>
          <a:prstGeom prst="rect">
            <a:avLst/>
          </a:prstGeom>
          <a:noFill/>
        </p:spPr>
        <p:txBody>
          <a:bodyPr wrap="square" rtlCol="0">
            <a:spAutoFit/>
          </a:bodyPr>
          <a:lstStyle/>
          <a:p>
            <a:r>
              <a:rPr lang="ja-JP" altLang="en-US" sz="3200" dirty="0" smtClean="0">
                <a:latin typeface="HG丸ｺﾞｼｯｸM-PRO" panose="020F0600000000000000" pitchFamily="50" charset="-128"/>
                <a:ea typeface="HG丸ｺﾞｼｯｸM-PRO" panose="020F0600000000000000" pitchFamily="50" charset="-128"/>
              </a:rPr>
              <a:t>初期むし歯の段階で気づいて</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歯科医院を受診しましょう！</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125973" y="871432"/>
            <a:ext cx="8894361" cy="1384995"/>
          </a:xfrm>
          <a:prstGeom prst="rect">
            <a:avLst/>
          </a:prstGeom>
          <a:solidFill>
            <a:srgbClr val="FFC000">
              <a:alpha val="50196"/>
            </a:srgbClr>
          </a:solidFill>
          <a:ln>
            <a:solidFill>
              <a:srgbClr val="FFC000"/>
            </a:solidFill>
          </a:ln>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b="1" dirty="0" smtClean="0">
                <a:latin typeface="HG丸ｺﾞｼｯｸM-PRO" panose="020F0600000000000000" pitchFamily="50" charset="-128"/>
                <a:ea typeface="HG丸ｺﾞｼｯｸM-PRO" panose="020F0600000000000000" pitchFamily="50" charset="-128"/>
              </a:rPr>
              <a:t>初期むし歯＞</a:t>
            </a:r>
            <a:endParaRPr lang="en-US" altLang="ja-JP" sz="2800" b="1"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むし歯にな</a:t>
            </a:r>
            <a:r>
              <a:rPr lang="ja-JP" altLang="en-US" sz="2800" dirty="0">
                <a:latin typeface="HG丸ｺﾞｼｯｸM-PRO" panose="020F0600000000000000" pitchFamily="50" charset="-128"/>
                <a:ea typeface="HG丸ｺﾞｼｯｸM-PRO" panose="020F0600000000000000" pitchFamily="50" charset="-128"/>
              </a:rPr>
              <a:t>る</a:t>
            </a:r>
            <a:r>
              <a:rPr lang="ja-JP" altLang="en-US" sz="2800" dirty="0" smtClean="0">
                <a:latin typeface="HG丸ｺﾞｼｯｸM-PRO" panose="020F0600000000000000" pitchFamily="50" charset="-128"/>
                <a:ea typeface="HG丸ｺﾞｼｯｸM-PRO" panose="020F0600000000000000" pitchFamily="50" charset="-128"/>
              </a:rPr>
              <a:t>前の段階で、表面より少し内側の部分が溶けかけている状態。まだ、穴はあいていない。</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19472" y="2351561"/>
            <a:ext cx="4496544" cy="461665"/>
          </a:xfrm>
          <a:prstGeom prst="rect">
            <a:avLst/>
          </a:prstGeom>
          <a:noFill/>
          <a:ln>
            <a:noFill/>
          </a:ln>
        </p:spPr>
        <p:txBody>
          <a:bodyPr wrap="square" rtlCol="0">
            <a:spAutoFit/>
          </a:bodyPr>
          <a:lstStyle/>
          <a:p>
            <a:pPr marL="274638" indent="-274638"/>
            <a:r>
              <a:rPr lang="ja-JP" altLang="en-US" sz="2400" dirty="0" smtClean="0">
                <a:latin typeface="HG丸ｺﾞｼｯｸM-PRO" panose="020F0600000000000000" pitchFamily="50" charset="-128"/>
                <a:ea typeface="HG丸ｺﾞｼｯｸM-PRO" panose="020F0600000000000000" pitchFamily="50" charset="-128"/>
              </a:rPr>
              <a:t>①溝が薄い茶色に着色している</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7095251" y="5491276"/>
            <a:ext cx="3275856" cy="276999"/>
          </a:xfrm>
          <a:prstGeom prst="rect">
            <a:avLst/>
          </a:prstGeom>
          <a:noFill/>
          <a:ln>
            <a:noFill/>
          </a:ln>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写真：日本学校歯科医会</a:t>
            </a:r>
            <a:r>
              <a:rPr lang="en-US" altLang="ja-JP" sz="1200" dirty="0" smtClean="0">
                <a:latin typeface="HG丸ｺﾞｼｯｸM-PRO" panose="020F0600000000000000" pitchFamily="50" charset="-128"/>
                <a:ea typeface="HG丸ｺﾞｼｯｸM-PRO" panose="020F0600000000000000" pitchFamily="50" charset="-128"/>
              </a:rPr>
              <a:t>HP</a:t>
            </a:r>
          </a:p>
        </p:txBody>
      </p:sp>
      <p:pic>
        <p:nvPicPr>
          <p:cNvPr id="2" name="図 1"/>
          <p:cNvPicPr>
            <a:picLocks noChangeAspect="1"/>
          </p:cNvPicPr>
          <p:nvPr/>
        </p:nvPicPr>
        <p:blipFill rotWithShape="1">
          <a:blip r:embed="rId4"/>
          <a:srcRect t="34906"/>
          <a:stretch/>
        </p:blipFill>
        <p:spPr>
          <a:xfrm>
            <a:off x="4586951" y="3396657"/>
            <a:ext cx="4323022" cy="2067235"/>
          </a:xfrm>
          <a:prstGeom prst="rect">
            <a:avLst/>
          </a:prstGeom>
        </p:spPr>
      </p:pic>
      <p:sp>
        <p:nvSpPr>
          <p:cNvPr id="11" name="テキスト ボックス 10"/>
          <p:cNvSpPr txBox="1"/>
          <p:nvPr/>
        </p:nvSpPr>
        <p:spPr>
          <a:xfrm>
            <a:off x="4683823" y="2565660"/>
            <a:ext cx="4822855" cy="830997"/>
          </a:xfrm>
          <a:prstGeom prst="rect">
            <a:avLst/>
          </a:prstGeom>
          <a:noFill/>
          <a:ln>
            <a:noFill/>
          </a:ln>
        </p:spPr>
        <p:txBody>
          <a:bodyPr wrap="square" rtlCol="0">
            <a:spAutoFit/>
          </a:bodyPr>
          <a:lstStyle/>
          <a:p>
            <a:pPr marL="274638" indent="-274638"/>
            <a:r>
              <a:rPr lang="ja-JP" altLang="en-US" sz="2400" dirty="0" smtClean="0">
                <a:effectLst/>
                <a:latin typeface="HG丸ｺﾞｼｯｸM-PRO" panose="020F0600000000000000" pitchFamily="50" charset="-128"/>
                <a:ea typeface="HG丸ｺﾞｼｯｸM-PRO" panose="020F0600000000000000" pitchFamily="50" charset="-128"/>
              </a:rPr>
              <a:t>②歯の表面が、健康な歯よりも白っぽい色をしている</a:t>
            </a:r>
            <a:endParaRPr lang="en-US" altLang="ja-JP" sz="2400" dirty="0" smtClean="0">
              <a:effectLst/>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5"/>
          <a:stretch>
            <a:fillRect/>
          </a:stretch>
        </p:blipFill>
        <p:spPr>
          <a:xfrm>
            <a:off x="343959" y="2822862"/>
            <a:ext cx="4090485" cy="2801093"/>
          </a:xfrm>
          <a:prstGeom prst="rect">
            <a:avLst/>
          </a:prstGeom>
        </p:spPr>
      </p:pic>
      <p:cxnSp>
        <p:nvCxnSpPr>
          <p:cNvPr id="6" name="直線矢印コネクタ 5"/>
          <p:cNvCxnSpPr/>
          <p:nvPr/>
        </p:nvCxnSpPr>
        <p:spPr>
          <a:xfrm flipH="1" flipV="1">
            <a:off x="2702763" y="3899077"/>
            <a:ext cx="504056" cy="324332"/>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2324874" y="4437184"/>
            <a:ext cx="504056" cy="324332"/>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5535154" y="4863814"/>
            <a:ext cx="119453" cy="372633"/>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6618029" y="4929282"/>
            <a:ext cx="119453" cy="372633"/>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7497266" y="4936642"/>
            <a:ext cx="119453" cy="372633"/>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8530785" y="4826233"/>
            <a:ext cx="119453" cy="372633"/>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23146" y="-103726"/>
            <a:ext cx="1062348" cy="338554"/>
          </a:xfrm>
          <a:prstGeom prst="rect">
            <a:avLst/>
          </a:prstGeom>
          <a:noFill/>
          <a:ln>
            <a:noFill/>
          </a:ln>
        </p:spPr>
        <p:txBody>
          <a:bodyPr wrap="squar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シー</a:t>
            </a:r>
            <a:r>
              <a:rPr lang="ja-JP" altLang="en-US" sz="1600" dirty="0">
                <a:latin typeface="HG丸ｺﾞｼｯｸM-PRO" panose="020F0600000000000000" pitchFamily="50" charset="-128"/>
                <a:ea typeface="HG丸ｺﾞｼｯｸM-PRO" panose="020F0600000000000000" pitchFamily="50" charset="-128"/>
              </a:rPr>
              <a:t>オ</a:t>
            </a:r>
            <a:r>
              <a:rPr lang="ja-JP" altLang="en-US" sz="1600" dirty="0" smtClean="0">
                <a:latin typeface="HG丸ｺﾞｼｯｸM-PRO" panose="020F0600000000000000" pitchFamily="50" charset="-128"/>
                <a:ea typeface="HG丸ｺﾞｼｯｸM-PRO" panose="020F0600000000000000" pitchFamily="50" charset="-128"/>
              </a:rPr>
              <a:t>ー</a:t>
            </a:r>
            <a:endParaRPr lang="en-US" altLang="ja-JP" sz="1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5925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4859384" y="1425424"/>
            <a:ext cx="2827352" cy="602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901817" y="1421004"/>
            <a:ext cx="2827352" cy="6021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0"/>
            <a:ext cx="9144000" cy="704594"/>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827584" y="-18890"/>
            <a:ext cx="7635424"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第二大臼歯が狙われています！</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4073691" y="5833471"/>
            <a:ext cx="4327867"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第一大臼歯の奥に生える</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17" name="図 16"/>
          <p:cNvPicPr/>
          <p:nvPr/>
        </p:nvPicPr>
        <p:blipFill rotWithShape="1">
          <a:blip r:embed="rId3">
            <a:extLst>
              <a:ext uri="{28A0092B-C50C-407E-A947-70E740481C1C}">
                <a14:useLocalDpi xmlns:a14="http://schemas.microsoft.com/office/drawing/2010/main" val="0"/>
              </a:ext>
            </a:extLst>
          </a:blip>
          <a:srcRect l="113636" r="-154543"/>
          <a:stretch/>
        </p:blipFill>
        <p:spPr>
          <a:xfrm>
            <a:off x="2267744" y="1270708"/>
            <a:ext cx="2232248" cy="2197686"/>
          </a:xfrm>
          <a:prstGeom prst="rect">
            <a:avLst/>
          </a:prstGeom>
        </p:spPr>
      </p:pic>
      <p:pic>
        <p:nvPicPr>
          <p:cNvPr id="12" name="図 11"/>
          <p:cNvPicPr>
            <a:picLocks noChangeAspect="1"/>
          </p:cNvPicPr>
          <p:nvPr/>
        </p:nvPicPr>
        <p:blipFill rotWithShape="1">
          <a:blip r:embed="rId4">
            <a:extLst>
              <a:ext uri="{28A0092B-C50C-407E-A947-70E740481C1C}">
                <a14:useLocalDpi xmlns:a14="http://schemas.microsoft.com/office/drawing/2010/main" val="0"/>
              </a:ext>
            </a:extLst>
          </a:blip>
          <a:srcRect l="35301" t="27600" r="33199" b="43000"/>
          <a:stretch/>
        </p:blipFill>
        <p:spPr>
          <a:xfrm rot="16200000" flipV="1">
            <a:off x="-375303" y="2839829"/>
            <a:ext cx="4592245" cy="3214571"/>
          </a:xfrm>
          <a:prstGeom prst="rect">
            <a:avLst/>
          </a:prstGeom>
        </p:spPr>
      </p:pic>
      <p:cxnSp>
        <p:nvCxnSpPr>
          <p:cNvPr id="14" name="直線矢印コネクタ 13"/>
          <p:cNvCxnSpPr/>
          <p:nvPr/>
        </p:nvCxnSpPr>
        <p:spPr>
          <a:xfrm>
            <a:off x="1844557" y="2002717"/>
            <a:ext cx="699145" cy="5865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2118" y="568942"/>
            <a:ext cx="7964125" cy="1454244"/>
          </a:xfrm>
          <a:prstGeom prst="rect">
            <a:avLst/>
          </a:prstGeom>
          <a:noFill/>
        </p:spPr>
        <p:txBody>
          <a:bodyPr wrap="square" rtlCol="0">
            <a:spAutoFit/>
          </a:bodyPr>
          <a:lstStyle/>
          <a:p>
            <a:pPr>
              <a:lnSpc>
                <a:spcPct val="150000"/>
              </a:lnSpc>
            </a:pPr>
            <a:r>
              <a:rPr lang="ja-JP" altLang="en-US" sz="3200" dirty="0" smtClean="0">
                <a:latin typeface="HG丸ｺﾞｼｯｸM-PRO" panose="020F0600000000000000" pitchFamily="50" charset="-128"/>
                <a:ea typeface="HG丸ｺﾞｼｯｸM-PRO" panose="020F0600000000000000" pitchFamily="50" charset="-128"/>
              </a:rPr>
              <a:t>中高生で増えるむし歯は・・・</a:t>
            </a:r>
            <a:endParaRPr lang="en-US" altLang="ja-JP" sz="3200" dirty="0" smtClean="0">
              <a:latin typeface="HG丸ｺﾞｼｯｸM-PRO" panose="020F0600000000000000" pitchFamily="50" charset="-128"/>
              <a:ea typeface="HG丸ｺﾞｼｯｸM-PRO" panose="020F0600000000000000" pitchFamily="50" charset="-128"/>
            </a:endParaRPr>
          </a:p>
          <a:p>
            <a:pPr marL="546100">
              <a:lnSpc>
                <a:spcPct val="150000"/>
              </a:lnSpc>
            </a:pPr>
            <a:r>
              <a:rPr lang="ja-JP" altLang="en-US" sz="3200" dirty="0" smtClean="0">
                <a:latin typeface="HG丸ｺﾞｼｯｸM-PRO" panose="020F0600000000000000" pitchFamily="50" charset="-128"/>
                <a:ea typeface="HG丸ｺﾞｼｯｸM-PRO" panose="020F0600000000000000" pitchFamily="50" charset="-128"/>
              </a:rPr>
              <a:t>①第二大臼歯 　と 　②歯と歯の間</a:t>
            </a:r>
            <a:endParaRPr lang="en-US" altLang="ja-JP" sz="3200" dirty="0" smtClean="0">
              <a:latin typeface="HG丸ｺﾞｼｯｸM-PRO" panose="020F0600000000000000" pitchFamily="50" charset="-128"/>
              <a:ea typeface="HG丸ｺﾞｼｯｸM-PRO" panose="020F0600000000000000" pitchFamily="50" charset="-128"/>
            </a:endParaRPr>
          </a:p>
        </p:txBody>
      </p:sp>
      <p:grpSp>
        <p:nvGrpSpPr>
          <p:cNvPr id="6" name="グループ化 5"/>
          <p:cNvGrpSpPr/>
          <p:nvPr/>
        </p:nvGrpSpPr>
        <p:grpSpPr>
          <a:xfrm>
            <a:off x="5036732" y="1956044"/>
            <a:ext cx="3104512" cy="2719542"/>
            <a:chOff x="4381038" y="1652678"/>
            <a:chExt cx="2453608" cy="2085641"/>
          </a:xfrm>
        </p:grpSpPr>
        <p:pic>
          <p:nvPicPr>
            <p:cNvPr id="19" name="図 18"/>
            <p:cNvPicPr/>
            <p:nvPr/>
          </p:nvPicPr>
          <p:blipFill rotWithShape="1">
            <a:blip r:embed="rId5" cstate="print">
              <a:extLst>
                <a:ext uri="{BEBA8EAE-BF5A-486C-A8C5-ECC9F3942E4B}">
                  <a14:imgProps xmlns:a14="http://schemas.microsoft.com/office/drawing/2010/main">
                    <a14:imgLayer r:embed="rId6">
                      <a14:imgEffect>
                        <a14:brightnessContrast bright="21000"/>
                      </a14:imgEffect>
                    </a14:imgLayer>
                  </a14:imgProps>
                </a:ext>
                <a:ext uri="{28A0092B-C50C-407E-A947-70E740481C1C}">
                  <a14:useLocalDpi xmlns:a14="http://schemas.microsoft.com/office/drawing/2010/main" val="0"/>
                </a:ext>
              </a:extLst>
            </a:blip>
            <a:srcRect l="64335" t="29228" r="10914" b="42985"/>
            <a:stretch/>
          </p:blipFill>
          <p:spPr bwMode="auto">
            <a:xfrm>
              <a:off x="4381038" y="2212401"/>
              <a:ext cx="2453608" cy="1525918"/>
            </a:xfrm>
            <a:prstGeom prst="rect">
              <a:avLst/>
            </a:prstGeom>
            <a:ln>
              <a:noFill/>
            </a:ln>
            <a:extLst>
              <a:ext uri="{53640926-AAD7-44D8-BBD7-CCE9431645EC}">
                <a14:shadowObscured xmlns:a14="http://schemas.microsoft.com/office/drawing/2010/main"/>
              </a:ext>
            </a:extLst>
          </p:spPr>
        </p:pic>
        <p:sp>
          <p:nvSpPr>
            <p:cNvPr id="3" name="楕円 2"/>
            <p:cNvSpPr/>
            <p:nvPr/>
          </p:nvSpPr>
          <p:spPr>
            <a:xfrm>
              <a:off x="5607842" y="2834635"/>
              <a:ext cx="343972" cy="693665"/>
            </a:xfrm>
            <a:prstGeom prst="ellipse">
              <a:avLst/>
            </a:prstGeom>
            <a:solidFill>
              <a:srgbClr val="FFC000">
                <a:alpha val="6117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4676311" y="2880607"/>
              <a:ext cx="343972" cy="693665"/>
            </a:xfrm>
            <a:prstGeom prst="ellipse">
              <a:avLst/>
            </a:prstGeom>
            <a:solidFill>
              <a:srgbClr val="FFC000">
                <a:alpha val="6117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flipH="1">
              <a:off x="6430363" y="2834635"/>
              <a:ext cx="304045" cy="693665"/>
            </a:xfrm>
            <a:prstGeom prst="ellipse">
              <a:avLst/>
            </a:prstGeom>
            <a:solidFill>
              <a:srgbClr val="FFC000">
                <a:alpha val="6117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flipH="1">
              <a:off x="4848297" y="1652678"/>
              <a:ext cx="171986" cy="1159834"/>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3449524" y="5346789"/>
            <a:ext cx="2994908"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 第二大臼歯は</a:t>
            </a:r>
            <a:endParaRPr lang="en-US" altLang="ja-JP" sz="28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17397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0"/>
            <a:ext cx="9144000" cy="71353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71634" y="0"/>
            <a:ext cx="9687267"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第二大臼歯はなぜむし歯になりやすい？</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0" y="811733"/>
            <a:ext cx="9133983" cy="6042680"/>
          </a:xfrm>
          <a:prstGeom prst="rect">
            <a:avLst/>
          </a:prstGeom>
          <a:noFill/>
        </p:spPr>
        <p:txBody>
          <a:bodyPr wrap="square" rtlCol="0">
            <a:spAutoFit/>
          </a:bodyPr>
          <a:lstStyle/>
          <a:p>
            <a:pPr marL="722313" indent="-722313">
              <a:lnSpc>
                <a:spcPts val="5800"/>
              </a:lnSpc>
            </a:pPr>
            <a:r>
              <a:rPr lang="ja-JP" altLang="en-US" sz="2800" dirty="0">
                <a:latin typeface="HG丸ｺﾞｼｯｸM-PRO" panose="020F0600000000000000" pitchFamily="50" charset="-128"/>
                <a:ea typeface="HG丸ｺﾞｼｯｸM-PRO" panose="020F0600000000000000" pitchFamily="50" charset="-128"/>
              </a:rPr>
              <a:t>１：奥に</a:t>
            </a:r>
            <a:r>
              <a:rPr lang="ja-JP" altLang="en-US" sz="2800" dirty="0" smtClean="0">
                <a:latin typeface="HG丸ｺﾞｼｯｸM-PRO" panose="020F0600000000000000" pitchFamily="50" charset="-128"/>
                <a:ea typeface="HG丸ｺﾞｼｯｸM-PRO" panose="020F0600000000000000" pitchFamily="50" charset="-128"/>
              </a:rPr>
              <a:t>あるので磨きにくい</a:t>
            </a:r>
            <a:endParaRPr lang="en-US" altLang="ja-JP" sz="2800" dirty="0" smtClean="0">
              <a:latin typeface="HG丸ｺﾞｼｯｸM-PRO" panose="020F0600000000000000" pitchFamily="50" charset="-128"/>
              <a:ea typeface="HG丸ｺﾞｼｯｸM-PRO" panose="020F0600000000000000" pitchFamily="50" charset="-128"/>
            </a:endParaRPr>
          </a:p>
          <a:p>
            <a:pPr marL="722313" indent="-722313">
              <a:lnSpc>
                <a:spcPts val="5800"/>
              </a:lnSpc>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smtClean="0">
                <a:solidFill>
                  <a:srgbClr val="0000CC"/>
                </a:solidFill>
                <a:latin typeface="HG丸ｺﾞｼｯｸM-PRO" panose="020F0600000000000000" pitchFamily="50" charset="-128"/>
                <a:ea typeface="HG丸ｺﾞｼｯｸM-PRO" panose="020F0600000000000000" pitchFamily="50" charset="-128"/>
              </a:rPr>
              <a:t>磨き方のコツを知る</a:t>
            </a:r>
            <a:endParaRPr lang="en-US" altLang="ja-JP" sz="2800" dirty="0" smtClean="0">
              <a:solidFill>
                <a:srgbClr val="0000CC"/>
              </a:solidFill>
              <a:latin typeface="HG丸ｺﾞｼｯｸM-PRO" panose="020F0600000000000000" pitchFamily="50" charset="-128"/>
              <a:ea typeface="HG丸ｺﾞｼｯｸM-PRO" panose="020F0600000000000000" pitchFamily="50" charset="-128"/>
            </a:endParaRPr>
          </a:p>
          <a:p>
            <a:pPr marL="722313" indent="-722313">
              <a:lnSpc>
                <a:spcPts val="5800"/>
              </a:lnSpc>
            </a:pPr>
            <a:r>
              <a:rPr lang="ja-JP" altLang="en-US" sz="2800" dirty="0">
                <a:latin typeface="HG丸ｺﾞｼｯｸM-PRO" panose="020F0600000000000000" pitchFamily="50" charset="-128"/>
                <a:ea typeface="HG丸ｺﾞｼｯｸM-PRO" panose="020F0600000000000000" pitchFamily="50" charset="-128"/>
              </a:rPr>
              <a:t>２</a:t>
            </a:r>
            <a:r>
              <a:rPr lang="ja-JP" altLang="en-US" sz="2800" dirty="0" smtClean="0">
                <a:latin typeface="HG丸ｺﾞｼｯｸM-PRO" panose="020F0600000000000000" pitchFamily="50" charset="-128"/>
                <a:ea typeface="HG丸ｺﾞｼｯｸM-PRO" panose="020F0600000000000000" pitchFamily="50" charset="-128"/>
              </a:rPr>
              <a:t>：萌出して間もない歯</a:t>
            </a:r>
            <a:r>
              <a:rPr lang="ja-JP" altLang="en-US" sz="2800" dirty="0">
                <a:latin typeface="HG丸ｺﾞｼｯｸM-PRO" panose="020F0600000000000000" pitchFamily="50" charset="-128"/>
                <a:ea typeface="HG丸ｺﾞｼｯｸM-PRO" panose="020F0600000000000000" pitchFamily="50" charset="-128"/>
              </a:rPr>
              <a:t>は</a:t>
            </a:r>
            <a:r>
              <a:rPr lang="ja-JP" altLang="en-US" sz="2800" dirty="0" smtClean="0">
                <a:latin typeface="HG丸ｺﾞｼｯｸM-PRO" panose="020F0600000000000000" pitchFamily="50" charset="-128"/>
                <a:ea typeface="HG丸ｺﾞｼｯｸM-PRO" panose="020F0600000000000000" pitchFamily="50" charset="-128"/>
              </a:rPr>
              <a:t>弱い</a:t>
            </a:r>
            <a:endParaRPr lang="en-US" altLang="ja-JP" sz="2800" dirty="0" smtClean="0">
              <a:latin typeface="HG丸ｺﾞｼｯｸM-PRO" panose="020F0600000000000000" pitchFamily="50" charset="-128"/>
              <a:ea typeface="HG丸ｺﾞｼｯｸM-PRO" panose="020F0600000000000000" pitchFamily="50" charset="-128"/>
            </a:endParaRPr>
          </a:p>
          <a:p>
            <a:pPr marL="722313" indent="-722313">
              <a:lnSpc>
                <a:spcPts val="5800"/>
              </a:lnSpc>
            </a:pPr>
            <a:r>
              <a:rPr lang="ja-JP" altLang="en-US" sz="2800" dirty="0">
                <a:solidFill>
                  <a:srgbClr val="0000CC"/>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0000CC"/>
                </a:solidFill>
                <a:latin typeface="HG丸ｺﾞｼｯｸM-PRO" panose="020F0600000000000000" pitchFamily="50" charset="-128"/>
                <a:ea typeface="HG丸ｺﾞｼｯｸM-PRO" panose="020F0600000000000000" pitchFamily="50" charset="-128"/>
              </a:rPr>
              <a:t>　　　　フッ化物（歯磨剤、塗布）が有効</a:t>
            </a:r>
            <a:endParaRPr lang="en-US" altLang="ja-JP" sz="2800" dirty="0" smtClean="0">
              <a:solidFill>
                <a:srgbClr val="0000CC"/>
              </a:solidFill>
              <a:latin typeface="HG丸ｺﾞｼｯｸM-PRO" panose="020F0600000000000000" pitchFamily="50" charset="-128"/>
              <a:ea typeface="HG丸ｺﾞｼｯｸM-PRO" panose="020F0600000000000000" pitchFamily="50" charset="-128"/>
            </a:endParaRPr>
          </a:p>
          <a:p>
            <a:pPr marL="722313" indent="-722313">
              <a:lnSpc>
                <a:spcPts val="5800"/>
              </a:lnSpc>
            </a:pPr>
            <a:r>
              <a:rPr lang="ja-JP" altLang="en-US" sz="2800" dirty="0" smtClean="0">
                <a:latin typeface="HG丸ｺﾞｼｯｸM-PRO" panose="020F0600000000000000" pitchFamily="50" charset="-128"/>
                <a:ea typeface="HG丸ｺﾞｼｯｸM-PRO" panose="020F0600000000000000" pitchFamily="50" charset="-128"/>
              </a:rPr>
              <a:t>３：溝が複雑で深いため、歯ブラシの</a:t>
            </a:r>
            <a:r>
              <a:rPr lang="ja-JP" altLang="en-US" sz="2800" dirty="0">
                <a:latin typeface="HG丸ｺﾞｼｯｸM-PRO" panose="020F0600000000000000" pitchFamily="50" charset="-128"/>
                <a:ea typeface="HG丸ｺﾞｼｯｸM-PRO" panose="020F0600000000000000" pitchFamily="50" charset="-128"/>
              </a:rPr>
              <a:t>毛先</a:t>
            </a:r>
            <a:r>
              <a:rPr lang="ja-JP" altLang="en-US" sz="2800" dirty="0" smtClean="0">
                <a:latin typeface="HG丸ｺﾞｼｯｸM-PRO" panose="020F0600000000000000" pitchFamily="50" charset="-128"/>
                <a:ea typeface="HG丸ｺﾞｼｯｸM-PRO" panose="020F0600000000000000" pitchFamily="50" charset="-128"/>
              </a:rPr>
              <a:t>が届かない　</a:t>
            </a:r>
            <a:endParaRPr lang="en-US" altLang="ja-JP" sz="2800" dirty="0" smtClean="0">
              <a:latin typeface="HG丸ｺﾞｼｯｸM-PRO" panose="020F0600000000000000" pitchFamily="50" charset="-128"/>
              <a:ea typeface="HG丸ｺﾞｼｯｸM-PRO" panose="020F0600000000000000" pitchFamily="50" charset="-128"/>
            </a:endParaRPr>
          </a:p>
          <a:p>
            <a:pPr marL="722313" indent="-722313">
              <a:lnSpc>
                <a:spcPts val="5800"/>
              </a:lnSpc>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smtClean="0">
                <a:solidFill>
                  <a:srgbClr val="0000CC"/>
                </a:solidFill>
                <a:latin typeface="HG丸ｺﾞｼｯｸM-PRO" panose="020F0600000000000000" pitchFamily="50" charset="-128"/>
                <a:ea typeface="HG丸ｺﾞｼｯｸM-PRO" panose="020F0600000000000000" pitchFamily="50" charset="-128"/>
              </a:rPr>
              <a:t>予防充填（シーラント処置）が効果的</a:t>
            </a:r>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a:solidFill>
                  <a:srgbClr val="0000CC"/>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0000CC"/>
                </a:solidFill>
                <a:latin typeface="HG丸ｺﾞｼｯｸM-PRO" panose="020F0600000000000000" pitchFamily="50" charset="-128"/>
                <a:ea typeface="HG丸ｺﾞｼｯｸM-PRO" panose="020F0600000000000000" pitchFamily="50" charset="-128"/>
              </a:rPr>
              <a:t>　　　　　　　　</a:t>
            </a:r>
            <a:endParaRPr lang="en-US" altLang="ja-JP" sz="2800" dirty="0" smtClean="0">
              <a:solidFill>
                <a:srgbClr val="0000CC"/>
              </a:solidFill>
              <a:latin typeface="HG丸ｺﾞｼｯｸM-PRO" panose="020F0600000000000000" pitchFamily="50" charset="-128"/>
              <a:ea typeface="HG丸ｺﾞｼｯｸM-PRO" panose="020F0600000000000000" pitchFamily="50" charset="-128"/>
            </a:endParaRPr>
          </a:p>
          <a:p>
            <a:pPr marL="722313" indent="-722313">
              <a:lnSpc>
                <a:spcPts val="5800"/>
              </a:lnSpc>
            </a:pPr>
            <a:r>
              <a:rPr lang="ja-JP" altLang="en-US" sz="2800" dirty="0" smtClean="0">
                <a:latin typeface="HG丸ｺﾞｼｯｸM-PRO" panose="020F0600000000000000" pitchFamily="50" charset="-128"/>
                <a:ea typeface="HG丸ｺﾞｼｯｸM-PRO" panose="020F0600000000000000" pitchFamily="50" charset="-128"/>
              </a:rPr>
              <a:t>４：中高生</a:t>
            </a:r>
            <a:r>
              <a:rPr lang="ja-JP" altLang="en-US" sz="2800" dirty="0">
                <a:latin typeface="HG丸ｺﾞｼｯｸM-PRO" panose="020F0600000000000000" pitchFamily="50" charset="-128"/>
                <a:ea typeface="HG丸ｺﾞｼｯｸM-PRO" panose="020F0600000000000000" pitchFamily="50" charset="-128"/>
              </a:rPr>
              <a:t>は</a:t>
            </a:r>
            <a:r>
              <a:rPr lang="ja-JP" altLang="en-US" sz="2800" dirty="0" smtClean="0">
                <a:latin typeface="HG丸ｺﾞｼｯｸM-PRO" panose="020F0600000000000000" pitchFamily="50" charset="-128"/>
                <a:ea typeface="HG丸ｺﾞｼｯｸM-PRO" panose="020F0600000000000000" pitchFamily="50" charset="-128"/>
              </a:rPr>
              <a:t>間食</a:t>
            </a:r>
            <a:r>
              <a:rPr lang="ja-JP" altLang="en-US" sz="2800" dirty="0">
                <a:latin typeface="HG丸ｺﾞｼｯｸM-PRO" panose="020F0600000000000000" pitchFamily="50" charset="-128"/>
                <a:ea typeface="HG丸ｺﾞｼｯｸM-PRO" panose="020F0600000000000000" pitchFamily="50" charset="-128"/>
              </a:rPr>
              <a:t>を</a:t>
            </a:r>
            <a:r>
              <a:rPr lang="ja-JP" altLang="en-US" sz="2800" dirty="0" smtClean="0">
                <a:latin typeface="HG丸ｺﾞｼｯｸM-PRO" panose="020F0600000000000000" pitchFamily="50" charset="-128"/>
                <a:ea typeface="HG丸ｺﾞｼｯｸM-PRO" panose="020F0600000000000000" pitchFamily="50" charset="-128"/>
              </a:rPr>
              <a:t>自分で選んで食べる</a:t>
            </a:r>
            <a:endParaRPr lang="en-US" altLang="ja-JP" sz="2800" dirty="0" smtClean="0">
              <a:latin typeface="HG丸ｺﾞｼｯｸM-PRO" panose="020F0600000000000000" pitchFamily="50" charset="-128"/>
              <a:ea typeface="HG丸ｺﾞｼｯｸM-PRO" panose="020F0600000000000000" pitchFamily="50" charset="-128"/>
            </a:endParaRPr>
          </a:p>
          <a:p>
            <a:pPr marL="722313" indent="-722313">
              <a:lnSpc>
                <a:spcPts val="5800"/>
              </a:lnSpc>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smtClean="0">
                <a:solidFill>
                  <a:srgbClr val="0000CC"/>
                </a:solidFill>
                <a:latin typeface="HG丸ｺﾞｼｯｸM-PRO" panose="020F0600000000000000" pitchFamily="50" charset="-128"/>
                <a:ea typeface="HG丸ｺﾞｼｯｸM-PRO" panose="020F0600000000000000" pitchFamily="50" charset="-128"/>
              </a:rPr>
              <a:t>むし歯になりにくい間食の摂り方を考える　</a:t>
            </a:r>
            <a:endParaRPr lang="en-US" altLang="ja-JP" sz="2800" dirty="0" smtClean="0">
              <a:solidFill>
                <a:srgbClr val="0000CC"/>
              </a:solidFill>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rotWithShape="1">
          <a:blip r:embed="rId3">
            <a:extLst>
              <a:ext uri="{28A0092B-C50C-407E-A947-70E740481C1C}">
                <a14:useLocalDpi xmlns:a14="http://schemas.microsoft.com/office/drawing/2010/main" val="0"/>
              </a:ext>
            </a:extLst>
          </a:blip>
          <a:srcRect l="57755" t="27600" r="33199" b="59650"/>
          <a:stretch/>
        </p:blipFill>
        <p:spPr>
          <a:xfrm>
            <a:off x="6588224" y="813721"/>
            <a:ext cx="2160240" cy="2283566"/>
          </a:xfrm>
          <a:prstGeom prst="rect">
            <a:avLst/>
          </a:prstGeom>
        </p:spPr>
      </p:pic>
      <p:sp>
        <p:nvSpPr>
          <p:cNvPr id="3" name="テキスト ボックス 2"/>
          <p:cNvSpPr txBox="1"/>
          <p:nvPr/>
        </p:nvSpPr>
        <p:spPr>
          <a:xfrm>
            <a:off x="1002160" y="1853029"/>
            <a:ext cx="720080" cy="369332"/>
          </a:xfrm>
          <a:prstGeom prst="rect">
            <a:avLst/>
          </a:prstGeom>
          <a:noFill/>
          <a:ln>
            <a:solidFill>
              <a:srgbClr val="0000CC"/>
            </a:solidFill>
          </a:ln>
          <a:effectLst>
            <a:glow rad="101600">
              <a:schemeClr val="accent1">
                <a:satMod val="175000"/>
                <a:alpha val="40000"/>
              </a:schemeClr>
            </a:glow>
          </a:effectLst>
        </p:spPr>
        <p:txBody>
          <a:bodyPr wrap="square" rtlCol="0">
            <a:spAutoFit/>
          </a:bodyPr>
          <a:lstStyle/>
          <a:p>
            <a:r>
              <a:rPr kumimoji="1" lang="ja-JP" altLang="en-US" b="1" dirty="0" smtClean="0"/>
              <a:t>対策</a:t>
            </a:r>
            <a:endParaRPr kumimoji="1" lang="ja-JP" altLang="en-US" b="1" dirty="0"/>
          </a:p>
        </p:txBody>
      </p:sp>
      <p:sp>
        <p:nvSpPr>
          <p:cNvPr id="10" name="テキスト ボックス 9"/>
          <p:cNvSpPr txBox="1"/>
          <p:nvPr/>
        </p:nvSpPr>
        <p:spPr>
          <a:xfrm>
            <a:off x="971600" y="6237312"/>
            <a:ext cx="720080" cy="369332"/>
          </a:xfrm>
          <a:prstGeom prst="rect">
            <a:avLst/>
          </a:prstGeom>
          <a:noFill/>
          <a:ln>
            <a:solidFill>
              <a:srgbClr val="0000CC"/>
            </a:solidFill>
          </a:ln>
          <a:effectLst>
            <a:glow rad="101600">
              <a:schemeClr val="accent1">
                <a:satMod val="175000"/>
                <a:alpha val="40000"/>
              </a:schemeClr>
            </a:glow>
          </a:effectLst>
        </p:spPr>
        <p:txBody>
          <a:bodyPr wrap="square" rtlCol="0">
            <a:spAutoFit/>
          </a:bodyPr>
          <a:lstStyle/>
          <a:p>
            <a:r>
              <a:rPr kumimoji="1" lang="ja-JP" altLang="en-US" b="1" dirty="0" smtClean="0"/>
              <a:t>対策</a:t>
            </a:r>
            <a:endParaRPr kumimoji="1" lang="ja-JP" altLang="en-US" b="1" dirty="0"/>
          </a:p>
        </p:txBody>
      </p:sp>
      <p:sp>
        <p:nvSpPr>
          <p:cNvPr id="11" name="テキスト ボックス 10"/>
          <p:cNvSpPr txBox="1"/>
          <p:nvPr/>
        </p:nvSpPr>
        <p:spPr>
          <a:xfrm>
            <a:off x="1002160" y="4756476"/>
            <a:ext cx="720080" cy="369332"/>
          </a:xfrm>
          <a:prstGeom prst="rect">
            <a:avLst/>
          </a:prstGeom>
          <a:noFill/>
          <a:ln>
            <a:solidFill>
              <a:srgbClr val="0000CC"/>
            </a:solidFill>
          </a:ln>
          <a:effectLst>
            <a:glow rad="101600">
              <a:schemeClr val="accent1">
                <a:satMod val="175000"/>
                <a:alpha val="40000"/>
              </a:schemeClr>
            </a:glow>
          </a:effectLst>
        </p:spPr>
        <p:txBody>
          <a:bodyPr wrap="square" rtlCol="0">
            <a:spAutoFit/>
          </a:bodyPr>
          <a:lstStyle/>
          <a:p>
            <a:r>
              <a:rPr kumimoji="1" lang="ja-JP" altLang="en-US" b="1" dirty="0" smtClean="0"/>
              <a:t>対策</a:t>
            </a:r>
            <a:endParaRPr kumimoji="1" lang="ja-JP" altLang="en-US" b="1" dirty="0"/>
          </a:p>
        </p:txBody>
      </p:sp>
      <p:sp>
        <p:nvSpPr>
          <p:cNvPr id="12" name="テキスト ボックス 11"/>
          <p:cNvSpPr txBox="1"/>
          <p:nvPr/>
        </p:nvSpPr>
        <p:spPr>
          <a:xfrm>
            <a:off x="1002160" y="3263656"/>
            <a:ext cx="720080" cy="369332"/>
          </a:xfrm>
          <a:prstGeom prst="rect">
            <a:avLst/>
          </a:prstGeom>
          <a:noFill/>
          <a:ln>
            <a:solidFill>
              <a:srgbClr val="0000CC"/>
            </a:solidFill>
          </a:ln>
          <a:effectLst>
            <a:glow rad="101600">
              <a:schemeClr val="accent1">
                <a:satMod val="175000"/>
                <a:alpha val="40000"/>
              </a:schemeClr>
            </a:glow>
          </a:effectLst>
        </p:spPr>
        <p:txBody>
          <a:bodyPr wrap="square" rtlCol="0">
            <a:spAutoFit/>
          </a:bodyPr>
          <a:lstStyle/>
          <a:p>
            <a:r>
              <a:rPr kumimoji="1" lang="ja-JP" altLang="en-US" b="1" dirty="0" smtClean="0"/>
              <a:t>対策</a:t>
            </a:r>
            <a:endParaRPr kumimoji="1" lang="ja-JP" altLang="en-US" b="1" dirty="0"/>
          </a:p>
        </p:txBody>
      </p:sp>
    </p:spTree>
    <p:extLst>
      <p:ext uri="{BB962C8B-B14F-4D97-AF65-F5344CB8AC3E}">
        <p14:creationId xmlns:p14="http://schemas.microsoft.com/office/powerpoint/2010/main" val="1226967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p:nvPr/>
        </p:nvPicPr>
        <p:blipFill rotWithShape="1">
          <a:blip r:embed="rId2" cstate="print">
            <a:extLst>
              <a:ext uri="{BEBA8EAE-BF5A-486C-A8C5-ECC9F3942E4B}">
                <a14:imgProps xmlns:a14="http://schemas.microsoft.com/office/drawing/2010/main">
                  <a14:imgLayer r:embed="rId3">
                    <a14:imgEffect>
                      <a14:brightnessContrast bright="28000"/>
                    </a14:imgEffect>
                  </a14:imgLayer>
                </a14:imgProps>
              </a:ext>
              <a:ext uri="{28A0092B-C50C-407E-A947-70E740481C1C}">
                <a14:useLocalDpi xmlns:a14="http://schemas.microsoft.com/office/drawing/2010/main" val="0"/>
              </a:ext>
            </a:extLst>
          </a:blip>
          <a:srcRect l="21247" t="25629" r="721" b="14644"/>
          <a:stretch/>
        </p:blipFill>
        <p:spPr>
          <a:xfrm rot="10800000">
            <a:off x="503548" y="3266753"/>
            <a:ext cx="5544616" cy="3546622"/>
          </a:xfrm>
          <a:prstGeom prst="rect">
            <a:avLst/>
          </a:prstGeom>
        </p:spPr>
      </p:pic>
      <p:sp>
        <p:nvSpPr>
          <p:cNvPr id="49" name="正方形/長方形 48"/>
          <p:cNvSpPr/>
          <p:nvPr/>
        </p:nvSpPr>
        <p:spPr>
          <a:xfrm>
            <a:off x="0" y="0"/>
            <a:ext cx="9144000" cy="71353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284298" y="-34478"/>
            <a:ext cx="6096541"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第二大臼歯のむし歯予防</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1643849" y="1874528"/>
            <a:ext cx="7272808" cy="1384995"/>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萌出</a:t>
            </a:r>
            <a:r>
              <a:rPr lang="ja-JP" altLang="en-US" sz="2800" dirty="0">
                <a:latin typeface="HG丸ｺﾞｼｯｸM-PRO" panose="020F0600000000000000" pitchFamily="50" charset="-128"/>
                <a:ea typeface="HG丸ｺﾞｼｯｸM-PRO" panose="020F0600000000000000" pitchFamily="50" charset="-128"/>
              </a:rPr>
              <a:t>途中</a:t>
            </a:r>
            <a:r>
              <a:rPr lang="ja-JP" altLang="en-US" sz="2800" dirty="0" smtClean="0">
                <a:latin typeface="HG丸ｺﾞｼｯｸM-PRO" panose="020F0600000000000000" pitchFamily="50" charset="-128"/>
                <a:ea typeface="HG丸ｺﾞｼｯｸM-PRO" panose="020F0600000000000000" pitchFamily="50" charset="-128"/>
              </a:rPr>
              <a:t>の歯は高さが低いので、</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前方から歯ブラシを入れて磨いても</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汚れは落とせません！</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b="48320"/>
          <a:stretch/>
        </p:blipFill>
        <p:spPr>
          <a:xfrm>
            <a:off x="-126095" y="1030966"/>
            <a:ext cx="1410393" cy="1068407"/>
          </a:xfrm>
          <a:prstGeom prst="rect">
            <a:avLst/>
          </a:prstGeom>
        </p:spPr>
      </p:pic>
      <p:cxnSp>
        <p:nvCxnSpPr>
          <p:cNvPr id="12" name="直線矢印コネクタ 11"/>
          <p:cNvCxnSpPr/>
          <p:nvPr/>
        </p:nvCxnSpPr>
        <p:spPr>
          <a:xfrm flipH="1" flipV="1">
            <a:off x="3563888" y="5440774"/>
            <a:ext cx="577044" cy="12771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3804089" y="5014569"/>
            <a:ext cx="1476164" cy="25495"/>
          </a:xfrm>
          <a:prstGeom prst="straightConnector1">
            <a:avLst/>
          </a:prstGeom>
          <a:ln w="762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067944" y="5184793"/>
            <a:ext cx="2492990" cy="646331"/>
          </a:xfrm>
          <a:prstGeom prst="rect">
            <a:avLst/>
          </a:prstGeom>
          <a:noFill/>
        </p:spPr>
        <p:txBody>
          <a:bodyPr wrap="none" rtlCol="0">
            <a:spAutoFit/>
          </a:bodyPr>
          <a:lstStyle/>
          <a:p>
            <a:r>
              <a:rPr lang="ja-JP" altLang="en-US" sz="3600" dirty="0" smtClean="0">
                <a:solidFill>
                  <a:srgbClr val="FFFF00"/>
                </a:solidFill>
                <a:latin typeface="HGP創英角ﾎﾟｯﾌﾟ体" panose="040B0A00000000000000" pitchFamily="50" charset="-128"/>
                <a:ea typeface="HGP創英角ﾎﾟｯﾌﾟ体" panose="040B0A00000000000000" pitchFamily="50" charset="-128"/>
              </a:rPr>
              <a:t>第二大臼歯</a:t>
            </a:r>
            <a:endParaRPr kumimoji="1" lang="ja-JP" altLang="en-US" sz="3600" dirty="0">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5" name="四角形吹き出し 4"/>
          <p:cNvSpPr/>
          <p:nvPr/>
        </p:nvSpPr>
        <p:spPr>
          <a:xfrm>
            <a:off x="5161732" y="3171510"/>
            <a:ext cx="3816424" cy="1442349"/>
          </a:xfrm>
          <a:prstGeom prst="wedgeRectCallout">
            <a:avLst>
              <a:gd name="adj1" fmla="val -80237"/>
              <a:gd name="adj2" fmla="val 60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latin typeface="HG丸ｺﾞｼｯｸM-PRO" panose="020F0600000000000000" pitchFamily="50" charset="-128"/>
                <a:ea typeface="HG丸ｺﾞｼｯｸM-PRO" panose="020F0600000000000000" pitchFamily="50" charset="-128"/>
              </a:rPr>
              <a:t>口は軽く開き、</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歯ブラシを横から入れて</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第二大臼歯だけに当てるように</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924748" y="708809"/>
            <a:ext cx="5519460" cy="1323439"/>
          </a:xfrm>
          <a:prstGeom prst="rect">
            <a:avLst/>
          </a:prstGeom>
        </p:spPr>
        <p:txBody>
          <a:bodyPr wrap="none">
            <a:spAutoFit/>
          </a:bodyPr>
          <a:lstStyle/>
          <a:p>
            <a:pPr marL="722313" indent="-722313"/>
            <a:r>
              <a:rPr lang="ja-JP" altLang="en-US" sz="3200" dirty="0">
                <a:latin typeface="HG丸ｺﾞｼｯｸM-PRO" panose="020F0600000000000000" pitchFamily="50" charset="-128"/>
                <a:ea typeface="HG丸ｺﾞｼｯｸM-PRO" panose="020F0600000000000000" pitchFamily="50" charset="-128"/>
              </a:rPr>
              <a:t>１：奥にあるので</a:t>
            </a:r>
            <a:r>
              <a:rPr lang="ja-JP" altLang="en-US" sz="3200" dirty="0" smtClean="0">
                <a:latin typeface="HG丸ｺﾞｼｯｸM-PRO" panose="020F0600000000000000" pitchFamily="50" charset="-128"/>
                <a:ea typeface="HG丸ｺﾞｼｯｸM-PRO" panose="020F0600000000000000" pitchFamily="50" charset="-128"/>
              </a:rPr>
              <a:t>磨きにくい</a:t>
            </a:r>
            <a:endParaRPr lang="en-US" altLang="ja-JP" sz="3200" dirty="0" smtClean="0">
              <a:latin typeface="HG丸ｺﾞｼｯｸM-PRO" panose="020F0600000000000000" pitchFamily="50" charset="-128"/>
              <a:ea typeface="HG丸ｺﾞｼｯｸM-PRO" panose="020F0600000000000000" pitchFamily="50" charset="-128"/>
            </a:endParaRPr>
          </a:p>
          <a:p>
            <a:pPr marL="722313" indent="-722313">
              <a:lnSpc>
                <a:spcPct val="150000"/>
              </a:lnSpc>
            </a:pPr>
            <a:r>
              <a:rPr lang="ja-JP" altLang="en-US" sz="3200" dirty="0" smtClean="0">
                <a:latin typeface="HG丸ｺﾞｼｯｸM-PRO" panose="020F0600000000000000" pitchFamily="50" charset="-128"/>
                <a:ea typeface="HG丸ｺﾞｼｯｸM-PRO" panose="020F0600000000000000" pitchFamily="50" charset="-128"/>
              </a:rPr>
              <a:t>　⇒磨き方のコツ</a:t>
            </a:r>
            <a:endParaRPr lang="en-US" altLang="ja-JP"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47498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0"/>
            <a:ext cx="9144000" cy="71353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399252" y="4411"/>
            <a:ext cx="6096541"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第二大臼歯のむし歯予防</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0888" y="1173423"/>
            <a:ext cx="1631858" cy="1566583"/>
          </a:xfrm>
          <a:prstGeom prst="rect">
            <a:avLst/>
          </a:prstGeom>
        </p:spPr>
      </p:pic>
      <p:sp>
        <p:nvSpPr>
          <p:cNvPr id="19" name="テキスト ボックス 18"/>
          <p:cNvSpPr txBox="1"/>
          <p:nvPr/>
        </p:nvSpPr>
        <p:spPr>
          <a:xfrm>
            <a:off x="-8671" y="738699"/>
            <a:ext cx="9133983" cy="830997"/>
          </a:xfrm>
          <a:prstGeom prst="rect">
            <a:avLst/>
          </a:prstGeom>
          <a:noFill/>
        </p:spPr>
        <p:txBody>
          <a:bodyPr wrap="square" rtlCol="0">
            <a:spAutoFit/>
          </a:bodyPr>
          <a:lstStyle/>
          <a:p>
            <a:pPr marL="722313" indent="-722313">
              <a:lnSpc>
                <a:spcPct val="150000"/>
              </a:lnSpc>
            </a:pPr>
            <a:r>
              <a:rPr lang="ja-JP" altLang="en-US" sz="3200" dirty="0" smtClean="0">
                <a:latin typeface="HG丸ｺﾞｼｯｸM-PRO" panose="020F0600000000000000" pitchFamily="50" charset="-128"/>
                <a:ea typeface="HG丸ｺﾞｼｯｸM-PRO" panose="020F0600000000000000" pitchFamily="50" charset="-128"/>
              </a:rPr>
              <a:t>２：</a:t>
            </a:r>
            <a:r>
              <a:rPr lang="ja-JP" altLang="en-US" sz="3200" dirty="0">
                <a:latin typeface="HG丸ｺﾞｼｯｸM-PRO" panose="020F0600000000000000" pitchFamily="50" charset="-128"/>
                <a:ea typeface="HG丸ｺﾞｼｯｸM-PRO" panose="020F0600000000000000" pitchFamily="50" charset="-128"/>
              </a:rPr>
              <a:t>萌出</a:t>
            </a:r>
            <a:r>
              <a:rPr lang="ja-JP" altLang="en-US" sz="3200" dirty="0" smtClean="0">
                <a:latin typeface="HG丸ｺﾞｼｯｸM-PRO" panose="020F0600000000000000" pitchFamily="50" charset="-128"/>
                <a:ea typeface="HG丸ｺﾞｼｯｸM-PRO" panose="020F0600000000000000" pitchFamily="50" charset="-128"/>
              </a:rPr>
              <a:t>して</a:t>
            </a:r>
            <a:r>
              <a:rPr lang="ja-JP" altLang="en-US" sz="3200" dirty="0">
                <a:latin typeface="HG丸ｺﾞｼｯｸM-PRO" panose="020F0600000000000000" pitchFamily="50" charset="-128"/>
                <a:ea typeface="HG丸ｺﾞｼｯｸM-PRO" panose="020F0600000000000000" pitchFamily="50" charset="-128"/>
              </a:rPr>
              <a:t>間</a:t>
            </a:r>
            <a:r>
              <a:rPr lang="ja-JP" altLang="en-US" sz="3200" dirty="0" smtClean="0">
                <a:latin typeface="HG丸ｺﾞｼｯｸM-PRO" panose="020F0600000000000000" pitchFamily="50" charset="-128"/>
                <a:ea typeface="HG丸ｺﾞｼｯｸM-PRO" panose="020F0600000000000000" pitchFamily="50" charset="-128"/>
              </a:rPr>
              <a:t>もない歯</a:t>
            </a:r>
            <a:r>
              <a:rPr lang="ja-JP" altLang="en-US" sz="3200" dirty="0">
                <a:latin typeface="HG丸ｺﾞｼｯｸM-PRO" panose="020F0600000000000000" pitchFamily="50" charset="-128"/>
                <a:ea typeface="HG丸ｺﾞｼｯｸM-PRO" panose="020F0600000000000000" pitchFamily="50" charset="-128"/>
              </a:rPr>
              <a:t>は</a:t>
            </a:r>
            <a:r>
              <a:rPr lang="ja-JP" altLang="en-US" sz="3200" dirty="0" smtClean="0">
                <a:latin typeface="HG丸ｺﾞｼｯｸM-PRO" panose="020F0600000000000000" pitchFamily="50" charset="-128"/>
                <a:ea typeface="HG丸ｺﾞｼｯｸM-PRO" panose="020F0600000000000000" pitchFamily="50" charset="-128"/>
              </a:rPr>
              <a:t>弱い</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539552" y="1512478"/>
            <a:ext cx="7416824" cy="2123658"/>
          </a:xfrm>
          <a:prstGeom prst="rect">
            <a:avLst/>
          </a:prstGeom>
          <a:noFill/>
        </p:spPr>
        <p:txBody>
          <a:bodyPr wrap="square" rtlCol="0">
            <a:spAutoFit/>
          </a:bodyPr>
          <a:lstStyle/>
          <a:p>
            <a:pPr marL="722313" indent="-722313">
              <a:lnSpc>
                <a:spcPct val="150000"/>
              </a:lnSpc>
            </a:pPr>
            <a:r>
              <a:rPr lang="ja-JP" altLang="en-US" sz="3200" dirty="0" smtClean="0">
                <a:latin typeface="HG丸ｺﾞｼｯｸM-PRO" panose="020F0600000000000000" pitchFamily="50" charset="-128"/>
                <a:ea typeface="HG丸ｺﾞｼｯｸM-PRO" panose="020F0600000000000000" pitchFamily="50" charset="-128"/>
              </a:rPr>
              <a:t>◎ フッ化物入り</a:t>
            </a:r>
            <a:r>
              <a:rPr lang="ja-JP" altLang="en-US" sz="3200" dirty="0" smtClean="0">
                <a:latin typeface="HG丸ｺﾞｼｯｸM-PRO" panose="020F0600000000000000" pitchFamily="50" charset="-128"/>
                <a:ea typeface="HG丸ｺﾞｼｯｸM-PRO" panose="020F0600000000000000" pitchFamily="50" charset="-128"/>
              </a:rPr>
              <a:t>歯</a:t>
            </a:r>
            <a:r>
              <a:rPr lang="ja-JP" altLang="en-US" sz="3200" dirty="0" smtClean="0">
                <a:latin typeface="HG丸ｺﾞｼｯｸM-PRO" panose="020F0600000000000000" pitchFamily="50" charset="-128"/>
                <a:ea typeface="HG丸ｺﾞｼｯｸM-PRO" panose="020F0600000000000000" pitchFamily="50" charset="-128"/>
              </a:rPr>
              <a:t>みが</a:t>
            </a:r>
            <a:r>
              <a:rPr lang="ja-JP" altLang="en-US" sz="3200" dirty="0">
                <a:latin typeface="HG丸ｺﾞｼｯｸM-PRO" panose="020F0600000000000000" pitchFamily="50" charset="-128"/>
                <a:ea typeface="HG丸ｺﾞｼｯｸM-PRO" panose="020F0600000000000000" pitchFamily="50" charset="-128"/>
              </a:rPr>
              <a:t>き</a:t>
            </a:r>
            <a:r>
              <a:rPr lang="ja-JP" altLang="en-US" sz="3200" dirty="0" smtClean="0">
                <a:latin typeface="HG丸ｺﾞｼｯｸM-PRO" panose="020F0600000000000000" pitchFamily="50" charset="-128"/>
                <a:ea typeface="HG丸ｺﾞｼｯｸM-PRO" panose="020F0600000000000000" pitchFamily="50" charset="-128"/>
              </a:rPr>
              <a:t>剤</a:t>
            </a:r>
            <a:r>
              <a:rPr lang="ja-JP" altLang="en-US" sz="3200" dirty="0" smtClean="0">
                <a:latin typeface="HG丸ｺﾞｼｯｸM-PRO" panose="020F0600000000000000" pitchFamily="50" charset="-128"/>
                <a:ea typeface="HG丸ｺﾞｼｯｸM-PRO" panose="020F0600000000000000" pitchFamily="50" charset="-128"/>
              </a:rPr>
              <a:t>を使う</a:t>
            </a:r>
            <a:endParaRPr lang="en-US" altLang="ja-JP" sz="3200" dirty="0" smtClean="0">
              <a:latin typeface="HG丸ｺﾞｼｯｸM-PRO" panose="020F0600000000000000" pitchFamily="50" charset="-128"/>
              <a:ea typeface="HG丸ｺﾞｼｯｸM-PRO" panose="020F0600000000000000" pitchFamily="50" charset="-128"/>
            </a:endParaRPr>
          </a:p>
          <a:p>
            <a:pPr marL="722313" indent="-280988"/>
            <a:r>
              <a:rPr lang="ja-JP" altLang="en-US" sz="2800" dirty="0" smtClean="0">
                <a:latin typeface="HG丸ｺﾞｼｯｸM-PRO" panose="020F0600000000000000" pitchFamily="50" charset="-128"/>
                <a:ea typeface="HG丸ｺﾞｼｯｸM-PRO" panose="020F0600000000000000" pitchFamily="50" charset="-128"/>
              </a:rPr>
              <a:t>　・</a:t>
            </a:r>
            <a:r>
              <a:rPr lang="en-US" altLang="ja-JP" sz="2800" dirty="0" smtClean="0">
                <a:latin typeface="HG丸ｺﾞｼｯｸM-PRO" panose="020F0600000000000000" pitchFamily="50" charset="-128"/>
                <a:ea typeface="HG丸ｺﾞｼｯｸM-PRO" panose="020F0600000000000000" pitchFamily="50" charset="-128"/>
              </a:rPr>
              <a:t>1</a:t>
            </a:r>
            <a:r>
              <a:rPr lang="ja-JP" altLang="en-US" sz="2800" dirty="0" smtClean="0">
                <a:latin typeface="HG丸ｺﾞｼｯｸM-PRO" panose="020F0600000000000000" pitchFamily="50" charset="-128"/>
                <a:ea typeface="HG丸ｺﾞｼｯｸM-PRO" panose="020F0600000000000000" pitchFamily="50" charset="-128"/>
              </a:rPr>
              <a:t>日</a:t>
            </a:r>
            <a:r>
              <a:rPr lang="en-US" altLang="ja-JP" sz="2800" dirty="0" smtClean="0">
                <a:latin typeface="HG丸ｺﾞｼｯｸM-PRO" panose="020F0600000000000000" pitchFamily="50" charset="-128"/>
                <a:ea typeface="HG丸ｺﾞｼｯｸM-PRO" panose="020F0600000000000000" pitchFamily="50" charset="-128"/>
              </a:rPr>
              <a:t>2</a:t>
            </a:r>
            <a:r>
              <a:rPr lang="ja-JP" altLang="en-US" sz="2800" dirty="0" smtClean="0">
                <a:latin typeface="HG丸ｺﾞｼｯｸM-PRO" panose="020F0600000000000000" pitchFamily="50" charset="-128"/>
                <a:ea typeface="HG丸ｺﾞｼｯｸM-PRO" panose="020F0600000000000000" pitchFamily="50" charset="-128"/>
              </a:rPr>
              <a:t>回以上</a:t>
            </a:r>
            <a:endParaRPr lang="en-US" altLang="ja-JP" sz="2800" dirty="0" smtClean="0">
              <a:latin typeface="HG丸ｺﾞｼｯｸM-PRO" panose="020F0600000000000000" pitchFamily="50" charset="-128"/>
              <a:ea typeface="HG丸ｺﾞｼｯｸM-PRO" panose="020F0600000000000000" pitchFamily="50" charset="-128"/>
            </a:endParaRPr>
          </a:p>
          <a:p>
            <a:pPr marL="722313" indent="-280988"/>
            <a:r>
              <a:rPr lang="ja-JP" altLang="en-US" sz="2800" dirty="0" smtClean="0">
                <a:latin typeface="HG丸ｺﾞｼｯｸM-PRO" panose="020F0600000000000000" pitchFamily="50" charset="-128"/>
                <a:ea typeface="HG丸ｺﾞｼｯｸM-PRO" panose="020F0600000000000000" pitchFamily="50" charset="-128"/>
              </a:rPr>
              <a:t>　・すすぎは少量の水で</a:t>
            </a:r>
            <a:r>
              <a:rPr lang="en-US" altLang="ja-JP" sz="2800" dirty="0" smtClean="0">
                <a:latin typeface="HG丸ｺﾞｼｯｸM-PRO" panose="020F0600000000000000" pitchFamily="50" charset="-128"/>
                <a:ea typeface="HG丸ｺﾞｼｯｸM-PRO" panose="020F0600000000000000" pitchFamily="50" charset="-128"/>
              </a:rPr>
              <a:t>1</a:t>
            </a:r>
            <a:r>
              <a:rPr lang="ja-JP" altLang="en-US" sz="2800" dirty="0" smtClean="0">
                <a:latin typeface="HG丸ｺﾞｼｯｸM-PRO" panose="020F0600000000000000" pitchFamily="50" charset="-128"/>
                <a:ea typeface="HG丸ｺﾞｼｯｸM-PRO" panose="020F0600000000000000" pitchFamily="50" charset="-128"/>
              </a:rPr>
              <a:t>回</a:t>
            </a:r>
            <a:endParaRPr lang="en-US" altLang="ja-JP" sz="2800" dirty="0" smtClean="0">
              <a:latin typeface="HG丸ｺﾞｼｯｸM-PRO" panose="020F0600000000000000" pitchFamily="50" charset="-128"/>
              <a:ea typeface="HG丸ｺﾞｼｯｸM-PRO" panose="020F0600000000000000" pitchFamily="50" charset="-128"/>
            </a:endParaRPr>
          </a:p>
          <a:p>
            <a:pPr marL="722313" indent="-280988"/>
            <a:r>
              <a:rPr lang="ja-JP" altLang="en-US" sz="2800" dirty="0" smtClean="0">
                <a:latin typeface="HG丸ｺﾞｼｯｸM-PRO" panose="020F0600000000000000" pitchFamily="50" charset="-128"/>
                <a:ea typeface="HG丸ｺﾞｼｯｸM-PRO" panose="020F0600000000000000" pitchFamily="50" charset="-128"/>
              </a:rPr>
              <a:t>　・</a:t>
            </a:r>
            <a:r>
              <a:rPr lang="en-US" altLang="ja-JP" sz="2800" dirty="0" smtClean="0">
                <a:latin typeface="HG丸ｺﾞｼｯｸM-PRO" panose="020F0600000000000000" pitchFamily="50" charset="-128"/>
                <a:ea typeface="HG丸ｺﾞｼｯｸM-PRO" panose="020F0600000000000000" pitchFamily="50" charset="-128"/>
              </a:rPr>
              <a:t>1</a:t>
            </a:r>
            <a:r>
              <a:rPr lang="ja-JP" altLang="en-US" sz="2800" dirty="0" smtClean="0">
                <a:latin typeface="HG丸ｺﾞｼｯｸM-PRO" panose="020F0600000000000000" pitchFamily="50" charset="-128"/>
                <a:ea typeface="HG丸ｺﾞｼｯｸM-PRO" panose="020F0600000000000000" pitchFamily="50" charset="-128"/>
              </a:rPr>
              <a:t>～</a:t>
            </a:r>
            <a:r>
              <a:rPr lang="en-US" altLang="ja-JP" sz="2800" dirty="0" smtClean="0">
                <a:latin typeface="HG丸ｺﾞｼｯｸM-PRO" panose="020F0600000000000000" pitchFamily="50" charset="-128"/>
                <a:ea typeface="HG丸ｺﾞｼｯｸM-PRO" panose="020F0600000000000000" pitchFamily="50" charset="-128"/>
              </a:rPr>
              <a:t>2</a:t>
            </a:r>
            <a:r>
              <a:rPr lang="ja-JP" altLang="en-US" sz="2800" dirty="0" smtClean="0">
                <a:latin typeface="HG丸ｺﾞｼｯｸM-PRO" panose="020F0600000000000000" pitchFamily="50" charset="-128"/>
                <a:ea typeface="HG丸ｺﾞｼｯｸM-PRO" panose="020F0600000000000000" pitchFamily="50" charset="-128"/>
              </a:rPr>
              <a:t>時間は飲食を控える</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67544" y="3985017"/>
            <a:ext cx="8496944" cy="2308324"/>
          </a:xfrm>
          <a:prstGeom prst="rect">
            <a:avLst/>
          </a:prstGeom>
          <a:noFill/>
        </p:spPr>
        <p:txBody>
          <a:bodyPr wrap="square" rtlCol="0">
            <a:spAutoFit/>
          </a:bodyPr>
          <a:lstStyle/>
          <a:p>
            <a:pPr marL="722313" indent="-722313">
              <a:lnSpc>
                <a:spcPct val="150000"/>
              </a:lnSpc>
            </a:pPr>
            <a:r>
              <a:rPr lang="ja-JP" altLang="en-US" sz="3200" dirty="0">
                <a:latin typeface="HG丸ｺﾞｼｯｸM-PRO" panose="020F0600000000000000" pitchFamily="50" charset="-128"/>
                <a:ea typeface="HG丸ｺﾞｼｯｸM-PRO" panose="020F0600000000000000" pitchFamily="50" charset="-128"/>
              </a:rPr>
              <a:t>◎かかりつけ歯科</a:t>
            </a:r>
            <a:r>
              <a:rPr lang="ja-JP" altLang="en-US" sz="3200" dirty="0" smtClean="0">
                <a:latin typeface="HG丸ｺﾞｼｯｸM-PRO" panose="020F0600000000000000" pitchFamily="50" charset="-128"/>
                <a:ea typeface="HG丸ｺﾞｼｯｸM-PRO" panose="020F0600000000000000" pitchFamily="50" charset="-128"/>
              </a:rPr>
              <a:t>での定期的な</a:t>
            </a:r>
            <a:endParaRPr lang="en-US" altLang="ja-JP" sz="3200" dirty="0" smtClean="0">
              <a:latin typeface="HG丸ｺﾞｼｯｸM-PRO" panose="020F0600000000000000" pitchFamily="50" charset="-128"/>
              <a:ea typeface="HG丸ｺﾞｼｯｸM-PRO" panose="020F0600000000000000" pitchFamily="50" charset="-128"/>
            </a:endParaRPr>
          </a:p>
          <a:p>
            <a:pPr marL="722313" indent="-722313">
              <a:lnSpc>
                <a:spcPct val="150000"/>
              </a:lnSpc>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フッ化物歯面塗布（フッ素塗布）</a:t>
            </a:r>
            <a:endParaRPr lang="en-US" altLang="ja-JP" sz="3200" dirty="0" smtClean="0">
              <a:latin typeface="HG丸ｺﾞｼｯｸM-PRO" panose="020F0600000000000000" pitchFamily="50" charset="-128"/>
              <a:ea typeface="HG丸ｺﾞｼｯｸM-PRO" panose="020F0600000000000000" pitchFamily="50" charset="-128"/>
            </a:endParaRPr>
          </a:p>
          <a:p>
            <a:pPr marL="722313" indent="-722313">
              <a:lnSpc>
                <a:spcPct val="150000"/>
              </a:lnSpc>
            </a:pPr>
            <a:r>
              <a:rPr lang="ja-JP" altLang="en-US" sz="32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・生え始めから継続して塗布することが大切</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601" y="4037069"/>
            <a:ext cx="1468695" cy="1688155"/>
          </a:xfrm>
          <a:prstGeom prst="rect">
            <a:avLst/>
          </a:prstGeom>
        </p:spPr>
      </p:pic>
    </p:spTree>
    <p:extLst>
      <p:ext uri="{BB962C8B-B14F-4D97-AF65-F5344CB8AC3E}">
        <p14:creationId xmlns:p14="http://schemas.microsoft.com/office/powerpoint/2010/main" val="807464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0"/>
            <a:ext cx="9144000" cy="71353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335325" y="-27117"/>
            <a:ext cx="6096541"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第二大臼歯のむし歯予防</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116247" y="872605"/>
            <a:ext cx="9333199" cy="1431161"/>
          </a:xfrm>
          <a:prstGeom prst="rect">
            <a:avLst/>
          </a:prstGeom>
          <a:noFill/>
        </p:spPr>
        <p:txBody>
          <a:bodyPr wrap="square" rtlCol="0">
            <a:spAutoFit/>
          </a:bodyPr>
          <a:lstStyle/>
          <a:p>
            <a:pPr marL="261938" indent="-261938">
              <a:lnSpc>
                <a:spcPct val="150000"/>
              </a:lnSpc>
            </a:pPr>
            <a:r>
              <a:rPr lang="ja-JP" altLang="en-US" sz="3000" dirty="0">
                <a:latin typeface="HG丸ｺﾞｼｯｸM-PRO" panose="020F0600000000000000" pitchFamily="50" charset="-128"/>
                <a:ea typeface="HG丸ｺﾞｼｯｸM-PRO" panose="020F0600000000000000" pitchFamily="50" charset="-128"/>
              </a:rPr>
              <a:t>３：溝が複雑で深いため、歯ブラシの毛先が届かない</a:t>
            </a:r>
            <a:r>
              <a:rPr lang="ja-JP" altLang="en-US" sz="2800" dirty="0" smtClean="0">
                <a:latin typeface="HG丸ｺﾞｼｯｸM-PRO" panose="020F0600000000000000" pitchFamily="50" charset="-128"/>
                <a:ea typeface="HG丸ｺﾞｼｯｸM-PRO" panose="020F0600000000000000" pitchFamily="50" charset="-128"/>
              </a:rPr>
              <a:t>⇒歯科</a:t>
            </a:r>
            <a:r>
              <a:rPr lang="ja-JP" altLang="en-US" sz="2800" dirty="0">
                <a:latin typeface="HG丸ｺﾞｼｯｸM-PRO" panose="020F0600000000000000" pitchFamily="50" charset="-128"/>
                <a:ea typeface="HG丸ｺﾞｼｯｸM-PRO" panose="020F0600000000000000" pitchFamily="50" charset="-128"/>
              </a:rPr>
              <a:t>医院</a:t>
            </a:r>
            <a:r>
              <a:rPr lang="ja-JP" altLang="en-US" sz="2800" dirty="0" smtClean="0">
                <a:latin typeface="HG丸ｺﾞｼｯｸM-PRO" panose="020F0600000000000000" pitchFamily="50" charset="-128"/>
                <a:ea typeface="HG丸ｺﾞｼｯｸM-PRO" panose="020F0600000000000000" pitchFamily="50" charset="-128"/>
              </a:rPr>
              <a:t>での予防充填（シーラント処置）が</a:t>
            </a:r>
            <a:r>
              <a:rPr lang="ja-JP" altLang="en-US" sz="2800" dirty="0">
                <a:latin typeface="HG丸ｺﾞｼｯｸM-PRO" panose="020F0600000000000000" pitchFamily="50" charset="-128"/>
                <a:ea typeface="HG丸ｺﾞｼｯｸM-PRO" panose="020F0600000000000000" pitchFamily="50" charset="-128"/>
              </a:rPr>
              <a:t>効果的</a:t>
            </a:r>
            <a:endParaRPr lang="en-US" altLang="ja-JP" sz="2800"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4909" y="2352319"/>
            <a:ext cx="936104" cy="1075982"/>
          </a:xfrm>
          <a:prstGeom prst="rect">
            <a:avLst/>
          </a:prstGeom>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l="57755" t="27600" r="33199" b="59650"/>
          <a:stretch/>
        </p:blipFill>
        <p:spPr>
          <a:xfrm>
            <a:off x="882824" y="2577088"/>
            <a:ext cx="2952328" cy="3120874"/>
          </a:xfrm>
          <a:prstGeom prst="rect">
            <a:avLst/>
          </a:prstGeom>
        </p:spPr>
      </p:pic>
      <p:cxnSp>
        <p:nvCxnSpPr>
          <p:cNvPr id="6" name="直線コネクタ 5"/>
          <p:cNvCxnSpPr/>
          <p:nvPr/>
        </p:nvCxnSpPr>
        <p:spPr>
          <a:xfrm>
            <a:off x="2627784" y="2141932"/>
            <a:ext cx="461383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rotWithShape="1">
          <a:blip r:embed="rId4">
            <a:extLst>
              <a:ext uri="{28A0092B-C50C-407E-A947-70E740481C1C}">
                <a14:useLocalDpi xmlns:a14="http://schemas.microsoft.com/office/drawing/2010/main" val="0"/>
              </a:ext>
            </a:extLst>
          </a:blip>
          <a:srcRect l="57755" t="27600" r="33199" b="59650"/>
          <a:stretch/>
        </p:blipFill>
        <p:spPr>
          <a:xfrm>
            <a:off x="4932040" y="2564904"/>
            <a:ext cx="2952328" cy="3120874"/>
          </a:xfrm>
          <a:prstGeom prst="rect">
            <a:avLst/>
          </a:prstGeom>
        </p:spPr>
      </p:pic>
      <p:sp>
        <p:nvSpPr>
          <p:cNvPr id="7" name="右矢印 6"/>
          <p:cNvSpPr/>
          <p:nvPr/>
        </p:nvSpPr>
        <p:spPr>
          <a:xfrm>
            <a:off x="3936308" y="3801305"/>
            <a:ext cx="89457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5928360" y="3394571"/>
            <a:ext cx="1310640" cy="1478280"/>
          </a:xfrm>
          <a:custGeom>
            <a:avLst/>
            <a:gdLst>
              <a:gd name="connsiteX0" fmla="*/ 670560 w 1310640"/>
              <a:gd name="connsiteY0" fmla="*/ 792480 h 1478280"/>
              <a:gd name="connsiteX1" fmla="*/ 701040 w 1310640"/>
              <a:gd name="connsiteY1" fmla="*/ 396240 h 1478280"/>
              <a:gd name="connsiteX2" fmla="*/ 685800 w 1310640"/>
              <a:gd name="connsiteY2" fmla="*/ 182880 h 1478280"/>
              <a:gd name="connsiteX3" fmla="*/ 640080 w 1310640"/>
              <a:gd name="connsiteY3" fmla="*/ 121920 h 1478280"/>
              <a:gd name="connsiteX4" fmla="*/ 579120 w 1310640"/>
              <a:gd name="connsiteY4" fmla="*/ 0 h 1478280"/>
              <a:gd name="connsiteX5" fmla="*/ 594360 w 1310640"/>
              <a:gd name="connsiteY5" fmla="*/ 106680 h 1478280"/>
              <a:gd name="connsiteX6" fmla="*/ 563880 w 1310640"/>
              <a:gd name="connsiteY6" fmla="*/ 198120 h 1478280"/>
              <a:gd name="connsiteX7" fmla="*/ 609600 w 1310640"/>
              <a:gd name="connsiteY7" fmla="*/ 335280 h 1478280"/>
              <a:gd name="connsiteX8" fmla="*/ 594360 w 1310640"/>
              <a:gd name="connsiteY8" fmla="*/ 487680 h 1478280"/>
              <a:gd name="connsiteX9" fmla="*/ 594360 w 1310640"/>
              <a:gd name="connsiteY9" fmla="*/ 624840 h 1478280"/>
              <a:gd name="connsiteX10" fmla="*/ 563880 w 1310640"/>
              <a:gd name="connsiteY10" fmla="*/ 746760 h 1478280"/>
              <a:gd name="connsiteX11" fmla="*/ 502920 w 1310640"/>
              <a:gd name="connsiteY11" fmla="*/ 883920 h 1478280"/>
              <a:gd name="connsiteX12" fmla="*/ 365760 w 1310640"/>
              <a:gd name="connsiteY12" fmla="*/ 883920 h 1478280"/>
              <a:gd name="connsiteX13" fmla="*/ 289560 w 1310640"/>
              <a:gd name="connsiteY13" fmla="*/ 701040 h 1478280"/>
              <a:gd name="connsiteX14" fmla="*/ 198120 w 1310640"/>
              <a:gd name="connsiteY14" fmla="*/ 609600 h 1478280"/>
              <a:gd name="connsiteX15" fmla="*/ 259080 w 1310640"/>
              <a:gd name="connsiteY15" fmla="*/ 746760 h 1478280"/>
              <a:gd name="connsiteX16" fmla="*/ 274320 w 1310640"/>
              <a:gd name="connsiteY16" fmla="*/ 853440 h 1478280"/>
              <a:gd name="connsiteX17" fmla="*/ 167640 w 1310640"/>
              <a:gd name="connsiteY17" fmla="*/ 853440 h 1478280"/>
              <a:gd name="connsiteX18" fmla="*/ 137160 w 1310640"/>
              <a:gd name="connsiteY18" fmla="*/ 731520 h 1478280"/>
              <a:gd name="connsiteX19" fmla="*/ 60960 w 1310640"/>
              <a:gd name="connsiteY19" fmla="*/ 609600 h 1478280"/>
              <a:gd name="connsiteX20" fmla="*/ 76200 w 1310640"/>
              <a:gd name="connsiteY20" fmla="*/ 701040 h 1478280"/>
              <a:gd name="connsiteX21" fmla="*/ 137160 w 1310640"/>
              <a:gd name="connsiteY21" fmla="*/ 914400 h 1478280"/>
              <a:gd name="connsiteX22" fmla="*/ 106680 w 1310640"/>
              <a:gd name="connsiteY22" fmla="*/ 1036320 h 1478280"/>
              <a:gd name="connsiteX23" fmla="*/ 0 w 1310640"/>
              <a:gd name="connsiteY23" fmla="*/ 1127760 h 1478280"/>
              <a:gd name="connsiteX24" fmla="*/ 152400 w 1310640"/>
              <a:gd name="connsiteY24" fmla="*/ 1021080 h 1478280"/>
              <a:gd name="connsiteX25" fmla="*/ 91440 w 1310640"/>
              <a:gd name="connsiteY25" fmla="*/ 1280160 h 1478280"/>
              <a:gd name="connsiteX26" fmla="*/ 198120 w 1310640"/>
              <a:gd name="connsiteY26" fmla="*/ 929640 h 1478280"/>
              <a:gd name="connsiteX27" fmla="*/ 320040 w 1310640"/>
              <a:gd name="connsiteY27" fmla="*/ 914400 h 1478280"/>
              <a:gd name="connsiteX28" fmla="*/ 472440 w 1310640"/>
              <a:gd name="connsiteY28" fmla="*/ 914400 h 1478280"/>
              <a:gd name="connsiteX29" fmla="*/ 533400 w 1310640"/>
              <a:gd name="connsiteY29" fmla="*/ 1143000 h 1478280"/>
              <a:gd name="connsiteX30" fmla="*/ 502920 w 1310640"/>
              <a:gd name="connsiteY30" fmla="*/ 1325880 h 1478280"/>
              <a:gd name="connsiteX31" fmla="*/ 441960 w 1310640"/>
              <a:gd name="connsiteY31" fmla="*/ 1478280 h 1478280"/>
              <a:gd name="connsiteX32" fmla="*/ 533400 w 1310640"/>
              <a:gd name="connsiteY32" fmla="*/ 1325880 h 1478280"/>
              <a:gd name="connsiteX33" fmla="*/ 640080 w 1310640"/>
              <a:gd name="connsiteY33" fmla="*/ 1386840 h 1478280"/>
              <a:gd name="connsiteX34" fmla="*/ 548640 w 1310640"/>
              <a:gd name="connsiteY34" fmla="*/ 1264920 h 1478280"/>
              <a:gd name="connsiteX35" fmla="*/ 548640 w 1310640"/>
              <a:gd name="connsiteY35" fmla="*/ 1143000 h 1478280"/>
              <a:gd name="connsiteX36" fmla="*/ 640080 w 1310640"/>
              <a:gd name="connsiteY36" fmla="*/ 1143000 h 1478280"/>
              <a:gd name="connsiteX37" fmla="*/ 518160 w 1310640"/>
              <a:gd name="connsiteY37" fmla="*/ 1066800 h 1478280"/>
              <a:gd name="connsiteX38" fmla="*/ 533400 w 1310640"/>
              <a:gd name="connsiteY38" fmla="*/ 853440 h 1478280"/>
              <a:gd name="connsiteX39" fmla="*/ 579120 w 1310640"/>
              <a:gd name="connsiteY39" fmla="*/ 792480 h 1478280"/>
              <a:gd name="connsiteX40" fmla="*/ 792480 w 1310640"/>
              <a:gd name="connsiteY40" fmla="*/ 807720 h 1478280"/>
              <a:gd name="connsiteX41" fmla="*/ 975360 w 1310640"/>
              <a:gd name="connsiteY41" fmla="*/ 899160 h 1478280"/>
              <a:gd name="connsiteX42" fmla="*/ 1264920 w 1310640"/>
              <a:gd name="connsiteY42" fmla="*/ 1158240 h 1478280"/>
              <a:gd name="connsiteX43" fmla="*/ 1264920 w 1310640"/>
              <a:gd name="connsiteY43" fmla="*/ 1188720 h 1478280"/>
              <a:gd name="connsiteX44" fmla="*/ 1066800 w 1310640"/>
              <a:gd name="connsiteY44" fmla="*/ 914400 h 1478280"/>
              <a:gd name="connsiteX45" fmla="*/ 1310640 w 1310640"/>
              <a:gd name="connsiteY45" fmla="*/ 822960 h 1478280"/>
              <a:gd name="connsiteX46" fmla="*/ 1005840 w 1310640"/>
              <a:gd name="connsiteY46" fmla="*/ 883920 h 1478280"/>
              <a:gd name="connsiteX47" fmla="*/ 899160 w 1310640"/>
              <a:gd name="connsiteY47" fmla="*/ 807720 h 1478280"/>
              <a:gd name="connsiteX48" fmla="*/ 990600 w 1310640"/>
              <a:gd name="connsiteY48" fmla="*/ 609600 h 1478280"/>
              <a:gd name="connsiteX49" fmla="*/ 838200 w 1310640"/>
              <a:gd name="connsiteY49" fmla="*/ 807720 h 1478280"/>
              <a:gd name="connsiteX50" fmla="*/ 670560 w 1310640"/>
              <a:gd name="connsiteY50" fmla="*/ 716280 h 1478280"/>
              <a:gd name="connsiteX51" fmla="*/ 670560 w 1310640"/>
              <a:gd name="connsiteY51" fmla="*/ 701040 h 1478280"/>
              <a:gd name="connsiteX52" fmla="*/ 640080 w 1310640"/>
              <a:gd name="connsiteY52" fmla="*/ 731520 h 14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10640" h="1478280">
                <a:moveTo>
                  <a:pt x="670560" y="792480"/>
                </a:moveTo>
                <a:lnTo>
                  <a:pt x="701040" y="396240"/>
                </a:lnTo>
                <a:lnTo>
                  <a:pt x="685800" y="182880"/>
                </a:lnTo>
                <a:lnTo>
                  <a:pt x="640080" y="121920"/>
                </a:lnTo>
                <a:lnTo>
                  <a:pt x="579120" y="0"/>
                </a:lnTo>
                <a:lnTo>
                  <a:pt x="594360" y="106680"/>
                </a:lnTo>
                <a:lnTo>
                  <a:pt x="563880" y="198120"/>
                </a:lnTo>
                <a:lnTo>
                  <a:pt x="609600" y="335280"/>
                </a:lnTo>
                <a:lnTo>
                  <a:pt x="594360" y="487680"/>
                </a:lnTo>
                <a:lnTo>
                  <a:pt x="594360" y="624840"/>
                </a:lnTo>
                <a:lnTo>
                  <a:pt x="563880" y="746760"/>
                </a:lnTo>
                <a:lnTo>
                  <a:pt x="502920" y="883920"/>
                </a:lnTo>
                <a:lnTo>
                  <a:pt x="365760" y="883920"/>
                </a:lnTo>
                <a:lnTo>
                  <a:pt x="289560" y="701040"/>
                </a:lnTo>
                <a:lnTo>
                  <a:pt x="198120" y="609600"/>
                </a:lnTo>
                <a:lnTo>
                  <a:pt x="259080" y="746760"/>
                </a:lnTo>
                <a:lnTo>
                  <a:pt x="274320" y="853440"/>
                </a:lnTo>
                <a:lnTo>
                  <a:pt x="167640" y="853440"/>
                </a:lnTo>
                <a:lnTo>
                  <a:pt x="137160" y="731520"/>
                </a:lnTo>
                <a:lnTo>
                  <a:pt x="60960" y="609600"/>
                </a:lnTo>
                <a:lnTo>
                  <a:pt x="76200" y="701040"/>
                </a:lnTo>
                <a:lnTo>
                  <a:pt x="137160" y="914400"/>
                </a:lnTo>
                <a:lnTo>
                  <a:pt x="106680" y="1036320"/>
                </a:lnTo>
                <a:lnTo>
                  <a:pt x="0" y="1127760"/>
                </a:lnTo>
                <a:lnTo>
                  <a:pt x="152400" y="1021080"/>
                </a:lnTo>
                <a:lnTo>
                  <a:pt x="91440" y="1280160"/>
                </a:lnTo>
                <a:lnTo>
                  <a:pt x="198120" y="929640"/>
                </a:lnTo>
                <a:lnTo>
                  <a:pt x="320040" y="914400"/>
                </a:lnTo>
                <a:lnTo>
                  <a:pt x="472440" y="914400"/>
                </a:lnTo>
                <a:lnTo>
                  <a:pt x="533400" y="1143000"/>
                </a:lnTo>
                <a:lnTo>
                  <a:pt x="502920" y="1325880"/>
                </a:lnTo>
                <a:lnTo>
                  <a:pt x="441960" y="1478280"/>
                </a:lnTo>
                <a:lnTo>
                  <a:pt x="533400" y="1325880"/>
                </a:lnTo>
                <a:lnTo>
                  <a:pt x="640080" y="1386840"/>
                </a:lnTo>
                <a:lnTo>
                  <a:pt x="548640" y="1264920"/>
                </a:lnTo>
                <a:lnTo>
                  <a:pt x="548640" y="1143000"/>
                </a:lnTo>
                <a:lnTo>
                  <a:pt x="640080" y="1143000"/>
                </a:lnTo>
                <a:lnTo>
                  <a:pt x="518160" y="1066800"/>
                </a:lnTo>
                <a:lnTo>
                  <a:pt x="533400" y="853440"/>
                </a:lnTo>
                <a:lnTo>
                  <a:pt x="579120" y="792480"/>
                </a:lnTo>
                <a:lnTo>
                  <a:pt x="792480" y="807720"/>
                </a:lnTo>
                <a:lnTo>
                  <a:pt x="975360" y="899160"/>
                </a:lnTo>
                <a:lnTo>
                  <a:pt x="1264920" y="1158240"/>
                </a:lnTo>
                <a:lnTo>
                  <a:pt x="1264920" y="1188720"/>
                </a:lnTo>
                <a:lnTo>
                  <a:pt x="1066800" y="914400"/>
                </a:lnTo>
                <a:lnTo>
                  <a:pt x="1310640" y="822960"/>
                </a:lnTo>
                <a:lnTo>
                  <a:pt x="1005840" y="883920"/>
                </a:lnTo>
                <a:lnTo>
                  <a:pt x="899160" y="807720"/>
                </a:lnTo>
                <a:lnTo>
                  <a:pt x="990600" y="609600"/>
                </a:lnTo>
                <a:lnTo>
                  <a:pt x="838200" y="807720"/>
                </a:lnTo>
                <a:lnTo>
                  <a:pt x="670560" y="716280"/>
                </a:lnTo>
                <a:lnTo>
                  <a:pt x="670560" y="701040"/>
                </a:lnTo>
                <a:lnTo>
                  <a:pt x="640080" y="731520"/>
                </a:lnTo>
              </a:path>
            </a:pathLst>
          </a:custGeom>
          <a:solidFill>
            <a:srgbClr val="FBFBFB"/>
          </a:solid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83997" y="5701706"/>
            <a:ext cx="7599196" cy="954107"/>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むし歯になりやすい奥歯の溝を</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（フッ化物配合の）樹脂でふさいで予防する</a:t>
            </a:r>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6723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メモ 9"/>
          <p:cNvSpPr/>
          <p:nvPr/>
        </p:nvSpPr>
        <p:spPr>
          <a:xfrm>
            <a:off x="539552" y="2121084"/>
            <a:ext cx="8080126" cy="3660421"/>
          </a:xfrm>
          <a:prstGeom prst="foldedCorner">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0"/>
            <a:ext cx="9144000" cy="71353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430947" y="24726"/>
            <a:ext cx="6096541"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第二大臼歯のむし歯予防</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20" name="下矢印 19"/>
          <p:cNvSpPr/>
          <p:nvPr/>
        </p:nvSpPr>
        <p:spPr>
          <a:xfrm rot="16200000">
            <a:off x="377534" y="5931278"/>
            <a:ext cx="46805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61750" y="2276872"/>
            <a:ext cx="5980886" cy="523220"/>
          </a:xfrm>
          <a:prstGeom prst="rect">
            <a:avLst/>
          </a:prstGeom>
          <a:noFill/>
        </p:spPr>
        <p:txBody>
          <a:bodyPr wrap="square" rtlCol="0">
            <a:spAutoFit/>
          </a:bodyPr>
          <a:lstStyle/>
          <a:p>
            <a:r>
              <a:rPr lang="en-US" altLang="ja-JP" sz="2800" dirty="0" smtClean="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いくつあてはまりますか？</a:t>
            </a:r>
            <a:r>
              <a:rPr lang="en-US" altLang="ja-JP" sz="2800" dirty="0" smtClean="0">
                <a:latin typeface="HG丸ｺﾞｼｯｸM-PRO" panose="020F0600000000000000" pitchFamily="50" charset="-128"/>
                <a:ea typeface="HG丸ｺﾞｼｯｸM-PRO" panose="020F0600000000000000" pitchFamily="50" charset="-128"/>
              </a:rPr>
              <a:t>―</a:t>
            </a:r>
          </a:p>
        </p:txBody>
      </p:sp>
      <p:sp>
        <p:nvSpPr>
          <p:cNvPr id="19" name="テキスト ボックス 18"/>
          <p:cNvSpPr txBox="1"/>
          <p:nvPr/>
        </p:nvSpPr>
        <p:spPr>
          <a:xfrm>
            <a:off x="89179" y="737409"/>
            <a:ext cx="9133983" cy="1077218"/>
          </a:xfrm>
          <a:prstGeom prst="rect">
            <a:avLst/>
          </a:prstGeom>
          <a:noFill/>
        </p:spPr>
        <p:txBody>
          <a:bodyPr wrap="square" rtlCol="0">
            <a:spAutoFit/>
          </a:bodyPr>
          <a:lstStyle/>
          <a:p>
            <a:pPr marL="722313" indent="-722313"/>
            <a:r>
              <a:rPr lang="ja-JP" altLang="en-US" sz="3200" dirty="0" smtClean="0">
                <a:latin typeface="HG丸ｺﾞｼｯｸM-PRO" panose="020F0600000000000000" pitchFamily="50" charset="-128"/>
                <a:ea typeface="HG丸ｺﾞｼｯｸM-PRO" panose="020F0600000000000000" pitchFamily="50" charset="-128"/>
              </a:rPr>
              <a:t>４：中高生</a:t>
            </a:r>
            <a:r>
              <a:rPr lang="ja-JP" altLang="en-US" sz="3200" dirty="0">
                <a:latin typeface="HG丸ｺﾞｼｯｸM-PRO" panose="020F0600000000000000" pitchFamily="50" charset="-128"/>
                <a:ea typeface="HG丸ｺﾞｼｯｸM-PRO" panose="020F0600000000000000" pitchFamily="50" charset="-128"/>
              </a:rPr>
              <a:t>は</a:t>
            </a:r>
            <a:r>
              <a:rPr lang="ja-JP" altLang="en-US" sz="3200" dirty="0" smtClean="0">
                <a:latin typeface="HG丸ｺﾞｼｯｸM-PRO" panose="020F0600000000000000" pitchFamily="50" charset="-128"/>
                <a:ea typeface="HG丸ｺﾞｼｯｸM-PRO" panose="020F0600000000000000" pitchFamily="50" charset="-128"/>
              </a:rPr>
              <a:t>間食</a:t>
            </a:r>
            <a:r>
              <a:rPr lang="ja-JP" altLang="en-US" sz="3200" dirty="0">
                <a:latin typeface="HG丸ｺﾞｼｯｸM-PRO" panose="020F0600000000000000" pitchFamily="50" charset="-128"/>
                <a:ea typeface="HG丸ｺﾞｼｯｸM-PRO" panose="020F0600000000000000" pitchFamily="50" charset="-128"/>
              </a:rPr>
              <a:t>を</a:t>
            </a:r>
            <a:r>
              <a:rPr lang="ja-JP" altLang="en-US" sz="3200" dirty="0" smtClean="0">
                <a:latin typeface="HG丸ｺﾞｼｯｸM-PRO" panose="020F0600000000000000" pitchFamily="50" charset="-128"/>
                <a:ea typeface="HG丸ｺﾞｼｯｸM-PRO" panose="020F0600000000000000" pitchFamily="50" charset="-128"/>
              </a:rPr>
              <a:t>自分で選んで食べる</a:t>
            </a:r>
            <a:endParaRPr lang="en-US" altLang="ja-JP" sz="3200" dirty="0" smtClean="0">
              <a:latin typeface="HG丸ｺﾞｼｯｸM-PRO" panose="020F0600000000000000" pitchFamily="50" charset="-128"/>
              <a:ea typeface="HG丸ｺﾞｼｯｸM-PRO" panose="020F0600000000000000" pitchFamily="50" charset="-128"/>
            </a:endParaRPr>
          </a:p>
          <a:p>
            <a:pPr marL="722313" indent="-722313"/>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⇒むし歯になりにくい間食の摂り方を知る</a:t>
            </a:r>
            <a:endParaRPr lang="en-US" altLang="ja-JP" sz="3200" dirty="0" smtClean="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176" y="2792689"/>
            <a:ext cx="1161064" cy="1517731"/>
          </a:xfrm>
          <a:prstGeom prst="rect">
            <a:avLst/>
          </a:prstGeom>
        </p:spPr>
      </p:pic>
      <p:sp>
        <p:nvSpPr>
          <p:cNvPr id="24" name="テキスト ボックス 23"/>
          <p:cNvSpPr txBox="1"/>
          <p:nvPr/>
        </p:nvSpPr>
        <p:spPr>
          <a:xfrm>
            <a:off x="554782" y="2758940"/>
            <a:ext cx="7848872" cy="3323987"/>
          </a:xfrm>
          <a:prstGeom prst="rect">
            <a:avLst/>
          </a:prstGeom>
          <a:noFill/>
        </p:spPr>
        <p:txBody>
          <a:bodyPr wrap="square" rtlCol="0">
            <a:spAutoFit/>
          </a:bodyPr>
          <a:lstStyle/>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①ちょこちょこお菓子を食べる</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②間食は甘い物が多い</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③週に</a:t>
            </a:r>
            <a:r>
              <a:rPr lang="en-US" altLang="ja-JP" sz="2800" dirty="0" smtClean="0">
                <a:latin typeface="HG丸ｺﾞｼｯｸM-PRO" panose="020F0600000000000000" pitchFamily="50" charset="-128"/>
                <a:ea typeface="HG丸ｺﾞｼｯｸM-PRO" panose="020F0600000000000000" pitchFamily="50" charset="-128"/>
              </a:rPr>
              <a:t>3</a:t>
            </a:r>
            <a:r>
              <a:rPr lang="ja-JP" altLang="en-US" sz="2800" dirty="0" smtClean="0">
                <a:latin typeface="HG丸ｺﾞｼｯｸM-PRO" panose="020F0600000000000000" pitchFamily="50" charset="-128"/>
                <a:ea typeface="HG丸ｺﾞｼｯｸM-PRO" panose="020F0600000000000000" pitchFamily="50" charset="-128"/>
              </a:rPr>
              <a:t>日以上、甘い飲み物を飲む</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④運動するときはよくスポーツドリンクを飲む</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1043608" y="6002124"/>
            <a:ext cx="8337698"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ひ</a:t>
            </a:r>
            <a:r>
              <a:rPr lang="ja-JP" altLang="en-US" sz="2800" dirty="0">
                <a:latin typeface="HG丸ｺﾞｼｯｸM-PRO" panose="020F0600000000000000" pitchFamily="50" charset="-128"/>
                <a:ea typeface="HG丸ｺﾞｼｯｸM-PRO" panose="020F0600000000000000" pitchFamily="50" charset="-128"/>
              </a:rPr>
              <a:t>と</a:t>
            </a:r>
            <a:r>
              <a:rPr lang="ja-JP" altLang="en-US" sz="2800" dirty="0" smtClean="0">
                <a:latin typeface="HG丸ｺﾞｼｯｸM-PRO" panose="020F0600000000000000" pitchFamily="50" charset="-128"/>
                <a:ea typeface="HG丸ｺﾞｼｯｸM-PRO" panose="020F0600000000000000" pitchFamily="50" charset="-128"/>
              </a:rPr>
              <a:t>つでもあてはまれば、むし歯リスクが高い！</a:t>
            </a:r>
            <a:endParaRPr lang="en-US" altLang="ja-JP" sz="28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9231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フリーフォーム 106"/>
          <p:cNvSpPr/>
          <p:nvPr/>
        </p:nvSpPr>
        <p:spPr>
          <a:xfrm rot="21420000" flipH="1">
            <a:off x="7135337" y="4852295"/>
            <a:ext cx="161925" cy="772278"/>
          </a:xfrm>
          <a:custGeom>
            <a:avLst/>
            <a:gdLst>
              <a:gd name="connsiteX0" fmla="*/ 0 w 161925"/>
              <a:gd name="connsiteY0" fmla="*/ 33338 h 776288"/>
              <a:gd name="connsiteX1" fmla="*/ 142875 w 161925"/>
              <a:gd name="connsiteY1" fmla="*/ 0 h 776288"/>
              <a:gd name="connsiteX2" fmla="*/ 161925 w 161925"/>
              <a:gd name="connsiteY2" fmla="*/ 771525 h 776288"/>
              <a:gd name="connsiteX3" fmla="*/ 104775 w 161925"/>
              <a:gd name="connsiteY3" fmla="*/ 776288 h 776288"/>
              <a:gd name="connsiteX4" fmla="*/ 0 w 161925"/>
              <a:gd name="connsiteY4" fmla="*/ 33338 h 77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776288">
                <a:moveTo>
                  <a:pt x="0" y="33338"/>
                </a:moveTo>
                <a:lnTo>
                  <a:pt x="142875" y="0"/>
                </a:lnTo>
                <a:lnTo>
                  <a:pt x="161925" y="771525"/>
                </a:lnTo>
                <a:lnTo>
                  <a:pt x="104775" y="776288"/>
                </a:lnTo>
                <a:lnTo>
                  <a:pt x="0" y="33338"/>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リーフォーム 104"/>
          <p:cNvSpPr/>
          <p:nvPr/>
        </p:nvSpPr>
        <p:spPr>
          <a:xfrm rot="20880000" flipH="1">
            <a:off x="7340631" y="1669580"/>
            <a:ext cx="161925" cy="772278"/>
          </a:xfrm>
          <a:custGeom>
            <a:avLst/>
            <a:gdLst>
              <a:gd name="connsiteX0" fmla="*/ 0 w 161925"/>
              <a:gd name="connsiteY0" fmla="*/ 33338 h 776288"/>
              <a:gd name="connsiteX1" fmla="*/ 142875 w 161925"/>
              <a:gd name="connsiteY1" fmla="*/ 0 h 776288"/>
              <a:gd name="connsiteX2" fmla="*/ 161925 w 161925"/>
              <a:gd name="connsiteY2" fmla="*/ 771525 h 776288"/>
              <a:gd name="connsiteX3" fmla="*/ 104775 w 161925"/>
              <a:gd name="connsiteY3" fmla="*/ 776288 h 776288"/>
              <a:gd name="connsiteX4" fmla="*/ 0 w 161925"/>
              <a:gd name="connsiteY4" fmla="*/ 33338 h 77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776288">
                <a:moveTo>
                  <a:pt x="0" y="33338"/>
                </a:moveTo>
                <a:lnTo>
                  <a:pt x="142875" y="0"/>
                </a:lnTo>
                <a:lnTo>
                  <a:pt x="161925" y="771525"/>
                </a:lnTo>
                <a:lnTo>
                  <a:pt x="104775" y="776288"/>
                </a:lnTo>
                <a:lnTo>
                  <a:pt x="0" y="33338"/>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rot="180000">
            <a:off x="7395719" y="1702628"/>
            <a:ext cx="161925" cy="776288"/>
          </a:xfrm>
          <a:custGeom>
            <a:avLst/>
            <a:gdLst>
              <a:gd name="connsiteX0" fmla="*/ 0 w 161925"/>
              <a:gd name="connsiteY0" fmla="*/ 33338 h 776288"/>
              <a:gd name="connsiteX1" fmla="*/ 142875 w 161925"/>
              <a:gd name="connsiteY1" fmla="*/ 0 h 776288"/>
              <a:gd name="connsiteX2" fmla="*/ 161925 w 161925"/>
              <a:gd name="connsiteY2" fmla="*/ 771525 h 776288"/>
              <a:gd name="connsiteX3" fmla="*/ 104775 w 161925"/>
              <a:gd name="connsiteY3" fmla="*/ 776288 h 776288"/>
              <a:gd name="connsiteX4" fmla="*/ 0 w 161925"/>
              <a:gd name="connsiteY4" fmla="*/ 33338 h 77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776288">
                <a:moveTo>
                  <a:pt x="0" y="33338"/>
                </a:moveTo>
                <a:lnTo>
                  <a:pt x="142875" y="0"/>
                </a:lnTo>
                <a:lnTo>
                  <a:pt x="161925" y="771525"/>
                </a:lnTo>
                <a:lnTo>
                  <a:pt x="104775" y="776288"/>
                </a:lnTo>
                <a:lnTo>
                  <a:pt x="0" y="33338"/>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0"/>
            <a:ext cx="9144000" cy="645077"/>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4671675" y="3779082"/>
            <a:ext cx="4031873" cy="400110"/>
          </a:xfrm>
          <a:prstGeom prst="rect">
            <a:avLst/>
          </a:prstGeom>
          <a:noFill/>
        </p:spPr>
        <p:txBody>
          <a:bodyPr wrap="none" rtlCol="0">
            <a:spAutoFit/>
          </a:bodyPr>
          <a:lstStyle/>
          <a:p>
            <a:r>
              <a:rPr lang="ja-JP" altLang="en-US" sz="2000" dirty="0">
                <a:latin typeface="HG丸ｺﾞｼｯｸM-PRO" panose="020F0600000000000000" pitchFamily="50" charset="-128"/>
                <a:ea typeface="HG丸ｺﾞｼｯｸM-PRO" panose="020F0600000000000000" pitchFamily="50" charset="-128"/>
              </a:rPr>
              <a:t>右</a:t>
            </a:r>
            <a:r>
              <a:rPr kumimoji="1" lang="ja-JP" altLang="en-US" sz="2000" dirty="0" smtClean="0">
                <a:latin typeface="HG丸ｺﾞｼｯｸM-PRO" panose="020F0600000000000000" pitchFamily="50" charset="-128"/>
                <a:ea typeface="HG丸ｺﾞｼｯｸM-PRO" panose="020F0600000000000000" pitchFamily="50" charset="-128"/>
              </a:rPr>
              <a:t>側の歯に添わせて上下に動かす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12" name="右矢印 111"/>
          <p:cNvSpPr/>
          <p:nvPr/>
        </p:nvSpPr>
        <p:spPr>
          <a:xfrm>
            <a:off x="4005925" y="1155561"/>
            <a:ext cx="693202" cy="86333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右矢印 112"/>
          <p:cNvSpPr/>
          <p:nvPr/>
        </p:nvSpPr>
        <p:spPr>
          <a:xfrm flipH="1">
            <a:off x="3930980" y="4487881"/>
            <a:ext cx="641020" cy="924120"/>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754176" y="35913"/>
            <a:ext cx="5378395"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デンタルフロスの動かし方</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18" name="テキスト ボックス 17"/>
          <p:cNvSpPr txBox="1"/>
          <p:nvPr/>
        </p:nvSpPr>
        <p:spPr>
          <a:xfrm rot="10800000" flipV="1">
            <a:off x="3777" y="593633"/>
            <a:ext cx="4288353" cy="400110"/>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ゆっくり前後に動かしながら入れる</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09" name="テキスト ボックス 108"/>
          <p:cNvSpPr txBox="1"/>
          <p:nvPr/>
        </p:nvSpPr>
        <p:spPr>
          <a:xfrm>
            <a:off x="5059747" y="593632"/>
            <a:ext cx="4031873" cy="400110"/>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左側の歯に添わせて上下に動かす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54" name="フリーフォーム 53"/>
          <p:cNvSpPr/>
          <p:nvPr/>
        </p:nvSpPr>
        <p:spPr>
          <a:xfrm flipV="1">
            <a:off x="1626977" y="1468347"/>
            <a:ext cx="118412" cy="440510"/>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flipV="1">
            <a:off x="2417359" y="1468347"/>
            <a:ext cx="155525" cy="463112"/>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rot="300000" flipH="1" flipV="1">
            <a:off x="1116198" y="1588994"/>
            <a:ext cx="60758" cy="463112"/>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rot="21540000" flipV="1">
            <a:off x="915968" y="976151"/>
            <a:ext cx="2463972" cy="580558"/>
          </a:xfrm>
          <a:custGeom>
            <a:avLst/>
            <a:gdLst>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57325 w 1681163"/>
              <a:gd name="connsiteY4" fmla="*/ 95250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511091 w 1681163"/>
              <a:gd name="connsiteY3" fmla="*/ 37863 h 223837"/>
              <a:gd name="connsiteX4" fmla="*/ 1463194 w 1681163"/>
              <a:gd name="connsiteY4" fmla="*/ 25421 h 223837"/>
              <a:gd name="connsiteX5" fmla="*/ 1419050 w 1681163"/>
              <a:gd name="connsiteY5" fmla="*/ 92097 h 223837"/>
              <a:gd name="connsiteX6" fmla="*/ 1352550 w 1681163"/>
              <a:gd name="connsiteY6" fmla="*/ 123825 h 223837"/>
              <a:gd name="connsiteX7" fmla="*/ 1204913 w 1681163"/>
              <a:gd name="connsiteY7" fmla="*/ 109537 h 223837"/>
              <a:gd name="connsiteX8" fmla="*/ 1071563 w 1681163"/>
              <a:gd name="connsiteY8" fmla="*/ 61912 h 223837"/>
              <a:gd name="connsiteX9" fmla="*/ 1066800 w 1681163"/>
              <a:gd name="connsiteY9" fmla="*/ 19050 h 223837"/>
              <a:gd name="connsiteX10" fmla="*/ 1033463 w 1681163"/>
              <a:gd name="connsiteY10" fmla="*/ 0 h 223837"/>
              <a:gd name="connsiteX11" fmla="*/ 1000125 w 1681163"/>
              <a:gd name="connsiteY11" fmla="*/ 9525 h 223837"/>
              <a:gd name="connsiteX12" fmla="*/ 957263 w 1681163"/>
              <a:gd name="connsiteY12" fmla="*/ 80962 h 223837"/>
              <a:gd name="connsiteX13" fmla="*/ 866775 w 1681163"/>
              <a:gd name="connsiteY13" fmla="*/ 109537 h 223837"/>
              <a:gd name="connsiteX14" fmla="*/ 709613 w 1681163"/>
              <a:gd name="connsiteY14" fmla="*/ 95250 h 223837"/>
              <a:gd name="connsiteX15" fmla="*/ 600075 w 1681163"/>
              <a:gd name="connsiteY15" fmla="*/ 52387 h 223837"/>
              <a:gd name="connsiteX16" fmla="*/ 595313 w 1681163"/>
              <a:gd name="connsiteY16" fmla="*/ 14287 h 223837"/>
              <a:gd name="connsiteX17" fmla="*/ 561975 w 1681163"/>
              <a:gd name="connsiteY17" fmla="*/ 0 h 223837"/>
              <a:gd name="connsiteX18" fmla="*/ 528638 w 1681163"/>
              <a:gd name="connsiteY18" fmla="*/ 4762 h 223837"/>
              <a:gd name="connsiteX19" fmla="*/ 490538 w 1681163"/>
              <a:gd name="connsiteY19" fmla="*/ 100012 h 223837"/>
              <a:gd name="connsiteX20" fmla="*/ 395288 w 1681163"/>
              <a:gd name="connsiteY20" fmla="*/ 123825 h 223837"/>
              <a:gd name="connsiteX21" fmla="*/ 342900 w 1681163"/>
              <a:gd name="connsiteY21" fmla="*/ 123825 h 223837"/>
              <a:gd name="connsiteX22" fmla="*/ 257175 w 1681163"/>
              <a:gd name="connsiteY22" fmla="*/ 114300 h 223837"/>
              <a:gd name="connsiteX23" fmla="*/ 142875 w 1681163"/>
              <a:gd name="connsiteY23" fmla="*/ 66675 h 223837"/>
              <a:gd name="connsiteX24" fmla="*/ 128588 w 1681163"/>
              <a:gd name="connsiteY24" fmla="*/ 38100 h 223837"/>
              <a:gd name="connsiteX25" fmla="*/ 80963 w 1681163"/>
              <a:gd name="connsiteY25" fmla="*/ 38100 h 223837"/>
              <a:gd name="connsiteX26" fmla="*/ 42863 w 1681163"/>
              <a:gd name="connsiteY26" fmla="*/ 80962 h 223837"/>
              <a:gd name="connsiteX27" fmla="*/ 0 w 1681163"/>
              <a:gd name="connsiteY27" fmla="*/ 223837 h 223837"/>
              <a:gd name="connsiteX28" fmla="*/ 1681163 w 1681163"/>
              <a:gd name="connsiteY28"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42863 w 1681163"/>
              <a:gd name="connsiteY27" fmla="*/ 80962 h 223837"/>
              <a:gd name="connsiteX28" fmla="*/ 0 w 1681163"/>
              <a:gd name="connsiteY28" fmla="*/ 223837 h 223837"/>
              <a:gd name="connsiteX29" fmla="*/ 1681163 w 1681163"/>
              <a:gd name="connsiteY29"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60687 w 1681163"/>
              <a:gd name="connsiteY27" fmla="*/ 55207 h 223837"/>
              <a:gd name="connsiteX28" fmla="*/ 42863 w 1681163"/>
              <a:gd name="connsiteY28" fmla="*/ 80962 h 223837"/>
              <a:gd name="connsiteX29" fmla="*/ 0 w 1681163"/>
              <a:gd name="connsiteY29" fmla="*/ 223837 h 223837"/>
              <a:gd name="connsiteX30" fmla="*/ 1681163 w 1681163"/>
              <a:gd name="connsiteY30"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77820 w 1681163"/>
              <a:gd name="connsiteY17" fmla="*/ 18435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6159 w 1681163"/>
              <a:gd name="connsiteY19" fmla="*/ 32690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41973 w 1681163"/>
              <a:gd name="connsiteY12" fmla="*/ 10680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82542 w 1681163"/>
              <a:gd name="connsiteY11" fmla="*/ 7048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265 w 1681163"/>
              <a:gd name="connsiteY12" fmla="*/ 4753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59282 w 1681163"/>
              <a:gd name="connsiteY17" fmla="*/ 8255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503300 w 1681163"/>
              <a:gd name="connsiteY19" fmla="*/ 2600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503300 w 1681163"/>
              <a:gd name="connsiteY19" fmla="*/ 8597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492607 w 1681163"/>
              <a:gd name="connsiteY19" fmla="*/ 4726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7235 h 251522"/>
              <a:gd name="connsiteX1" fmla="*/ 1633538 w 1681163"/>
              <a:gd name="connsiteY1" fmla="*/ 122935 h 251522"/>
              <a:gd name="connsiteX2" fmla="*/ 1599727 w 1681163"/>
              <a:gd name="connsiteY2" fmla="*/ 97083 h 251522"/>
              <a:gd name="connsiteX3" fmla="*/ 1559713 w 1681163"/>
              <a:gd name="connsiteY3" fmla="*/ 73636 h 251522"/>
              <a:gd name="connsiteX4" fmla="*/ 1509076 w 1681163"/>
              <a:gd name="connsiteY4" fmla="*/ 59241 h 251522"/>
              <a:gd name="connsiteX5" fmla="*/ 1461180 w 1681163"/>
              <a:gd name="connsiteY5" fmla="*/ 64144 h 251522"/>
              <a:gd name="connsiteX6" fmla="*/ 1419050 w 1681163"/>
              <a:gd name="connsiteY6" fmla="*/ 119782 h 251522"/>
              <a:gd name="connsiteX7" fmla="*/ 1352550 w 1681163"/>
              <a:gd name="connsiteY7" fmla="*/ 151510 h 251522"/>
              <a:gd name="connsiteX8" fmla="*/ 1204913 w 1681163"/>
              <a:gd name="connsiteY8" fmla="*/ 137222 h 251522"/>
              <a:gd name="connsiteX9" fmla="*/ 1130536 w 1681163"/>
              <a:gd name="connsiteY9" fmla="*/ 59196 h 251522"/>
              <a:gd name="connsiteX10" fmla="*/ 1094186 w 1681163"/>
              <a:gd name="connsiteY10" fmla="*/ 20621 h 251522"/>
              <a:gd name="connsiteX11" fmla="*/ 1075311 w 1681163"/>
              <a:gd name="connsiteY11" fmla="*/ 13357 h 251522"/>
              <a:gd name="connsiteX12" fmla="*/ 1038265 w 1681163"/>
              <a:gd name="connsiteY12" fmla="*/ 16955 h 251522"/>
              <a:gd name="connsiteX13" fmla="*/ 957263 w 1681163"/>
              <a:gd name="connsiteY13" fmla="*/ 108647 h 251522"/>
              <a:gd name="connsiteX14" fmla="*/ 866775 w 1681163"/>
              <a:gd name="connsiteY14" fmla="*/ 137222 h 251522"/>
              <a:gd name="connsiteX15" fmla="*/ 709613 w 1681163"/>
              <a:gd name="connsiteY15" fmla="*/ 122935 h 251522"/>
              <a:gd name="connsiteX16" fmla="*/ 600075 w 1681163"/>
              <a:gd name="connsiteY16" fmla="*/ 80072 h 251522"/>
              <a:gd name="connsiteX17" fmla="*/ 541543 w 1681163"/>
              <a:gd name="connsiteY17" fmla="*/ 12681 h 251522"/>
              <a:gd name="connsiteX18" fmla="*/ 547021 w 1681163"/>
              <a:gd name="connsiteY18" fmla="*/ 0 h 251522"/>
              <a:gd name="connsiteX19" fmla="*/ 492607 w 1681163"/>
              <a:gd name="connsiteY19" fmla="*/ 6956 h 251522"/>
              <a:gd name="connsiteX20" fmla="*/ 429660 w 1681163"/>
              <a:gd name="connsiteY20" fmla="*/ 96488 h 251522"/>
              <a:gd name="connsiteX21" fmla="*/ 372980 w 1681163"/>
              <a:gd name="connsiteY21" fmla="*/ 113957 h 251522"/>
              <a:gd name="connsiteX22" fmla="*/ 327884 w 1681163"/>
              <a:gd name="connsiteY22" fmla="*/ 121837 h 251522"/>
              <a:gd name="connsiteX23" fmla="*/ 267253 w 1681163"/>
              <a:gd name="connsiteY23" fmla="*/ 125981 h 251522"/>
              <a:gd name="connsiteX24" fmla="*/ 184600 w 1681163"/>
              <a:gd name="connsiteY24" fmla="*/ 76057 h 251522"/>
              <a:gd name="connsiteX25" fmla="*/ 131742 w 1681163"/>
              <a:gd name="connsiteY25" fmla="*/ 53826 h 251522"/>
              <a:gd name="connsiteX26" fmla="*/ 102991 w 1681163"/>
              <a:gd name="connsiteY26" fmla="*/ 63971 h 251522"/>
              <a:gd name="connsiteX27" fmla="*/ 74920 w 1681163"/>
              <a:gd name="connsiteY27" fmla="*/ 68939 h 251522"/>
              <a:gd name="connsiteX28" fmla="*/ 60687 w 1681163"/>
              <a:gd name="connsiteY28" fmla="*/ 82892 h 251522"/>
              <a:gd name="connsiteX29" fmla="*/ 42863 w 1681163"/>
              <a:gd name="connsiteY29" fmla="*/ 108647 h 251522"/>
              <a:gd name="connsiteX30" fmla="*/ 0 w 1681163"/>
              <a:gd name="connsiteY30" fmla="*/ 251522 h 251522"/>
              <a:gd name="connsiteX31" fmla="*/ 1681163 w 1681163"/>
              <a:gd name="connsiteY31" fmla="*/ 237235 h 251522"/>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41543 w 1681163"/>
              <a:gd name="connsiteY17" fmla="*/ 12438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6329 w 1681163"/>
              <a:gd name="connsiteY17" fmla="*/ 16170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0740 w 1681163"/>
              <a:gd name="connsiteY10" fmla="*/ 4410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27572 w 1681163"/>
              <a:gd name="connsiteY12" fmla="*/ 13604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1355 w 1681163"/>
              <a:gd name="connsiteY10" fmla="*/ 25048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41357 w 1681163"/>
              <a:gd name="connsiteY12" fmla="*/ 2765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2990 w 1681163"/>
              <a:gd name="connsiteY17" fmla="*/ 22167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0279 h 244566"/>
              <a:gd name="connsiteX1" fmla="*/ 1632985 w 1681163"/>
              <a:gd name="connsiteY1" fmla="*/ 98092 h 244566"/>
              <a:gd name="connsiteX2" fmla="*/ 1604806 w 1681163"/>
              <a:gd name="connsiteY2" fmla="*/ 26459 h 244566"/>
              <a:gd name="connsiteX3" fmla="*/ 1582593 w 1681163"/>
              <a:gd name="connsiteY3" fmla="*/ 8802 h 244566"/>
              <a:gd name="connsiteX4" fmla="*/ 1509076 w 1681163"/>
              <a:gd name="connsiteY4" fmla="*/ 52285 h 244566"/>
              <a:gd name="connsiteX5" fmla="*/ 1461180 w 1681163"/>
              <a:gd name="connsiteY5" fmla="*/ 57188 h 244566"/>
              <a:gd name="connsiteX6" fmla="*/ 1419050 w 1681163"/>
              <a:gd name="connsiteY6" fmla="*/ 112826 h 244566"/>
              <a:gd name="connsiteX7" fmla="*/ 1352550 w 1681163"/>
              <a:gd name="connsiteY7" fmla="*/ 144554 h 244566"/>
              <a:gd name="connsiteX8" fmla="*/ 1204913 w 1681163"/>
              <a:gd name="connsiteY8" fmla="*/ 130266 h 244566"/>
              <a:gd name="connsiteX9" fmla="*/ 1130536 w 1681163"/>
              <a:gd name="connsiteY9" fmla="*/ 52240 h 244566"/>
              <a:gd name="connsiteX10" fmla="*/ 1101232 w 1681163"/>
              <a:gd name="connsiteY10" fmla="*/ 13597 h 244566"/>
              <a:gd name="connsiteX11" fmla="*/ 1061279 w 1681163"/>
              <a:gd name="connsiteY11" fmla="*/ 8528 h 244566"/>
              <a:gd name="connsiteX12" fmla="*/ 1034864 w 1681163"/>
              <a:gd name="connsiteY12" fmla="*/ 14009 h 244566"/>
              <a:gd name="connsiteX13" fmla="*/ 957263 w 1681163"/>
              <a:gd name="connsiteY13" fmla="*/ 101691 h 244566"/>
              <a:gd name="connsiteX14" fmla="*/ 866775 w 1681163"/>
              <a:gd name="connsiteY14" fmla="*/ 130266 h 244566"/>
              <a:gd name="connsiteX15" fmla="*/ 709613 w 1681163"/>
              <a:gd name="connsiteY15" fmla="*/ 115979 h 244566"/>
              <a:gd name="connsiteX16" fmla="*/ 600075 w 1681163"/>
              <a:gd name="connsiteY16" fmla="*/ 73116 h 244566"/>
              <a:gd name="connsiteX17" fmla="*/ 562990 w 1681163"/>
              <a:gd name="connsiteY17" fmla="*/ 15454 h 244566"/>
              <a:gd name="connsiteX18" fmla="*/ 522727 w 1681163"/>
              <a:gd name="connsiteY18" fmla="*/ 5212 h 244566"/>
              <a:gd name="connsiteX19" fmla="*/ 492607 w 1681163"/>
              <a:gd name="connsiteY19" fmla="*/ 0 h 244566"/>
              <a:gd name="connsiteX20" fmla="*/ 429660 w 1681163"/>
              <a:gd name="connsiteY20" fmla="*/ 89532 h 244566"/>
              <a:gd name="connsiteX21" fmla="*/ 372980 w 1681163"/>
              <a:gd name="connsiteY21" fmla="*/ 107001 h 244566"/>
              <a:gd name="connsiteX22" fmla="*/ 327884 w 1681163"/>
              <a:gd name="connsiteY22" fmla="*/ 114881 h 244566"/>
              <a:gd name="connsiteX23" fmla="*/ 267253 w 1681163"/>
              <a:gd name="connsiteY23" fmla="*/ 119025 h 244566"/>
              <a:gd name="connsiteX24" fmla="*/ 184600 w 1681163"/>
              <a:gd name="connsiteY24" fmla="*/ 69101 h 244566"/>
              <a:gd name="connsiteX25" fmla="*/ 155728 w 1681163"/>
              <a:gd name="connsiteY25" fmla="*/ 24765 h 244566"/>
              <a:gd name="connsiteX26" fmla="*/ 130193 w 1681163"/>
              <a:gd name="connsiteY26" fmla="*/ 24938 h 244566"/>
              <a:gd name="connsiteX27" fmla="*/ 98722 w 1681163"/>
              <a:gd name="connsiteY27" fmla="*/ 33916 h 244566"/>
              <a:gd name="connsiteX28" fmla="*/ 60318 w 1681163"/>
              <a:gd name="connsiteY28" fmla="*/ 64011 h 244566"/>
              <a:gd name="connsiteX29" fmla="*/ 42863 w 1681163"/>
              <a:gd name="connsiteY29" fmla="*/ 101691 h 244566"/>
              <a:gd name="connsiteX30" fmla="*/ 0 w 1681163"/>
              <a:gd name="connsiteY30" fmla="*/ 244566 h 244566"/>
              <a:gd name="connsiteX31" fmla="*/ 1681163 w 1681163"/>
              <a:gd name="connsiteY31" fmla="*/ 230279 h 244566"/>
              <a:gd name="connsiteX0" fmla="*/ 1681163 w 1681163"/>
              <a:gd name="connsiteY0" fmla="*/ 225067 h 239354"/>
              <a:gd name="connsiteX1" fmla="*/ 1632985 w 1681163"/>
              <a:gd name="connsiteY1" fmla="*/ 92880 h 239354"/>
              <a:gd name="connsiteX2" fmla="*/ 1604806 w 1681163"/>
              <a:gd name="connsiteY2" fmla="*/ 21247 h 239354"/>
              <a:gd name="connsiteX3" fmla="*/ 1582593 w 1681163"/>
              <a:gd name="connsiteY3" fmla="*/ 3590 h 239354"/>
              <a:gd name="connsiteX4" fmla="*/ 1509076 w 1681163"/>
              <a:gd name="connsiteY4" fmla="*/ 47073 h 239354"/>
              <a:gd name="connsiteX5" fmla="*/ 1461180 w 1681163"/>
              <a:gd name="connsiteY5" fmla="*/ 51976 h 239354"/>
              <a:gd name="connsiteX6" fmla="*/ 1419050 w 1681163"/>
              <a:gd name="connsiteY6" fmla="*/ 107614 h 239354"/>
              <a:gd name="connsiteX7" fmla="*/ 1352550 w 1681163"/>
              <a:gd name="connsiteY7" fmla="*/ 139342 h 239354"/>
              <a:gd name="connsiteX8" fmla="*/ 1204913 w 1681163"/>
              <a:gd name="connsiteY8" fmla="*/ 125054 h 239354"/>
              <a:gd name="connsiteX9" fmla="*/ 1130536 w 1681163"/>
              <a:gd name="connsiteY9" fmla="*/ 47028 h 239354"/>
              <a:gd name="connsiteX10" fmla="*/ 1101232 w 1681163"/>
              <a:gd name="connsiteY10" fmla="*/ 8385 h 239354"/>
              <a:gd name="connsiteX11" fmla="*/ 1061279 w 1681163"/>
              <a:gd name="connsiteY11" fmla="*/ 3316 h 239354"/>
              <a:gd name="connsiteX12" fmla="*/ 1034864 w 1681163"/>
              <a:gd name="connsiteY12" fmla="*/ 8797 h 239354"/>
              <a:gd name="connsiteX13" fmla="*/ 957263 w 1681163"/>
              <a:gd name="connsiteY13" fmla="*/ 96479 h 239354"/>
              <a:gd name="connsiteX14" fmla="*/ 866775 w 1681163"/>
              <a:gd name="connsiteY14" fmla="*/ 125054 h 239354"/>
              <a:gd name="connsiteX15" fmla="*/ 709613 w 1681163"/>
              <a:gd name="connsiteY15" fmla="*/ 110767 h 239354"/>
              <a:gd name="connsiteX16" fmla="*/ 600075 w 1681163"/>
              <a:gd name="connsiteY16" fmla="*/ 67904 h 239354"/>
              <a:gd name="connsiteX17" fmla="*/ 562990 w 1681163"/>
              <a:gd name="connsiteY17" fmla="*/ 10242 h 239354"/>
              <a:gd name="connsiteX18" fmla="*/ 522727 w 1681163"/>
              <a:gd name="connsiteY18" fmla="*/ 0 h 239354"/>
              <a:gd name="connsiteX19" fmla="*/ 489391 w 1681163"/>
              <a:gd name="connsiteY19" fmla="*/ 4760 h 239354"/>
              <a:gd name="connsiteX20" fmla="*/ 429660 w 1681163"/>
              <a:gd name="connsiteY20" fmla="*/ 84320 h 239354"/>
              <a:gd name="connsiteX21" fmla="*/ 372980 w 1681163"/>
              <a:gd name="connsiteY21" fmla="*/ 101789 h 239354"/>
              <a:gd name="connsiteX22" fmla="*/ 327884 w 1681163"/>
              <a:gd name="connsiteY22" fmla="*/ 109669 h 239354"/>
              <a:gd name="connsiteX23" fmla="*/ 267253 w 1681163"/>
              <a:gd name="connsiteY23" fmla="*/ 113813 h 239354"/>
              <a:gd name="connsiteX24" fmla="*/ 184600 w 1681163"/>
              <a:gd name="connsiteY24" fmla="*/ 63889 h 239354"/>
              <a:gd name="connsiteX25" fmla="*/ 155728 w 1681163"/>
              <a:gd name="connsiteY25" fmla="*/ 19553 h 239354"/>
              <a:gd name="connsiteX26" fmla="*/ 130193 w 1681163"/>
              <a:gd name="connsiteY26" fmla="*/ 19726 h 239354"/>
              <a:gd name="connsiteX27" fmla="*/ 98722 w 1681163"/>
              <a:gd name="connsiteY27" fmla="*/ 28704 h 239354"/>
              <a:gd name="connsiteX28" fmla="*/ 60318 w 1681163"/>
              <a:gd name="connsiteY28" fmla="*/ 58799 h 239354"/>
              <a:gd name="connsiteX29" fmla="*/ 42863 w 1681163"/>
              <a:gd name="connsiteY29" fmla="*/ 96479 h 239354"/>
              <a:gd name="connsiteX30" fmla="*/ 0 w 1681163"/>
              <a:gd name="connsiteY30" fmla="*/ 239354 h 239354"/>
              <a:gd name="connsiteX31" fmla="*/ 1681163 w 1681163"/>
              <a:gd name="connsiteY31" fmla="*/ 225067 h 23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163" h="239354">
                <a:moveTo>
                  <a:pt x="1681163" y="225067"/>
                </a:moveTo>
                <a:lnTo>
                  <a:pt x="1632985" y="92880"/>
                </a:lnTo>
                <a:lnTo>
                  <a:pt x="1604806" y="21247"/>
                </a:lnTo>
                <a:lnTo>
                  <a:pt x="1582593" y="3590"/>
                </a:lnTo>
                <a:lnTo>
                  <a:pt x="1509076" y="47073"/>
                </a:lnTo>
                <a:lnTo>
                  <a:pt x="1461180" y="51976"/>
                </a:lnTo>
                <a:lnTo>
                  <a:pt x="1419050" y="107614"/>
                </a:lnTo>
                <a:lnTo>
                  <a:pt x="1352550" y="139342"/>
                </a:lnTo>
                <a:lnTo>
                  <a:pt x="1204913" y="125054"/>
                </a:lnTo>
                <a:lnTo>
                  <a:pt x="1130536" y="47028"/>
                </a:lnTo>
                <a:lnTo>
                  <a:pt x="1101232" y="8385"/>
                </a:lnTo>
                <a:lnTo>
                  <a:pt x="1061279" y="3316"/>
                </a:lnTo>
                <a:lnTo>
                  <a:pt x="1034864" y="8797"/>
                </a:lnTo>
                <a:lnTo>
                  <a:pt x="957263" y="96479"/>
                </a:lnTo>
                <a:lnTo>
                  <a:pt x="866775" y="125054"/>
                </a:lnTo>
                <a:lnTo>
                  <a:pt x="709613" y="110767"/>
                </a:lnTo>
                <a:lnTo>
                  <a:pt x="600075" y="67904"/>
                </a:lnTo>
                <a:lnTo>
                  <a:pt x="562990" y="10242"/>
                </a:lnTo>
                <a:lnTo>
                  <a:pt x="522727" y="0"/>
                </a:lnTo>
                <a:lnTo>
                  <a:pt x="489391" y="4760"/>
                </a:lnTo>
                <a:lnTo>
                  <a:pt x="429660" y="84320"/>
                </a:lnTo>
                <a:lnTo>
                  <a:pt x="372980" y="101789"/>
                </a:lnTo>
                <a:lnTo>
                  <a:pt x="327884" y="109669"/>
                </a:lnTo>
                <a:lnTo>
                  <a:pt x="267253" y="113813"/>
                </a:lnTo>
                <a:lnTo>
                  <a:pt x="184600" y="63889"/>
                </a:lnTo>
                <a:lnTo>
                  <a:pt x="155728" y="19553"/>
                </a:lnTo>
                <a:lnTo>
                  <a:pt x="130193" y="19726"/>
                </a:lnTo>
                <a:lnTo>
                  <a:pt x="98722" y="28704"/>
                </a:lnTo>
                <a:lnTo>
                  <a:pt x="60318" y="58799"/>
                </a:lnTo>
                <a:lnTo>
                  <a:pt x="42863" y="96479"/>
                </a:lnTo>
                <a:lnTo>
                  <a:pt x="0" y="239354"/>
                </a:lnTo>
                <a:lnTo>
                  <a:pt x="1681163" y="225067"/>
                </a:lnTo>
                <a:close/>
              </a:path>
            </a:pathLst>
          </a:custGeom>
          <a:gradFill flip="none" rotWithShape="1">
            <a:gsLst>
              <a:gs pos="0">
                <a:srgbClr val="F5456F">
                  <a:shade val="30000"/>
                  <a:satMod val="115000"/>
                </a:srgbClr>
              </a:gs>
              <a:gs pos="50000">
                <a:srgbClr val="F5456F">
                  <a:shade val="67500"/>
                  <a:satMod val="115000"/>
                </a:srgbClr>
              </a:gs>
              <a:gs pos="100000">
                <a:srgbClr val="F5456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rot="21383173" flipV="1">
            <a:off x="1675132" y="1167018"/>
            <a:ext cx="796928" cy="94073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flipV="1">
            <a:off x="1071129" y="1220900"/>
            <a:ext cx="609866" cy="847812"/>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089" t="1" r="25702" b="29656"/>
          <a:stretch/>
        </p:blipFill>
        <p:spPr>
          <a:xfrm rot="5863782">
            <a:off x="197895" y="1187413"/>
            <a:ext cx="2688174" cy="3124340"/>
          </a:xfrm>
          <a:prstGeom prst="rect">
            <a:avLst/>
          </a:prstGeom>
        </p:spPr>
      </p:pic>
      <p:sp>
        <p:nvSpPr>
          <p:cNvPr id="42" name="フリーフォーム 41"/>
          <p:cNvSpPr/>
          <p:nvPr/>
        </p:nvSpPr>
        <p:spPr>
          <a:xfrm rot="21383173" flipV="1">
            <a:off x="2478149" y="1145885"/>
            <a:ext cx="796928" cy="94073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flipV="1">
            <a:off x="6184000" y="1764950"/>
            <a:ext cx="173037" cy="722317"/>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rot="300000" flipH="1" flipV="1">
            <a:off x="5437592" y="1962778"/>
            <a:ext cx="88786" cy="759378"/>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rot="21540000" flipV="1">
            <a:off x="5144993" y="957882"/>
            <a:ext cx="3600636" cy="951958"/>
          </a:xfrm>
          <a:custGeom>
            <a:avLst/>
            <a:gdLst>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57325 w 1681163"/>
              <a:gd name="connsiteY4" fmla="*/ 95250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511091 w 1681163"/>
              <a:gd name="connsiteY3" fmla="*/ 37863 h 223837"/>
              <a:gd name="connsiteX4" fmla="*/ 1463194 w 1681163"/>
              <a:gd name="connsiteY4" fmla="*/ 25421 h 223837"/>
              <a:gd name="connsiteX5" fmla="*/ 1419050 w 1681163"/>
              <a:gd name="connsiteY5" fmla="*/ 92097 h 223837"/>
              <a:gd name="connsiteX6" fmla="*/ 1352550 w 1681163"/>
              <a:gd name="connsiteY6" fmla="*/ 123825 h 223837"/>
              <a:gd name="connsiteX7" fmla="*/ 1204913 w 1681163"/>
              <a:gd name="connsiteY7" fmla="*/ 109537 h 223837"/>
              <a:gd name="connsiteX8" fmla="*/ 1071563 w 1681163"/>
              <a:gd name="connsiteY8" fmla="*/ 61912 h 223837"/>
              <a:gd name="connsiteX9" fmla="*/ 1066800 w 1681163"/>
              <a:gd name="connsiteY9" fmla="*/ 19050 h 223837"/>
              <a:gd name="connsiteX10" fmla="*/ 1033463 w 1681163"/>
              <a:gd name="connsiteY10" fmla="*/ 0 h 223837"/>
              <a:gd name="connsiteX11" fmla="*/ 1000125 w 1681163"/>
              <a:gd name="connsiteY11" fmla="*/ 9525 h 223837"/>
              <a:gd name="connsiteX12" fmla="*/ 957263 w 1681163"/>
              <a:gd name="connsiteY12" fmla="*/ 80962 h 223837"/>
              <a:gd name="connsiteX13" fmla="*/ 866775 w 1681163"/>
              <a:gd name="connsiteY13" fmla="*/ 109537 h 223837"/>
              <a:gd name="connsiteX14" fmla="*/ 709613 w 1681163"/>
              <a:gd name="connsiteY14" fmla="*/ 95250 h 223837"/>
              <a:gd name="connsiteX15" fmla="*/ 600075 w 1681163"/>
              <a:gd name="connsiteY15" fmla="*/ 52387 h 223837"/>
              <a:gd name="connsiteX16" fmla="*/ 595313 w 1681163"/>
              <a:gd name="connsiteY16" fmla="*/ 14287 h 223837"/>
              <a:gd name="connsiteX17" fmla="*/ 561975 w 1681163"/>
              <a:gd name="connsiteY17" fmla="*/ 0 h 223837"/>
              <a:gd name="connsiteX18" fmla="*/ 528638 w 1681163"/>
              <a:gd name="connsiteY18" fmla="*/ 4762 h 223837"/>
              <a:gd name="connsiteX19" fmla="*/ 490538 w 1681163"/>
              <a:gd name="connsiteY19" fmla="*/ 100012 h 223837"/>
              <a:gd name="connsiteX20" fmla="*/ 395288 w 1681163"/>
              <a:gd name="connsiteY20" fmla="*/ 123825 h 223837"/>
              <a:gd name="connsiteX21" fmla="*/ 342900 w 1681163"/>
              <a:gd name="connsiteY21" fmla="*/ 123825 h 223837"/>
              <a:gd name="connsiteX22" fmla="*/ 257175 w 1681163"/>
              <a:gd name="connsiteY22" fmla="*/ 114300 h 223837"/>
              <a:gd name="connsiteX23" fmla="*/ 142875 w 1681163"/>
              <a:gd name="connsiteY23" fmla="*/ 66675 h 223837"/>
              <a:gd name="connsiteX24" fmla="*/ 128588 w 1681163"/>
              <a:gd name="connsiteY24" fmla="*/ 38100 h 223837"/>
              <a:gd name="connsiteX25" fmla="*/ 80963 w 1681163"/>
              <a:gd name="connsiteY25" fmla="*/ 38100 h 223837"/>
              <a:gd name="connsiteX26" fmla="*/ 42863 w 1681163"/>
              <a:gd name="connsiteY26" fmla="*/ 80962 h 223837"/>
              <a:gd name="connsiteX27" fmla="*/ 0 w 1681163"/>
              <a:gd name="connsiteY27" fmla="*/ 223837 h 223837"/>
              <a:gd name="connsiteX28" fmla="*/ 1681163 w 1681163"/>
              <a:gd name="connsiteY28"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42863 w 1681163"/>
              <a:gd name="connsiteY27" fmla="*/ 80962 h 223837"/>
              <a:gd name="connsiteX28" fmla="*/ 0 w 1681163"/>
              <a:gd name="connsiteY28" fmla="*/ 223837 h 223837"/>
              <a:gd name="connsiteX29" fmla="*/ 1681163 w 1681163"/>
              <a:gd name="connsiteY29"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60687 w 1681163"/>
              <a:gd name="connsiteY27" fmla="*/ 55207 h 223837"/>
              <a:gd name="connsiteX28" fmla="*/ 42863 w 1681163"/>
              <a:gd name="connsiteY28" fmla="*/ 80962 h 223837"/>
              <a:gd name="connsiteX29" fmla="*/ 0 w 1681163"/>
              <a:gd name="connsiteY29" fmla="*/ 223837 h 223837"/>
              <a:gd name="connsiteX30" fmla="*/ 1681163 w 1681163"/>
              <a:gd name="connsiteY30"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77820 w 1681163"/>
              <a:gd name="connsiteY17" fmla="*/ 18435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6159 w 1681163"/>
              <a:gd name="connsiteY19" fmla="*/ 32690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41973 w 1681163"/>
              <a:gd name="connsiteY12" fmla="*/ 10680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82542 w 1681163"/>
              <a:gd name="connsiteY11" fmla="*/ 7048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265 w 1681163"/>
              <a:gd name="connsiteY12" fmla="*/ 4753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59282 w 1681163"/>
              <a:gd name="connsiteY17" fmla="*/ 8255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503300 w 1681163"/>
              <a:gd name="connsiteY19" fmla="*/ 2600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503300 w 1681163"/>
              <a:gd name="connsiteY19" fmla="*/ 8597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492607 w 1681163"/>
              <a:gd name="connsiteY19" fmla="*/ 4726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7235 h 251522"/>
              <a:gd name="connsiteX1" fmla="*/ 1633538 w 1681163"/>
              <a:gd name="connsiteY1" fmla="*/ 122935 h 251522"/>
              <a:gd name="connsiteX2" fmla="*/ 1599727 w 1681163"/>
              <a:gd name="connsiteY2" fmla="*/ 97083 h 251522"/>
              <a:gd name="connsiteX3" fmla="*/ 1559713 w 1681163"/>
              <a:gd name="connsiteY3" fmla="*/ 73636 h 251522"/>
              <a:gd name="connsiteX4" fmla="*/ 1509076 w 1681163"/>
              <a:gd name="connsiteY4" fmla="*/ 59241 h 251522"/>
              <a:gd name="connsiteX5" fmla="*/ 1461180 w 1681163"/>
              <a:gd name="connsiteY5" fmla="*/ 64144 h 251522"/>
              <a:gd name="connsiteX6" fmla="*/ 1419050 w 1681163"/>
              <a:gd name="connsiteY6" fmla="*/ 119782 h 251522"/>
              <a:gd name="connsiteX7" fmla="*/ 1352550 w 1681163"/>
              <a:gd name="connsiteY7" fmla="*/ 151510 h 251522"/>
              <a:gd name="connsiteX8" fmla="*/ 1204913 w 1681163"/>
              <a:gd name="connsiteY8" fmla="*/ 137222 h 251522"/>
              <a:gd name="connsiteX9" fmla="*/ 1130536 w 1681163"/>
              <a:gd name="connsiteY9" fmla="*/ 59196 h 251522"/>
              <a:gd name="connsiteX10" fmla="*/ 1094186 w 1681163"/>
              <a:gd name="connsiteY10" fmla="*/ 20621 h 251522"/>
              <a:gd name="connsiteX11" fmla="*/ 1075311 w 1681163"/>
              <a:gd name="connsiteY11" fmla="*/ 13357 h 251522"/>
              <a:gd name="connsiteX12" fmla="*/ 1038265 w 1681163"/>
              <a:gd name="connsiteY12" fmla="*/ 16955 h 251522"/>
              <a:gd name="connsiteX13" fmla="*/ 957263 w 1681163"/>
              <a:gd name="connsiteY13" fmla="*/ 108647 h 251522"/>
              <a:gd name="connsiteX14" fmla="*/ 866775 w 1681163"/>
              <a:gd name="connsiteY14" fmla="*/ 137222 h 251522"/>
              <a:gd name="connsiteX15" fmla="*/ 709613 w 1681163"/>
              <a:gd name="connsiteY15" fmla="*/ 122935 h 251522"/>
              <a:gd name="connsiteX16" fmla="*/ 600075 w 1681163"/>
              <a:gd name="connsiteY16" fmla="*/ 80072 h 251522"/>
              <a:gd name="connsiteX17" fmla="*/ 541543 w 1681163"/>
              <a:gd name="connsiteY17" fmla="*/ 12681 h 251522"/>
              <a:gd name="connsiteX18" fmla="*/ 547021 w 1681163"/>
              <a:gd name="connsiteY18" fmla="*/ 0 h 251522"/>
              <a:gd name="connsiteX19" fmla="*/ 492607 w 1681163"/>
              <a:gd name="connsiteY19" fmla="*/ 6956 h 251522"/>
              <a:gd name="connsiteX20" fmla="*/ 429660 w 1681163"/>
              <a:gd name="connsiteY20" fmla="*/ 96488 h 251522"/>
              <a:gd name="connsiteX21" fmla="*/ 372980 w 1681163"/>
              <a:gd name="connsiteY21" fmla="*/ 113957 h 251522"/>
              <a:gd name="connsiteX22" fmla="*/ 327884 w 1681163"/>
              <a:gd name="connsiteY22" fmla="*/ 121837 h 251522"/>
              <a:gd name="connsiteX23" fmla="*/ 267253 w 1681163"/>
              <a:gd name="connsiteY23" fmla="*/ 125981 h 251522"/>
              <a:gd name="connsiteX24" fmla="*/ 184600 w 1681163"/>
              <a:gd name="connsiteY24" fmla="*/ 76057 h 251522"/>
              <a:gd name="connsiteX25" fmla="*/ 131742 w 1681163"/>
              <a:gd name="connsiteY25" fmla="*/ 53826 h 251522"/>
              <a:gd name="connsiteX26" fmla="*/ 102991 w 1681163"/>
              <a:gd name="connsiteY26" fmla="*/ 63971 h 251522"/>
              <a:gd name="connsiteX27" fmla="*/ 74920 w 1681163"/>
              <a:gd name="connsiteY27" fmla="*/ 68939 h 251522"/>
              <a:gd name="connsiteX28" fmla="*/ 60687 w 1681163"/>
              <a:gd name="connsiteY28" fmla="*/ 82892 h 251522"/>
              <a:gd name="connsiteX29" fmla="*/ 42863 w 1681163"/>
              <a:gd name="connsiteY29" fmla="*/ 108647 h 251522"/>
              <a:gd name="connsiteX30" fmla="*/ 0 w 1681163"/>
              <a:gd name="connsiteY30" fmla="*/ 251522 h 251522"/>
              <a:gd name="connsiteX31" fmla="*/ 1681163 w 1681163"/>
              <a:gd name="connsiteY31" fmla="*/ 237235 h 251522"/>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41543 w 1681163"/>
              <a:gd name="connsiteY17" fmla="*/ 12438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6329 w 1681163"/>
              <a:gd name="connsiteY17" fmla="*/ 16170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0740 w 1681163"/>
              <a:gd name="connsiteY10" fmla="*/ 4410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27572 w 1681163"/>
              <a:gd name="connsiteY12" fmla="*/ 13604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1355 w 1681163"/>
              <a:gd name="connsiteY10" fmla="*/ 25048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41357 w 1681163"/>
              <a:gd name="connsiteY12" fmla="*/ 2765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2990 w 1681163"/>
              <a:gd name="connsiteY17" fmla="*/ 22167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0279 h 244566"/>
              <a:gd name="connsiteX1" fmla="*/ 1632985 w 1681163"/>
              <a:gd name="connsiteY1" fmla="*/ 98092 h 244566"/>
              <a:gd name="connsiteX2" fmla="*/ 1604806 w 1681163"/>
              <a:gd name="connsiteY2" fmla="*/ 26459 h 244566"/>
              <a:gd name="connsiteX3" fmla="*/ 1582593 w 1681163"/>
              <a:gd name="connsiteY3" fmla="*/ 8802 h 244566"/>
              <a:gd name="connsiteX4" fmla="*/ 1509076 w 1681163"/>
              <a:gd name="connsiteY4" fmla="*/ 52285 h 244566"/>
              <a:gd name="connsiteX5" fmla="*/ 1461180 w 1681163"/>
              <a:gd name="connsiteY5" fmla="*/ 57188 h 244566"/>
              <a:gd name="connsiteX6" fmla="*/ 1419050 w 1681163"/>
              <a:gd name="connsiteY6" fmla="*/ 112826 h 244566"/>
              <a:gd name="connsiteX7" fmla="*/ 1352550 w 1681163"/>
              <a:gd name="connsiteY7" fmla="*/ 144554 h 244566"/>
              <a:gd name="connsiteX8" fmla="*/ 1204913 w 1681163"/>
              <a:gd name="connsiteY8" fmla="*/ 130266 h 244566"/>
              <a:gd name="connsiteX9" fmla="*/ 1130536 w 1681163"/>
              <a:gd name="connsiteY9" fmla="*/ 52240 h 244566"/>
              <a:gd name="connsiteX10" fmla="*/ 1101232 w 1681163"/>
              <a:gd name="connsiteY10" fmla="*/ 13597 h 244566"/>
              <a:gd name="connsiteX11" fmla="*/ 1061279 w 1681163"/>
              <a:gd name="connsiteY11" fmla="*/ 8528 h 244566"/>
              <a:gd name="connsiteX12" fmla="*/ 1034864 w 1681163"/>
              <a:gd name="connsiteY12" fmla="*/ 14009 h 244566"/>
              <a:gd name="connsiteX13" fmla="*/ 957263 w 1681163"/>
              <a:gd name="connsiteY13" fmla="*/ 101691 h 244566"/>
              <a:gd name="connsiteX14" fmla="*/ 866775 w 1681163"/>
              <a:gd name="connsiteY14" fmla="*/ 130266 h 244566"/>
              <a:gd name="connsiteX15" fmla="*/ 709613 w 1681163"/>
              <a:gd name="connsiteY15" fmla="*/ 115979 h 244566"/>
              <a:gd name="connsiteX16" fmla="*/ 600075 w 1681163"/>
              <a:gd name="connsiteY16" fmla="*/ 73116 h 244566"/>
              <a:gd name="connsiteX17" fmla="*/ 562990 w 1681163"/>
              <a:gd name="connsiteY17" fmla="*/ 15454 h 244566"/>
              <a:gd name="connsiteX18" fmla="*/ 522727 w 1681163"/>
              <a:gd name="connsiteY18" fmla="*/ 5212 h 244566"/>
              <a:gd name="connsiteX19" fmla="*/ 492607 w 1681163"/>
              <a:gd name="connsiteY19" fmla="*/ 0 h 244566"/>
              <a:gd name="connsiteX20" fmla="*/ 429660 w 1681163"/>
              <a:gd name="connsiteY20" fmla="*/ 89532 h 244566"/>
              <a:gd name="connsiteX21" fmla="*/ 372980 w 1681163"/>
              <a:gd name="connsiteY21" fmla="*/ 107001 h 244566"/>
              <a:gd name="connsiteX22" fmla="*/ 327884 w 1681163"/>
              <a:gd name="connsiteY22" fmla="*/ 114881 h 244566"/>
              <a:gd name="connsiteX23" fmla="*/ 267253 w 1681163"/>
              <a:gd name="connsiteY23" fmla="*/ 119025 h 244566"/>
              <a:gd name="connsiteX24" fmla="*/ 184600 w 1681163"/>
              <a:gd name="connsiteY24" fmla="*/ 69101 h 244566"/>
              <a:gd name="connsiteX25" fmla="*/ 155728 w 1681163"/>
              <a:gd name="connsiteY25" fmla="*/ 24765 h 244566"/>
              <a:gd name="connsiteX26" fmla="*/ 130193 w 1681163"/>
              <a:gd name="connsiteY26" fmla="*/ 24938 h 244566"/>
              <a:gd name="connsiteX27" fmla="*/ 98722 w 1681163"/>
              <a:gd name="connsiteY27" fmla="*/ 33916 h 244566"/>
              <a:gd name="connsiteX28" fmla="*/ 60318 w 1681163"/>
              <a:gd name="connsiteY28" fmla="*/ 64011 h 244566"/>
              <a:gd name="connsiteX29" fmla="*/ 42863 w 1681163"/>
              <a:gd name="connsiteY29" fmla="*/ 101691 h 244566"/>
              <a:gd name="connsiteX30" fmla="*/ 0 w 1681163"/>
              <a:gd name="connsiteY30" fmla="*/ 244566 h 244566"/>
              <a:gd name="connsiteX31" fmla="*/ 1681163 w 1681163"/>
              <a:gd name="connsiteY31" fmla="*/ 230279 h 244566"/>
              <a:gd name="connsiteX0" fmla="*/ 1681163 w 1681163"/>
              <a:gd name="connsiteY0" fmla="*/ 225067 h 239354"/>
              <a:gd name="connsiteX1" fmla="*/ 1632985 w 1681163"/>
              <a:gd name="connsiteY1" fmla="*/ 92880 h 239354"/>
              <a:gd name="connsiteX2" fmla="*/ 1604806 w 1681163"/>
              <a:gd name="connsiteY2" fmla="*/ 21247 h 239354"/>
              <a:gd name="connsiteX3" fmla="*/ 1582593 w 1681163"/>
              <a:gd name="connsiteY3" fmla="*/ 3590 h 239354"/>
              <a:gd name="connsiteX4" fmla="*/ 1509076 w 1681163"/>
              <a:gd name="connsiteY4" fmla="*/ 47073 h 239354"/>
              <a:gd name="connsiteX5" fmla="*/ 1461180 w 1681163"/>
              <a:gd name="connsiteY5" fmla="*/ 51976 h 239354"/>
              <a:gd name="connsiteX6" fmla="*/ 1419050 w 1681163"/>
              <a:gd name="connsiteY6" fmla="*/ 107614 h 239354"/>
              <a:gd name="connsiteX7" fmla="*/ 1352550 w 1681163"/>
              <a:gd name="connsiteY7" fmla="*/ 139342 h 239354"/>
              <a:gd name="connsiteX8" fmla="*/ 1204913 w 1681163"/>
              <a:gd name="connsiteY8" fmla="*/ 125054 h 239354"/>
              <a:gd name="connsiteX9" fmla="*/ 1130536 w 1681163"/>
              <a:gd name="connsiteY9" fmla="*/ 47028 h 239354"/>
              <a:gd name="connsiteX10" fmla="*/ 1101232 w 1681163"/>
              <a:gd name="connsiteY10" fmla="*/ 8385 h 239354"/>
              <a:gd name="connsiteX11" fmla="*/ 1061279 w 1681163"/>
              <a:gd name="connsiteY11" fmla="*/ 3316 h 239354"/>
              <a:gd name="connsiteX12" fmla="*/ 1034864 w 1681163"/>
              <a:gd name="connsiteY12" fmla="*/ 8797 h 239354"/>
              <a:gd name="connsiteX13" fmla="*/ 957263 w 1681163"/>
              <a:gd name="connsiteY13" fmla="*/ 96479 h 239354"/>
              <a:gd name="connsiteX14" fmla="*/ 866775 w 1681163"/>
              <a:gd name="connsiteY14" fmla="*/ 125054 h 239354"/>
              <a:gd name="connsiteX15" fmla="*/ 709613 w 1681163"/>
              <a:gd name="connsiteY15" fmla="*/ 110767 h 239354"/>
              <a:gd name="connsiteX16" fmla="*/ 600075 w 1681163"/>
              <a:gd name="connsiteY16" fmla="*/ 67904 h 239354"/>
              <a:gd name="connsiteX17" fmla="*/ 562990 w 1681163"/>
              <a:gd name="connsiteY17" fmla="*/ 10242 h 239354"/>
              <a:gd name="connsiteX18" fmla="*/ 522727 w 1681163"/>
              <a:gd name="connsiteY18" fmla="*/ 0 h 239354"/>
              <a:gd name="connsiteX19" fmla="*/ 489391 w 1681163"/>
              <a:gd name="connsiteY19" fmla="*/ 4760 h 239354"/>
              <a:gd name="connsiteX20" fmla="*/ 429660 w 1681163"/>
              <a:gd name="connsiteY20" fmla="*/ 84320 h 239354"/>
              <a:gd name="connsiteX21" fmla="*/ 372980 w 1681163"/>
              <a:gd name="connsiteY21" fmla="*/ 101789 h 239354"/>
              <a:gd name="connsiteX22" fmla="*/ 327884 w 1681163"/>
              <a:gd name="connsiteY22" fmla="*/ 109669 h 239354"/>
              <a:gd name="connsiteX23" fmla="*/ 267253 w 1681163"/>
              <a:gd name="connsiteY23" fmla="*/ 113813 h 239354"/>
              <a:gd name="connsiteX24" fmla="*/ 184600 w 1681163"/>
              <a:gd name="connsiteY24" fmla="*/ 63889 h 239354"/>
              <a:gd name="connsiteX25" fmla="*/ 155728 w 1681163"/>
              <a:gd name="connsiteY25" fmla="*/ 19553 h 239354"/>
              <a:gd name="connsiteX26" fmla="*/ 130193 w 1681163"/>
              <a:gd name="connsiteY26" fmla="*/ 19726 h 239354"/>
              <a:gd name="connsiteX27" fmla="*/ 98722 w 1681163"/>
              <a:gd name="connsiteY27" fmla="*/ 28704 h 239354"/>
              <a:gd name="connsiteX28" fmla="*/ 60318 w 1681163"/>
              <a:gd name="connsiteY28" fmla="*/ 58799 h 239354"/>
              <a:gd name="connsiteX29" fmla="*/ 42863 w 1681163"/>
              <a:gd name="connsiteY29" fmla="*/ 96479 h 239354"/>
              <a:gd name="connsiteX30" fmla="*/ 0 w 1681163"/>
              <a:gd name="connsiteY30" fmla="*/ 239354 h 239354"/>
              <a:gd name="connsiteX31" fmla="*/ 1681163 w 1681163"/>
              <a:gd name="connsiteY31" fmla="*/ 225067 h 23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163" h="239354">
                <a:moveTo>
                  <a:pt x="1681163" y="225067"/>
                </a:moveTo>
                <a:lnTo>
                  <a:pt x="1632985" y="92880"/>
                </a:lnTo>
                <a:lnTo>
                  <a:pt x="1604806" y="21247"/>
                </a:lnTo>
                <a:lnTo>
                  <a:pt x="1582593" y="3590"/>
                </a:lnTo>
                <a:lnTo>
                  <a:pt x="1509076" y="47073"/>
                </a:lnTo>
                <a:lnTo>
                  <a:pt x="1461180" y="51976"/>
                </a:lnTo>
                <a:lnTo>
                  <a:pt x="1419050" y="107614"/>
                </a:lnTo>
                <a:lnTo>
                  <a:pt x="1352550" y="139342"/>
                </a:lnTo>
                <a:lnTo>
                  <a:pt x="1204913" y="125054"/>
                </a:lnTo>
                <a:lnTo>
                  <a:pt x="1130536" y="47028"/>
                </a:lnTo>
                <a:lnTo>
                  <a:pt x="1101232" y="8385"/>
                </a:lnTo>
                <a:lnTo>
                  <a:pt x="1061279" y="3316"/>
                </a:lnTo>
                <a:lnTo>
                  <a:pt x="1034864" y="8797"/>
                </a:lnTo>
                <a:lnTo>
                  <a:pt x="957263" y="96479"/>
                </a:lnTo>
                <a:lnTo>
                  <a:pt x="866775" y="125054"/>
                </a:lnTo>
                <a:lnTo>
                  <a:pt x="709613" y="110767"/>
                </a:lnTo>
                <a:lnTo>
                  <a:pt x="600075" y="67904"/>
                </a:lnTo>
                <a:lnTo>
                  <a:pt x="562990" y="10242"/>
                </a:lnTo>
                <a:lnTo>
                  <a:pt x="522727" y="0"/>
                </a:lnTo>
                <a:lnTo>
                  <a:pt x="489391" y="4760"/>
                </a:lnTo>
                <a:lnTo>
                  <a:pt x="429660" y="84320"/>
                </a:lnTo>
                <a:lnTo>
                  <a:pt x="372980" y="101789"/>
                </a:lnTo>
                <a:lnTo>
                  <a:pt x="327884" y="109669"/>
                </a:lnTo>
                <a:lnTo>
                  <a:pt x="267253" y="113813"/>
                </a:lnTo>
                <a:lnTo>
                  <a:pt x="184600" y="63889"/>
                </a:lnTo>
                <a:lnTo>
                  <a:pt x="155728" y="19553"/>
                </a:lnTo>
                <a:lnTo>
                  <a:pt x="130193" y="19726"/>
                </a:lnTo>
                <a:lnTo>
                  <a:pt x="98722" y="28704"/>
                </a:lnTo>
                <a:lnTo>
                  <a:pt x="60318" y="58799"/>
                </a:lnTo>
                <a:lnTo>
                  <a:pt x="42863" y="96479"/>
                </a:lnTo>
                <a:lnTo>
                  <a:pt x="0" y="239354"/>
                </a:lnTo>
                <a:lnTo>
                  <a:pt x="1681163" y="225067"/>
                </a:lnTo>
                <a:close/>
              </a:path>
            </a:pathLst>
          </a:custGeom>
          <a:gradFill flip="none" rotWithShape="1">
            <a:gsLst>
              <a:gs pos="0">
                <a:srgbClr val="F5456F">
                  <a:shade val="30000"/>
                  <a:satMod val="115000"/>
                </a:srgbClr>
              </a:gs>
              <a:gs pos="50000">
                <a:srgbClr val="F5456F">
                  <a:shade val="67500"/>
                  <a:satMod val="115000"/>
                </a:srgbClr>
              </a:gs>
              <a:gs pos="100000">
                <a:srgbClr val="F5456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rot="21383173" flipV="1">
            <a:off x="6254370" y="1270852"/>
            <a:ext cx="1164562" cy="1542555"/>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flipV="1">
            <a:off x="5371732" y="1359204"/>
            <a:ext cx="891206" cy="1390182"/>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flipV="1">
            <a:off x="1979937" y="4905288"/>
            <a:ext cx="118412" cy="440510"/>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rot="300000" flipH="1" flipV="1">
            <a:off x="1469158" y="5025935"/>
            <a:ext cx="60758" cy="463112"/>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p:nvSpPr>
        <p:spPr>
          <a:xfrm rot="21540000" flipV="1">
            <a:off x="1268928" y="4413092"/>
            <a:ext cx="2463972" cy="580558"/>
          </a:xfrm>
          <a:custGeom>
            <a:avLst/>
            <a:gdLst>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57325 w 1681163"/>
              <a:gd name="connsiteY4" fmla="*/ 95250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511091 w 1681163"/>
              <a:gd name="connsiteY3" fmla="*/ 37863 h 223837"/>
              <a:gd name="connsiteX4" fmla="*/ 1463194 w 1681163"/>
              <a:gd name="connsiteY4" fmla="*/ 25421 h 223837"/>
              <a:gd name="connsiteX5" fmla="*/ 1419050 w 1681163"/>
              <a:gd name="connsiteY5" fmla="*/ 92097 h 223837"/>
              <a:gd name="connsiteX6" fmla="*/ 1352550 w 1681163"/>
              <a:gd name="connsiteY6" fmla="*/ 123825 h 223837"/>
              <a:gd name="connsiteX7" fmla="*/ 1204913 w 1681163"/>
              <a:gd name="connsiteY7" fmla="*/ 109537 h 223837"/>
              <a:gd name="connsiteX8" fmla="*/ 1071563 w 1681163"/>
              <a:gd name="connsiteY8" fmla="*/ 61912 h 223837"/>
              <a:gd name="connsiteX9" fmla="*/ 1066800 w 1681163"/>
              <a:gd name="connsiteY9" fmla="*/ 19050 h 223837"/>
              <a:gd name="connsiteX10" fmla="*/ 1033463 w 1681163"/>
              <a:gd name="connsiteY10" fmla="*/ 0 h 223837"/>
              <a:gd name="connsiteX11" fmla="*/ 1000125 w 1681163"/>
              <a:gd name="connsiteY11" fmla="*/ 9525 h 223837"/>
              <a:gd name="connsiteX12" fmla="*/ 957263 w 1681163"/>
              <a:gd name="connsiteY12" fmla="*/ 80962 h 223837"/>
              <a:gd name="connsiteX13" fmla="*/ 866775 w 1681163"/>
              <a:gd name="connsiteY13" fmla="*/ 109537 h 223837"/>
              <a:gd name="connsiteX14" fmla="*/ 709613 w 1681163"/>
              <a:gd name="connsiteY14" fmla="*/ 95250 h 223837"/>
              <a:gd name="connsiteX15" fmla="*/ 600075 w 1681163"/>
              <a:gd name="connsiteY15" fmla="*/ 52387 h 223837"/>
              <a:gd name="connsiteX16" fmla="*/ 595313 w 1681163"/>
              <a:gd name="connsiteY16" fmla="*/ 14287 h 223837"/>
              <a:gd name="connsiteX17" fmla="*/ 561975 w 1681163"/>
              <a:gd name="connsiteY17" fmla="*/ 0 h 223837"/>
              <a:gd name="connsiteX18" fmla="*/ 528638 w 1681163"/>
              <a:gd name="connsiteY18" fmla="*/ 4762 h 223837"/>
              <a:gd name="connsiteX19" fmla="*/ 490538 w 1681163"/>
              <a:gd name="connsiteY19" fmla="*/ 100012 h 223837"/>
              <a:gd name="connsiteX20" fmla="*/ 395288 w 1681163"/>
              <a:gd name="connsiteY20" fmla="*/ 123825 h 223837"/>
              <a:gd name="connsiteX21" fmla="*/ 342900 w 1681163"/>
              <a:gd name="connsiteY21" fmla="*/ 123825 h 223837"/>
              <a:gd name="connsiteX22" fmla="*/ 257175 w 1681163"/>
              <a:gd name="connsiteY22" fmla="*/ 114300 h 223837"/>
              <a:gd name="connsiteX23" fmla="*/ 142875 w 1681163"/>
              <a:gd name="connsiteY23" fmla="*/ 66675 h 223837"/>
              <a:gd name="connsiteX24" fmla="*/ 128588 w 1681163"/>
              <a:gd name="connsiteY24" fmla="*/ 38100 h 223837"/>
              <a:gd name="connsiteX25" fmla="*/ 80963 w 1681163"/>
              <a:gd name="connsiteY25" fmla="*/ 38100 h 223837"/>
              <a:gd name="connsiteX26" fmla="*/ 42863 w 1681163"/>
              <a:gd name="connsiteY26" fmla="*/ 80962 h 223837"/>
              <a:gd name="connsiteX27" fmla="*/ 0 w 1681163"/>
              <a:gd name="connsiteY27" fmla="*/ 223837 h 223837"/>
              <a:gd name="connsiteX28" fmla="*/ 1681163 w 1681163"/>
              <a:gd name="connsiteY28"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42863 w 1681163"/>
              <a:gd name="connsiteY27" fmla="*/ 80962 h 223837"/>
              <a:gd name="connsiteX28" fmla="*/ 0 w 1681163"/>
              <a:gd name="connsiteY28" fmla="*/ 223837 h 223837"/>
              <a:gd name="connsiteX29" fmla="*/ 1681163 w 1681163"/>
              <a:gd name="connsiteY29"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60687 w 1681163"/>
              <a:gd name="connsiteY27" fmla="*/ 55207 h 223837"/>
              <a:gd name="connsiteX28" fmla="*/ 42863 w 1681163"/>
              <a:gd name="connsiteY28" fmla="*/ 80962 h 223837"/>
              <a:gd name="connsiteX29" fmla="*/ 0 w 1681163"/>
              <a:gd name="connsiteY29" fmla="*/ 223837 h 223837"/>
              <a:gd name="connsiteX30" fmla="*/ 1681163 w 1681163"/>
              <a:gd name="connsiteY30"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77820 w 1681163"/>
              <a:gd name="connsiteY17" fmla="*/ 18435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6159 w 1681163"/>
              <a:gd name="connsiteY19" fmla="*/ 32690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41973 w 1681163"/>
              <a:gd name="connsiteY12" fmla="*/ 10680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82542 w 1681163"/>
              <a:gd name="connsiteY11" fmla="*/ 7048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265 w 1681163"/>
              <a:gd name="connsiteY12" fmla="*/ 4753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59282 w 1681163"/>
              <a:gd name="connsiteY17" fmla="*/ 8255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503300 w 1681163"/>
              <a:gd name="connsiteY19" fmla="*/ 2600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503300 w 1681163"/>
              <a:gd name="connsiteY19" fmla="*/ 8597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492607 w 1681163"/>
              <a:gd name="connsiteY19" fmla="*/ 4726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7235 h 251522"/>
              <a:gd name="connsiteX1" fmla="*/ 1633538 w 1681163"/>
              <a:gd name="connsiteY1" fmla="*/ 122935 h 251522"/>
              <a:gd name="connsiteX2" fmla="*/ 1599727 w 1681163"/>
              <a:gd name="connsiteY2" fmla="*/ 97083 h 251522"/>
              <a:gd name="connsiteX3" fmla="*/ 1559713 w 1681163"/>
              <a:gd name="connsiteY3" fmla="*/ 73636 h 251522"/>
              <a:gd name="connsiteX4" fmla="*/ 1509076 w 1681163"/>
              <a:gd name="connsiteY4" fmla="*/ 59241 h 251522"/>
              <a:gd name="connsiteX5" fmla="*/ 1461180 w 1681163"/>
              <a:gd name="connsiteY5" fmla="*/ 64144 h 251522"/>
              <a:gd name="connsiteX6" fmla="*/ 1419050 w 1681163"/>
              <a:gd name="connsiteY6" fmla="*/ 119782 h 251522"/>
              <a:gd name="connsiteX7" fmla="*/ 1352550 w 1681163"/>
              <a:gd name="connsiteY7" fmla="*/ 151510 h 251522"/>
              <a:gd name="connsiteX8" fmla="*/ 1204913 w 1681163"/>
              <a:gd name="connsiteY8" fmla="*/ 137222 h 251522"/>
              <a:gd name="connsiteX9" fmla="*/ 1130536 w 1681163"/>
              <a:gd name="connsiteY9" fmla="*/ 59196 h 251522"/>
              <a:gd name="connsiteX10" fmla="*/ 1094186 w 1681163"/>
              <a:gd name="connsiteY10" fmla="*/ 20621 h 251522"/>
              <a:gd name="connsiteX11" fmla="*/ 1075311 w 1681163"/>
              <a:gd name="connsiteY11" fmla="*/ 13357 h 251522"/>
              <a:gd name="connsiteX12" fmla="*/ 1038265 w 1681163"/>
              <a:gd name="connsiteY12" fmla="*/ 16955 h 251522"/>
              <a:gd name="connsiteX13" fmla="*/ 957263 w 1681163"/>
              <a:gd name="connsiteY13" fmla="*/ 108647 h 251522"/>
              <a:gd name="connsiteX14" fmla="*/ 866775 w 1681163"/>
              <a:gd name="connsiteY14" fmla="*/ 137222 h 251522"/>
              <a:gd name="connsiteX15" fmla="*/ 709613 w 1681163"/>
              <a:gd name="connsiteY15" fmla="*/ 122935 h 251522"/>
              <a:gd name="connsiteX16" fmla="*/ 600075 w 1681163"/>
              <a:gd name="connsiteY16" fmla="*/ 80072 h 251522"/>
              <a:gd name="connsiteX17" fmla="*/ 541543 w 1681163"/>
              <a:gd name="connsiteY17" fmla="*/ 12681 h 251522"/>
              <a:gd name="connsiteX18" fmla="*/ 547021 w 1681163"/>
              <a:gd name="connsiteY18" fmla="*/ 0 h 251522"/>
              <a:gd name="connsiteX19" fmla="*/ 492607 w 1681163"/>
              <a:gd name="connsiteY19" fmla="*/ 6956 h 251522"/>
              <a:gd name="connsiteX20" fmla="*/ 429660 w 1681163"/>
              <a:gd name="connsiteY20" fmla="*/ 96488 h 251522"/>
              <a:gd name="connsiteX21" fmla="*/ 372980 w 1681163"/>
              <a:gd name="connsiteY21" fmla="*/ 113957 h 251522"/>
              <a:gd name="connsiteX22" fmla="*/ 327884 w 1681163"/>
              <a:gd name="connsiteY22" fmla="*/ 121837 h 251522"/>
              <a:gd name="connsiteX23" fmla="*/ 267253 w 1681163"/>
              <a:gd name="connsiteY23" fmla="*/ 125981 h 251522"/>
              <a:gd name="connsiteX24" fmla="*/ 184600 w 1681163"/>
              <a:gd name="connsiteY24" fmla="*/ 76057 h 251522"/>
              <a:gd name="connsiteX25" fmla="*/ 131742 w 1681163"/>
              <a:gd name="connsiteY25" fmla="*/ 53826 h 251522"/>
              <a:gd name="connsiteX26" fmla="*/ 102991 w 1681163"/>
              <a:gd name="connsiteY26" fmla="*/ 63971 h 251522"/>
              <a:gd name="connsiteX27" fmla="*/ 74920 w 1681163"/>
              <a:gd name="connsiteY27" fmla="*/ 68939 h 251522"/>
              <a:gd name="connsiteX28" fmla="*/ 60687 w 1681163"/>
              <a:gd name="connsiteY28" fmla="*/ 82892 h 251522"/>
              <a:gd name="connsiteX29" fmla="*/ 42863 w 1681163"/>
              <a:gd name="connsiteY29" fmla="*/ 108647 h 251522"/>
              <a:gd name="connsiteX30" fmla="*/ 0 w 1681163"/>
              <a:gd name="connsiteY30" fmla="*/ 251522 h 251522"/>
              <a:gd name="connsiteX31" fmla="*/ 1681163 w 1681163"/>
              <a:gd name="connsiteY31" fmla="*/ 237235 h 251522"/>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41543 w 1681163"/>
              <a:gd name="connsiteY17" fmla="*/ 12438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6329 w 1681163"/>
              <a:gd name="connsiteY17" fmla="*/ 16170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0740 w 1681163"/>
              <a:gd name="connsiteY10" fmla="*/ 4410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27572 w 1681163"/>
              <a:gd name="connsiteY12" fmla="*/ 13604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1355 w 1681163"/>
              <a:gd name="connsiteY10" fmla="*/ 25048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41357 w 1681163"/>
              <a:gd name="connsiteY12" fmla="*/ 2765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2990 w 1681163"/>
              <a:gd name="connsiteY17" fmla="*/ 22167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0279 h 244566"/>
              <a:gd name="connsiteX1" fmla="*/ 1632985 w 1681163"/>
              <a:gd name="connsiteY1" fmla="*/ 98092 h 244566"/>
              <a:gd name="connsiteX2" fmla="*/ 1604806 w 1681163"/>
              <a:gd name="connsiteY2" fmla="*/ 26459 h 244566"/>
              <a:gd name="connsiteX3" fmla="*/ 1582593 w 1681163"/>
              <a:gd name="connsiteY3" fmla="*/ 8802 h 244566"/>
              <a:gd name="connsiteX4" fmla="*/ 1509076 w 1681163"/>
              <a:gd name="connsiteY4" fmla="*/ 52285 h 244566"/>
              <a:gd name="connsiteX5" fmla="*/ 1461180 w 1681163"/>
              <a:gd name="connsiteY5" fmla="*/ 57188 h 244566"/>
              <a:gd name="connsiteX6" fmla="*/ 1419050 w 1681163"/>
              <a:gd name="connsiteY6" fmla="*/ 112826 h 244566"/>
              <a:gd name="connsiteX7" fmla="*/ 1352550 w 1681163"/>
              <a:gd name="connsiteY7" fmla="*/ 144554 h 244566"/>
              <a:gd name="connsiteX8" fmla="*/ 1204913 w 1681163"/>
              <a:gd name="connsiteY8" fmla="*/ 130266 h 244566"/>
              <a:gd name="connsiteX9" fmla="*/ 1130536 w 1681163"/>
              <a:gd name="connsiteY9" fmla="*/ 52240 h 244566"/>
              <a:gd name="connsiteX10" fmla="*/ 1101232 w 1681163"/>
              <a:gd name="connsiteY10" fmla="*/ 13597 h 244566"/>
              <a:gd name="connsiteX11" fmla="*/ 1061279 w 1681163"/>
              <a:gd name="connsiteY11" fmla="*/ 8528 h 244566"/>
              <a:gd name="connsiteX12" fmla="*/ 1034864 w 1681163"/>
              <a:gd name="connsiteY12" fmla="*/ 14009 h 244566"/>
              <a:gd name="connsiteX13" fmla="*/ 957263 w 1681163"/>
              <a:gd name="connsiteY13" fmla="*/ 101691 h 244566"/>
              <a:gd name="connsiteX14" fmla="*/ 866775 w 1681163"/>
              <a:gd name="connsiteY14" fmla="*/ 130266 h 244566"/>
              <a:gd name="connsiteX15" fmla="*/ 709613 w 1681163"/>
              <a:gd name="connsiteY15" fmla="*/ 115979 h 244566"/>
              <a:gd name="connsiteX16" fmla="*/ 600075 w 1681163"/>
              <a:gd name="connsiteY16" fmla="*/ 73116 h 244566"/>
              <a:gd name="connsiteX17" fmla="*/ 562990 w 1681163"/>
              <a:gd name="connsiteY17" fmla="*/ 15454 h 244566"/>
              <a:gd name="connsiteX18" fmla="*/ 522727 w 1681163"/>
              <a:gd name="connsiteY18" fmla="*/ 5212 h 244566"/>
              <a:gd name="connsiteX19" fmla="*/ 492607 w 1681163"/>
              <a:gd name="connsiteY19" fmla="*/ 0 h 244566"/>
              <a:gd name="connsiteX20" fmla="*/ 429660 w 1681163"/>
              <a:gd name="connsiteY20" fmla="*/ 89532 h 244566"/>
              <a:gd name="connsiteX21" fmla="*/ 372980 w 1681163"/>
              <a:gd name="connsiteY21" fmla="*/ 107001 h 244566"/>
              <a:gd name="connsiteX22" fmla="*/ 327884 w 1681163"/>
              <a:gd name="connsiteY22" fmla="*/ 114881 h 244566"/>
              <a:gd name="connsiteX23" fmla="*/ 267253 w 1681163"/>
              <a:gd name="connsiteY23" fmla="*/ 119025 h 244566"/>
              <a:gd name="connsiteX24" fmla="*/ 184600 w 1681163"/>
              <a:gd name="connsiteY24" fmla="*/ 69101 h 244566"/>
              <a:gd name="connsiteX25" fmla="*/ 155728 w 1681163"/>
              <a:gd name="connsiteY25" fmla="*/ 24765 h 244566"/>
              <a:gd name="connsiteX26" fmla="*/ 130193 w 1681163"/>
              <a:gd name="connsiteY26" fmla="*/ 24938 h 244566"/>
              <a:gd name="connsiteX27" fmla="*/ 98722 w 1681163"/>
              <a:gd name="connsiteY27" fmla="*/ 33916 h 244566"/>
              <a:gd name="connsiteX28" fmla="*/ 60318 w 1681163"/>
              <a:gd name="connsiteY28" fmla="*/ 64011 h 244566"/>
              <a:gd name="connsiteX29" fmla="*/ 42863 w 1681163"/>
              <a:gd name="connsiteY29" fmla="*/ 101691 h 244566"/>
              <a:gd name="connsiteX30" fmla="*/ 0 w 1681163"/>
              <a:gd name="connsiteY30" fmla="*/ 244566 h 244566"/>
              <a:gd name="connsiteX31" fmla="*/ 1681163 w 1681163"/>
              <a:gd name="connsiteY31" fmla="*/ 230279 h 244566"/>
              <a:gd name="connsiteX0" fmla="*/ 1681163 w 1681163"/>
              <a:gd name="connsiteY0" fmla="*/ 225067 h 239354"/>
              <a:gd name="connsiteX1" fmla="*/ 1632985 w 1681163"/>
              <a:gd name="connsiteY1" fmla="*/ 92880 h 239354"/>
              <a:gd name="connsiteX2" fmla="*/ 1604806 w 1681163"/>
              <a:gd name="connsiteY2" fmla="*/ 21247 h 239354"/>
              <a:gd name="connsiteX3" fmla="*/ 1582593 w 1681163"/>
              <a:gd name="connsiteY3" fmla="*/ 3590 h 239354"/>
              <a:gd name="connsiteX4" fmla="*/ 1509076 w 1681163"/>
              <a:gd name="connsiteY4" fmla="*/ 47073 h 239354"/>
              <a:gd name="connsiteX5" fmla="*/ 1461180 w 1681163"/>
              <a:gd name="connsiteY5" fmla="*/ 51976 h 239354"/>
              <a:gd name="connsiteX6" fmla="*/ 1419050 w 1681163"/>
              <a:gd name="connsiteY6" fmla="*/ 107614 h 239354"/>
              <a:gd name="connsiteX7" fmla="*/ 1352550 w 1681163"/>
              <a:gd name="connsiteY7" fmla="*/ 139342 h 239354"/>
              <a:gd name="connsiteX8" fmla="*/ 1204913 w 1681163"/>
              <a:gd name="connsiteY8" fmla="*/ 125054 h 239354"/>
              <a:gd name="connsiteX9" fmla="*/ 1130536 w 1681163"/>
              <a:gd name="connsiteY9" fmla="*/ 47028 h 239354"/>
              <a:gd name="connsiteX10" fmla="*/ 1101232 w 1681163"/>
              <a:gd name="connsiteY10" fmla="*/ 8385 h 239354"/>
              <a:gd name="connsiteX11" fmla="*/ 1061279 w 1681163"/>
              <a:gd name="connsiteY11" fmla="*/ 3316 h 239354"/>
              <a:gd name="connsiteX12" fmla="*/ 1034864 w 1681163"/>
              <a:gd name="connsiteY12" fmla="*/ 8797 h 239354"/>
              <a:gd name="connsiteX13" fmla="*/ 957263 w 1681163"/>
              <a:gd name="connsiteY13" fmla="*/ 96479 h 239354"/>
              <a:gd name="connsiteX14" fmla="*/ 866775 w 1681163"/>
              <a:gd name="connsiteY14" fmla="*/ 125054 h 239354"/>
              <a:gd name="connsiteX15" fmla="*/ 709613 w 1681163"/>
              <a:gd name="connsiteY15" fmla="*/ 110767 h 239354"/>
              <a:gd name="connsiteX16" fmla="*/ 600075 w 1681163"/>
              <a:gd name="connsiteY16" fmla="*/ 67904 h 239354"/>
              <a:gd name="connsiteX17" fmla="*/ 562990 w 1681163"/>
              <a:gd name="connsiteY17" fmla="*/ 10242 h 239354"/>
              <a:gd name="connsiteX18" fmla="*/ 522727 w 1681163"/>
              <a:gd name="connsiteY18" fmla="*/ 0 h 239354"/>
              <a:gd name="connsiteX19" fmla="*/ 489391 w 1681163"/>
              <a:gd name="connsiteY19" fmla="*/ 4760 h 239354"/>
              <a:gd name="connsiteX20" fmla="*/ 429660 w 1681163"/>
              <a:gd name="connsiteY20" fmla="*/ 84320 h 239354"/>
              <a:gd name="connsiteX21" fmla="*/ 372980 w 1681163"/>
              <a:gd name="connsiteY21" fmla="*/ 101789 h 239354"/>
              <a:gd name="connsiteX22" fmla="*/ 327884 w 1681163"/>
              <a:gd name="connsiteY22" fmla="*/ 109669 h 239354"/>
              <a:gd name="connsiteX23" fmla="*/ 267253 w 1681163"/>
              <a:gd name="connsiteY23" fmla="*/ 113813 h 239354"/>
              <a:gd name="connsiteX24" fmla="*/ 184600 w 1681163"/>
              <a:gd name="connsiteY24" fmla="*/ 63889 h 239354"/>
              <a:gd name="connsiteX25" fmla="*/ 155728 w 1681163"/>
              <a:gd name="connsiteY25" fmla="*/ 19553 h 239354"/>
              <a:gd name="connsiteX26" fmla="*/ 130193 w 1681163"/>
              <a:gd name="connsiteY26" fmla="*/ 19726 h 239354"/>
              <a:gd name="connsiteX27" fmla="*/ 98722 w 1681163"/>
              <a:gd name="connsiteY27" fmla="*/ 28704 h 239354"/>
              <a:gd name="connsiteX28" fmla="*/ 60318 w 1681163"/>
              <a:gd name="connsiteY28" fmla="*/ 58799 h 239354"/>
              <a:gd name="connsiteX29" fmla="*/ 42863 w 1681163"/>
              <a:gd name="connsiteY29" fmla="*/ 96479 h 239354"/>
              <a:gd name="connsiteX30" fmla="*/ 0 w 1681163"/>
              <a:gd name="connsiteY30" fmla="*/ 239354 h 239354"/>
              <a:gd name="connsiteX31" fmla="*/ 1681163 w 1681163"/>
              <a:gd name="connsiteY31" fmla="*/ 225067 h 23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163" h="239354">
                <a:moveTo>
                  <a:pt x="1681163" y="225067"/>
                </a:moveTo>
                <a:lnTo>
                  <a:pt x="1632985" y="92880"/>
                </a:lnTo>
                <a:lnTo>
                  <a:pt x="1604806" y="21247"/>
                </a:lnTo>
                <a:lnTo>
                  <a:pt x="1582593" y="3590"/>
                </a:lnTo>
                <a:lnTo>
                  <a:pt x="1509076" y="47073"/>
                </a:lnTo>
                <a:lnTo>
                  <a:pt x="1461180" y="51976"/>
                </a:lnTo>
                <a:lnTo>
                  <a:pt x="1419050" y="107614"/>
                </a:lnTo>
                <a:lnTo>
                  <a:pt x="1352550" y="139342"/>
                </a:lnTo>
                <a:lnTo>
                  <a:pt x="1204913" y="125054"/>
                </a:lnTo>
                <a:lnTo>
                  <a:pt x="1130536" y="47028"/>
                </a:lnTo>
                <a:lnTo>
                  <a:pt x="1101232" y="8385"/>
                </a:lnTo>
                <a:lnTo>
                  <a:pt x="1061279" y="3316"/>
                </a:lnTo>
                <a:lnTo>
                  <a:pt x="1034864" y="8797"/>
                </a:lnTo>
                <a:lnTo>
                  <a:pt x="957263" y="96479"/>
                </a:lnTo>
                <a:lnTo>
                  <a:pt x="866775" y="125054"/>
                </a:lnTo>
                <a:lnTo>
                  <a:pt x="709613" y="110767"/>
                </a:lnTo>
                <a:lnTo>
                  <a:pt x="600075" y="67904"/>
                </a:lnTo>
                <a:lnTo>
                  <a:pt x="562990" y="10242"/>
                </a:lnTo>
                <a:lnTo>
                  <a:pt x="522727" y="0"/>
                </a:lnTo>
                <a:lnTo>
                  <a:pt x="489391" y="4760"/>
                </a:lnTo>
                <a:lnTo>
                  <a:pt x="429660" y="84320"/>
                </a:lnTo>
                <a:lnTo>
                  <a:pt x="372980" y="101789"/>
                </a:lnTo>
                <a:lnTo>
                  <a:pt x="327884" y="109669"/>
                </a:lnTo>
                <a:lnTo>
                  <a:pt x="267253" y="113813"/>
                </a:lnTo>
                <a:lnTo>
                  <a:pt x="184600" y="63889"/>
                </a:lnTo>
                <a:lnTo>
                  <a:pt x="155728" y="19553"/>
                </a:lnTo>
                <a:lnTo>
                  <a:pt x="130193" y="19726"/>
                </a:lnTo>
                <a:lnTo>
                  <a:pt x="98722" y="28704"/>
                </a:lnTo>
                <a:lnTo>
                  <a:pt x="60318" y="58799"/>
                </a:lnTo>
                <a:lnTo>
                  <a:pt x="42863" y="96479"/>
                </a:lnTo>
                <a:lnTo>
                  <a:pt x="0" y="239354"/>
                </a:lnTo>
                <a:lnTo>
                  <a:pt x="1681163" y="225067"/>
                </a:lnTo>
                <a:close/>
              </a:path>
            </a:pathLst>
          </a:custGeom>
          <a:gradFill flip="none" rotWithShape="1">
            <a:gsLst>
              <a:gs pos="0">
                <a:srgbClr val="F5456F">
                  <a:shade val="30000"/>
                  <a:satMod val="115000"/>
                </a:srgbClr>
              </a:gs>
              <a:gs pos="50000">
                <a:srgbClr val="F5456F">
                  <a:shade val="67500"/>
                  <a:satMod val="115000"/>
                </a:srgbClr>
              </a:gs>
              <a:gs pos="100000">
                <a:srgbClr val="F5456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rot="21383173" flipV="1">
            <a:off x="2028092" y="4603959"/>
            <a:ext cx="796928" cy="94073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flipV="1">
            <a:off x="1424089" y="4657841"/>
            <a:ext cx="609866" cy="847812"/>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4" name="図 73"/>
          <p:cNvPicPr>
            <a:picLocks noChangeAspect="1"/>
          </p:cNvPicPr>
          <p:nvPr/>
        </p:nvPicPr>
        <p:blipFill rotWithShape="1">
          <a:blip r:embed="rId3" cstate="print">
            <a:extLst>
              <a:ext uri="{28A0092B-C50C-407E-A947-70E740481C1C}">
                <a14:useLocalDpi xmlns:a14="http://schemas.microsoft.com/office/drawing/2010/main" val="0"/>
              </a:ext>
            </a:extLst>
          </a:blip>
          <a:srcRect l="1089" t="1" r="25702" b="29656"/>
          <a:stretch/>
        </p:blipFill>
        <p:spPr>
          <a:xfrm rot="5863782">
            <a:off x="512604" y="4069260"/>
            <a:ext cx="2688174" cy="3124340"/>
          </a:xfrm>
          <a:prstGeom prst="rect">
            <a:avLst/>
          </a:prstGeom>
        </p:spPr>
      </p:pic>
      <p:pic>
        <p:nvPicPr>
          <p:cNvPr id="75" name="図 74"/>
          <p:cNvPicPr>
            <a:picLocks noChangeAspect="1"/>
          </p:cNvPicPr>
          <p:nvPr/>
        </p:nvPicPr>
        <p:blipFill rotWithShape="1">
          <a:blip r:embed="rId3" cstate="print">
            <a:extLst>
              <a:ext uri="{28A0092B-C50C-407E-A947-70E740481C1C}">
                <a14:useLocalDpi xmlns:a14="http://schemas.microsoft.com/office/drawing/2010/main" val="0"/>
              </a:ext>
            </a:extLst>
          </a:blip>
          <a:srcRect l="1888" t="-1137" r="48306" b="59784"/>
          <a:stretch/>
        </p:blipFill>
        <p:spPr>
          <a:xfrm rot="5400000">
            <a:off x="6021821" y="1457383"/>
            <a:ext cx="2124283" cy="2133464"/>
          </a:xfrm>
          <a:prstGeom prst="rect">
            <a:avLst/>
          </a:prstGeom>
        </p:spPr>
      </p:pic>
      <p:sp>
        <p:nvSpPr>
          <p:cNvPr id="79" name="フリーフォーム 78"/>
          <p:cNvSpPr/>
          <p:nvPr/>
        </p:nvSpPr>
        <p:spPr>
          <a:xfrm flipV="1">
            <a:off x="5865424" y="4935162"/>
            <a:ext cx="176167" cy="706257"/>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rot="300000" flipH="1" flipV="1">
            <a:off x="5105513" y="5128592"/>
            <a:ext cx="90393" cy="742494"/>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rot="21540000" flipV="1">
            <a:off x="4807621" y="4146039"/>
            <a:ext cx="3665771" cy="930792"/>
          </a:xfrm>
          <a:custGeom>
            <a:avLst/>
            <a:gdLst>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57325 w 1681163"/>
              <a:gd name="connsiteY4" fmla="*/ 95250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511091 w 1681163"/>
              <a:gd name="connsiteY3" fmla="*/ 37863 h 223837"/>
              <a:gd name="connsiteX4" fmla="*/ 1463194 w 1681163"/>
              <a:gd name="connsiteY4" fmla="*/ 25421 h 223837"/>
              <a:gd name="connsiteX5" fmla="*/ 1419050 w 1681163"/>
              <a:gd name="connsiteY5" fmla="*/ 92097 h 223837"/>
              <a:gd name="connsiteX6" fmla="*/ 1352550 w 1681163"/>
              <a:gd name="connsiteY6" fmla="*/ 123825 h 223837"/>
              <a:gd name="connsiteX7" fmla="*/ 1204913 w 1681163"/>
              <a:gd name="connsiteY7" fmla="*/ 109537 h 223837"/>
              <a:gd name="connsiteX8" fmla="*/ 1071563 w 1681163"/>
              <a:gd name="connsiteY8" fmla="*/ 61912 h 223837"/>
              <a:gd name="connsiteX9" fmla="*/ 1066800 w 1681163"/>
              <a:gd name="connsiteY9" fmla="*/ 19050 h 223837"/>
              <a:gd name="connsiteX10" fmla="*/ 1033463 w 1681163"/>
              <a:gd name="connsiteY10" fmla="*/ 0 h 223837"/>
              <a:gd name="connsiteX11" fmla="*/ 1000125 w 1681163"/>
              <a:gd name="connsiteY11" fmla="*/ 9525 h 223837"/>
              <a:gd name="connsiteX12" fmla="*/ 957263 w 1681163"/>
              <a:gd name="connsiteY12" fmla="*/ 80962 h 223837"/>
              <a:gd name="connsiteX13" fmla="*/ 866775 w 1681163"/>
              <a:gd name="connsiteY13" fmla="*/ 109537 h 223837"/>
              <a:gd name="connsiteX14" fmla="*/ 709613 w 1681163"/>
              <a:gd name="connsiteY14" fmla="*/ 95250 h 223837"/>
              <a:gd name="connsiteX15" fmla="*/ 600075 w 1681163"/>
              <a:gd name="connsiteY15" fmla="*/ 52387 h 223837"/>
              <a:gd name="connsiteX16" fmla="*/ 595313 w 1681163"/>
              <a:gd name="connsiteY16" fmla="*/ 14287 h 223837"/>
              <a:gd name="connsiteX17" fmla="*/ 561975 w 1681163"/>
              <a:gd name="connsiteY17" fmla="*/ 0 h 223837"/>
              <a:gd name="connsiteX18" fmla="*/ 528638 w 1681163"/>
              <a:gd name="connsiteY18" fmla="*/ 4762 h 223837"/>
              <a:gd name="connsiteX19" fmla="*/ 490538 w 1681163"/>
              <a:gd name="connsiteY19" fmla="*/ 100012 h 223837"/>
              <a:gd name="connsiteX20" fmla="*/ 395288 w 1681163"/>
              <a:gd name="connsiteY20" fmla="*/ 123825 h 223837"/>
              <a:gd name="connsiteX21" fmla="*/ 342900 w 1681163"/>
              <a:gd name="connsiteY21" fmla="*/ 123825 h 223837"/>
              <a:gd name="connsiteX22" fmla="*/ 257175 w 1681163"/>
              <a:gd name="connsiteY22" fmla="*/ 114300 h 223837"/>
              <a:gd name="connsiteX23" fmla="*/ 142875 w 1681163"/>
              <a:gd name="connsiteY23" fmla="*/ 66675 h 223837"/>
              <a:gd name="connsiteX24" fmla="*/ 128588 w 1681163"/>
              <a:gd name="connsiteY24" fmla="*/ 38100 h 223837"/>
              <a:gd name="connsiteX25" fmla="*/ 80963 w 1681163"/>
              <a:gd name="connsiteY25" fmla="*/ 38100 h 223837"/>
              <a:gd name="connsiteX26" fmla="*/ 42863 w 1681163"/>
              <a:gd name="connsiteY26" fmla="*/ 80962 h 223837"/>
              <a:gd name="connsiteX27" fmla="*/ 0 w 1681163"/>
              <a:gd name="connsiteY27" fmla="*/ 223837 h 223837"/>
              <a:gd name="connsiteX28" fmla="*/ 1681163 w 1681163"/>
              <a:gd name="connsiteY28"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42863 w 1681163"/>
              <a:gd name="connsiteY27" fmla="*/ 80962 h 223837"/>
              <a:gd name="connsiteX28" fmla="*/ 0 w 1681163"/>
              <a:gd name="connsiteY28" fmla="*/ 223837 h 223837"/>
              <a:gd name="connsiteX29" fmla="*/ 1681163 w 1681163"/>
              <a:gd name="connsiteY29"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60687 w 1681163"/>
              <a:gd name="connsiteY27" fmla="*/ 55207 h 223837"/>
              <a:gd name="connsiteX28" fmla="*/ 42863 w 1681163"/>
              <a:gd name="connsiteY28" fmla="*/ 80962 h 223837"/>
              <a:gd name="connsiteX29" fmla="*/ 0 w 1681163"/>
              <a:gd name="connsiteY29" fmla="*/ 223837 h 223837"/>
              <a:gd name="connsiteX30" fmla="*/ 1681163 w 1681163"/>
              <a:gd name="connsiteY30"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77820 w 1681163"/>
              <a:gd name="connsiteY17" fmla="*/ 18435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6159 w 1681163"/>
              <a:gd name="connsiteY19" fmla="*/ 32690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41973 w 1681163"/>
              <a:gd name="connsiteY12" fmla="*/ 10680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82542 w 1681163"/>
              <a:gd name="connsiteY11" fmla="*/ 7048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265 w 1681163"/>
              <a:gd name="connsiteY12" fmla="*/ 4753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59282 w 1681163"/>
              <a:gd name="connsiteY17" fmla="*/ 8255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503300 w 1681163"/>
              <a:gd name="connsiteY19" fmla="*/ 2600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503300 w 1681163"/>
              <a:gd name="connsiteY19" fmla="*/ 8597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492607 w 1681163"/>
              <a:gd name="connsiteY19" fmla="*/ 4726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7235 h 251522"/>
              <a:gd name="connsiteX1" fmla="*/ 1633538 w 1681163"/>
              <a:gd name="connsiteY1" fmla="*/ 122935 h 251522"/>
              <a:gd name="connsiteX2" fmla="*/ 1599727 w 1681163"/>
              <a:gd name="connsiteY2" fmla="*/ 97083 h 251522"/>
              <a:gd name="connsiteX3" fmla="*/ 1559713 w 1681163"/>
              <a:gd name="connsiteY3" fmla="*/ 73636 h 251522"/>
              <a:gd name="connsiteX4" fmla="*/ 1509076 w 1681163"/>
              <a:gd name="connsiteY4" fmla="*/ 59241 h 251522"/>
              <a:gd name="connsiteX5" fmla="*/ 1461180 w 1681163"/>
              <a:gd name="connsiteY5" fmla="*/ 64144 h 251522"/>
              <a:gd name="connsiteX6" fmla="*/ 1419050 w 1681163"/>
              <a:gd name="connsiteY6" fmla="*/ 119782 h 251522"/>
              <a:gd name="connsiteX7" fmla="*/ 1352550 w 1681163"/>
              <a:gd name="connsiteY7" fmla="*/ 151510 h 251522"/>
              <a:gd name="connsiteX8" fmla="*/ 1204913 w 1681163"/>
              <a:gd name="connsiteY8" fmla="*/ 137222 h 251522"/>
              <a:gd name="connsiteX9" fmla="*/ 1130536 w 1681163"/>
              <a:gd name="connsiteY9" fmla="*/ 59196 h 251522"/>
              <a:gd name="connsiteX10" fmla="*/ 1094186 w 1681163"/>
              <a:gd name="connsiteY10" fmla="*/ 20621 h 251522"/>
              <a:gd name="connsiteX11" fmla="*/ 1075311 w 1681163"/>
              <a:gd name="connsiteY11" fmla="*/ 13357 h 251522"/>
              <a:gd name="connsiteX12" fmla="*/ 1038265 w 1681163"/>
              <a:gd name="connsiteY12" fmla="*/ 16955 h 251522"/>
              <a:gd name="connsiteX13" fmla="*/ 957263 w 1681163"/>
              <a:gd name="connsiteY13" fmla="*/ 108647 h 251522"/>
              <a:gd name="connsiteX14" fmla="*/ 866775 w 1681163"/>
              <a:gd name="connsiteY14" fmla="*/ 137222 h 251522"/>
              <a:gd name="connsiteX15" fmla="*/ 709613 w 1681163"/>
              <a:gd name="connsiteY15" fmla="*/ 122935 h 251522"/>
              <a:gd name="connsiteX16" fmla="*/ 600075 w 1681163"/>
              <a:gd name="connsiteY16" fmla="*/ 80072 h 251522"/>
              <a:gd name="connsiteX17" fmla="*/ 541543 w 1681163"/>
              <a:gd name="connsiteY17" fmla="*/ 12681 h 251522"/>
              <a:gd name="connsiteX18" fmla="*/ 547021 w 1681163"/>
              <a:gd name="connsiteY18" fmla="*/ 0 h 251522"/>
              <a:gd name="connsiteX19" fmla="*/ 492607 w 1681163"/>
              <a:gd name="connsiteY19" fmla="*/ 6956 h 251522"/>
              <a:gd name="connsiteX20" fmla="*/ 429660 w 1681163"/>
              <a:gd name="connsiteY20" fmla="*/ 96488 h 251522"/>
              <a:gd name="connsiteX21" fmla="*/ 372980 w 1681163"/>
              <a:gd name="connsiteY21" fmla="*/ 113957 h 251522"/>
              <a:gd name="connsiteX22" fmla="*/ 327884 w 1681163"/>
              <a:gd name="connsiteY22" fmla="*/ 121837 h 251522"/>
              <a:gd name="connsiteX23" fmla="*/ 267253 w 1681163"/>
              <a:gd name="connsiteY23" fmla="*/ 125981 h 251522"/>
              <a:gd name="connsiteX24" fmla="*/ 184600 w 1681163"/>
              <a:gd name="connsiteY24" fmla="*/ 76057 h 251522"/>
              <a:gd name="connsiteX25" fmla="*/ 131742 w 1681163"/>
              <a:gd name="connsiteY25" fmla="*/ 53826 h 251522"/>
              <a:gd name="connsiteX26" fmla="*/ 102991 w 1681163"/>
              <a:gd name="connsiteY26" fmla="*/ 63971 h 251522"/>
              <a:gd name="connsiteX27" fmla="*/ 74920 w 1681163"/>
              <a:gd name="connsiteY27" fmla="*/ 68939 h 251522"/>
              <a:gd name="connsiteX28" fmla="*/ 60687 w 1681163"/>
              <a:gd name="connsiteY28" fmla="*/ 82892 h 251522"/>
              <a:gd name="connsiteX29" fmla="*/ 42863 w 1681163"/>
              <a:gd name="connsiteY29" fmla="*/ 108647 h 251522"/>
              <a:gd name="connsiteX30" fmla="*/ 0 w 1681163"/>
              <a:gd name="connsiteY30" fmla="*/ 251522 h 251522"/>
              <a:gd name="connsiteX31" fmla="*/ 1681163 w 1681163"/>
              <a:gd name="connsiteY31" fmla="*/ 237235 h 251522"/>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41543 w 1681163"/>
              <a:gd name="connsiteY17" fmla="*/ 12438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6329 w 1681163"/>
              <a:gd name="connsiteY17" fmla="*/ 16170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0740 w 1681163"/>
              <a:gd name="connsiteY10" fmla="*/ 4410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27572 w 1681163"/>
              <a:gd name="connsiteY12" fmla="*/ 13604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1355 w 1681163"/>
              <a:gd name="connsiteY10" fmla="*/ 25048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41357 w 1681163"/>
              <a:gd name="connsiteY12" fmla="*/ 2765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2990 w 1681163"/>
              <a:gd name="connsiteY17" fmla="*/ 22167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0279 h 244566"/>
              <a:gd name="connsiteX1" fmla="*/ 1632985 w 1681163"/>
              <a:gd name="connsiteY1" fmla="*/ 98092 h 244566"/>
              <a:gd name="connsiteX2" fmla="*/ 1604806 w 1681163"/>
              <a:gd name="connsiteY2" fmla="*/ 26459 h 244566"/>
              <a:gd name="connsiteX3" fmla="*/ 1582593 w 1681163"/>
              <a:gd name="connsiteY3" fmla="*/ 8802 h 244566"/>
              <a:gd name="connsiteX4" fmla="*/ 1509076 w 1681163"/>
              <a:gd name="connsiteY4" fmla="*/ 52285 h 244566"/>
              <a:gd name="connsiteX5" fmla="*/ 1461180 w 1681163"/>
              <a:gd name="connsiteY5" fmla="*/ 57188 h 244566"/>
              <a:gd name="connsiteX6" fmla="*/ 1419050 w 1681163"/>
              <a:gd name="connsiteY6" fmla="*/ 112826 h 244566"/>
              <a:gd name="connsiteX7" fmla="*/ 1352550 w 1681163"/>
              <a:gd name="connsiteY7" fmla="*/ 144554 h 244566"/>
              <a:gd name="connsiteX8" fmla="*/ 1204913 w 1681163"/>
              <a:gd name="connsiteY8" fmla="*/ 130266 h 244566"/>
              <a:gd name="connsiteX9" fmla="*/ 1130536 w 1681163"/>
              <a:gd name="connsiteY9" fmla="*/ 52240 h 244566"/>
              <a:gd name="connsiteX10" fmla="*/ 1101232 w 1681163"/>
              <a:gd name="connsiteY10" fmla="*/ 13597 h 244566"/>
              <a:gd name="connsiteX11" fmla="*/ 1061279 w 1681163"/>
              <a:gd name="connsiteY11" fmla="*/ 8528 h 244566"/>
              <a:gd name="connsiteX12" fmla="*/ 1034864 w 1681163"/>
              <a:gd name="connsiteY12" fmla="*/ 14009 h 244566"/>
              <a:gd name="connsiteX13" fmla="*/ 957263 w 1681163"/>
              <a:gd name="connsiteY13" fmla="*/ 101691 h 244566"/>
              <a:gd name="connsiteX14" fmla="*/ 866775 w 1681163"/>
              <a:gd name="connsiteY14" fmla="*/ 130266 h 244566"/>
              <a:gd name="connsiteX15" fmla="*/ 709613 w 1681163"/>
              <a:gd name="connsiteY15" fmla="*/ 115979 h 244566"/>
              <a:gd name="connsiteX16" fmla="*/ 600075 w 1681163"/>
              <a:gd name="connsiteY16" fmla="*/ 73116 h 244566"/>
              <a:gd name="connsiteX17" fmla="*/ 562990 w 1681163"/>
              <a:gd name="connsiteY17" fmla="*/ 15454 h 244566"/>
              <a:gd name="connsiteX18" fmla="*/ 522727 w 1681163"/>
              <a:gd name="connsiteY18" fmla="*/ 5212 h 244566"/>
              <a:gd name="connsiteX19" fmla="*/ 492607 w 1681163"/>
              <a:gd name="connsiteY19" fmla="*/ 0 h 244566"/>
              <a:gd name="connsiteX20" fmla="*/ 429660 w 1681163"/>
              <a:gd name="connsiteY20" fmla="*/ 89532 h 244566"/>
              <a:gd name="connsiteX21" fmla="*/ 372980 w 1681163"/>
              <a:gd name="connsiteY21" fmla="*/ 107001 h 244566"/>
              <a:gd name="connsiteX22" fmla="*/ 327884 w 1681163"/>
              <a:gd name="connsiteY22" fmla="*/ 114881 h 244566"/>
              <a:gd name="connsiteX23" fmla="*/ 267253 w 1681163"/>
              <a:gd name="connsiteY23" fmla="*/ 119025 h 244566"/>
              <a:gd name="connsiteX24" fmla="*/ 184600 w 1681163"/>
              <a:gd name="connsiteY24" fmla="*/ 69101 h 244566"/>
              <a:gd name="connsiteX25" fmla="*/ 155728 w 1681163"/>
              <a:gd name="connsiteY25" fmla="*/ 24765 h 244566"/>
              <a:gd name="connsiteX26" fmla="*/ 130193 w 1681163"/>
              <a:gd name="connsiteY26" fmla="*/ 24938 h 244566"/>
              <a:gd name="connsiteX27" fmla="*/ 98722 w 1681163"/>
              <a:gd name="connsiteY27" fmla="*/ 33916 h 244566"/>
              <a:gd name="connsiteX28" fmla="*/ 60318 w 1681163"/>
              <a:gd name="connsiteY28" fmla="*/ 64011 h 244566"/>
              <a:gd name="connsiteX29" fmla="*/ 42863 w 1681163"/>
              <a:gd name="connsiteY29" fmla="*/ 101691 h 244566"/>
              <a:gd name="connsiteX30" fmla="*/ 0 w 1681163"/>
              <a:gd name="connsiteY30" fmla="*/ 244566 h 244566"/>
              <a:gd name="connsiteX31" fmla="*/ 1681163 w 1681163"/>
              <a:gd name="connsiteY31" fmla="*/ 230279 h 244566"/>
              <a:gd name="connsiteX0" fmla="*/ 1681163 w 1681163"/>
              <a:gd name="connsiteY0" fmla="*/ 225067 h 239354"/>
              <a:gd name="connsiteX1" fmla="*/ 1632985 w 1681163"/>
              <a:gd name="connsiteY1" fmla="*/ 92880 h 239354"/>
              <a:gd name="connsiteX2" fmla="*/ 1604806 w 1681163"/>
              <a:gd name="connsiteY2" fmla="*/ 21247 h 239354"/>
              <a:gd name="connsiteX3" fmla="*/ 1582593 w 1681163"/>
              <a:gd name="connsiteY3" fmla="*/ 3590 h 239354"/>
              <a:gd name="connsiteX4" fmla="*/ 1509076 w 1681163"/>
              <a:gd name="connsiteY4" fmla="*/ 47073 h 239354"/>
              <a:gd name="connsiteX5" fmla="*/ 1461180 w 1681163"/>
              <a:gd name="connsiteY5" fmla="*/ 51976 h 239354"/>
              <a:gd name="connsiteX6" fmla="*/ 1419050 w 1681163"/>
              <a:gd name="connsiteY6" fmla="*/ 107614 h 239354"/>
              <a:gd name="connsiteX7" fmla="*/ 1352550 w 1681163"/>
              <a:gd name="connsiteY7" fmla="*/ 139342 h 239354"/>
              <a:gd name="connsiteX8" fmla="*/ 1204913 w 1681163"/>
              <a:gd name="connsiteY8" fmla="*/ 125054 h 239354"/>
              <a:gd name="connsiteX9" fmla="*/ 1130536 w 1681163"/>
              <a:gd name="connsiteY9" fmla="*/ 47028 h 239354"/>
              <a:gd name="connsiteX10" fmla="*/ 1101232 w 1681163"/>
              <a:gd name="connsiteY10" fmla="*/ 8385 h 239354"/>
              <a:gd name="connsiteX11" fmla="*/ 1061279 w 1681163"/>
              <a:gd name="connsiteY11" fmla="*/ 3316 h 239354"/>
              <a:gd name="connsiteX12" fmla="*/ 1034864 w 1681163"/>
              <a:gd name="connsiteY12" fmla="*/ 8797 h 239354"/>
              <a:gd name="connsiteX13" fmla="*/ 957263 w 1681163"/>
              <a:gd name="connsiteY13" fmla="*/ 96479 h 239354"/>
              <a:gd name="connsiteX14" fmla="*/ 866775 w 1681163"/>
              <a:gd name="connsiteY14" fmla="*/ 125054 h 239354"/>
              <a:gd name="connsiteX15" fmla="*/ 709613 w 1681163"/>
              <a:gd name="connsiteY15" fmla="*/ 110767 h 239354"/>
              <a:gd name="connsiteX16" fmla="*/ 600075 w 1681163"/>
              <a:gd name="connsiteY16" fmla="*/ 67904 h 239354"/>
              <a:gd name="connsiteX17" fmla="*/ 562990 w 1681163"/>
              <a:gd name="connsiteY17" fmla="*/ 10242 h 239354"/>
              <a:gd name="connsiteX18" fmla="*/ 522727 w 1681163"/>
              <a:gd name="connsiteY18" fmla="*/ 0 h 239354"/>
              <a:gd name="connsiteX19" fmla="*/ 489391 w 1681163"/>
              <a:gd name="connsiteY19" fmla="*/ 4760 h 239354"/>
              <a:gd name="connsiteX20" fmla="*/ 429660 w 1681163"/>
              <a:gd name="connsiteY20" fmla="*/ 84320 h 239354"/>
              <a:gd name="connsiteX21" fmla="*/ 372980 w 1681163"/>
              <a:gd name="connsiteY21" fmla="*/ 101789 h 239354"/>
              <a:gd name="connsiteX22" fmla="*/ 327884 w 1681163"/>
              <a:gd name="connsiteY22" fmla="*/ 109669 h 239354"/>
              <a:gd name="connsiteX23" fmla="*/ 267253 w 1681163"/>
              <a:gd name="connsiteY23" fmla="*/ 113813 h 239354"/>
              <a:gd name="connsiteX24" fmla="*/ 184600 w 1681163"/>
              <a:gd name="connsiteY24" fmla="*/ 63889 h 239354"/>
              <a:gd name="connsiteX25" fmla="*/ 155728 w 1681163"/>
              <a:gd name="connsiteY25" fmla="*/ 19553 h 239354"/>
              <a:gd name="connsiteX26" fmla="*/ 130193 w 1681163"/>
              <a:gd name="connsiteY26" fmla="*/ 19726 h 239354"/>
              <a:gd name="connsiteX27" fmla="*/ 98722 w 1681163"/>
              <a:gd name="connsiteY27" fmla="*/ 28704 h 239354"/>
              <a:gd name="connsiteX28" fmla="*/ 60318 w 1681163"/>
              <a:gd name="connsiteY28" fmla="*/ 58799 h 239354"/>
              <a:gd name="connsiteX29" fmla="*/ 42863 w 1681163"/>
              <a:gd name="connsiteY29" fmla="*/ 96479 h 239354"/>
              <a:gd name="connsiteX30" fmla="*/ 0 w 1681163"/>
              <a:gd name="connsiteY30" fmla="*/ 239354 h 239354"/>
              <a:gd name="connsiteX31" fmla="*/ 1681163 w 1681163"/>
              <a:gd name="connsiteY31" fmla="*/ 225067 h 23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163" h="239354">
                <a:moveTo>
                  <a:pt x="1681163" y="225067"/>
                </a:moveTo>
                <a:lnTo>
                  <a:pt x="1632985" y="92880"/>
                </a:lnTo>
                <a:lnTo>
                  <a:pt x="1604806" y="21247"/>
                </a:lnTo>
                <a:lnTo>
                  <a:pt x="1582593" y="3590"/>
                </a:lnTo>
                <a:lnTo>
                  <a:pt x="1509076" y="47073"/>
                </a:lnTo>
                <a:lnTo>
                  <a:pt x="1461180" y="51976"/>
                </a:lnTo>
                <a:lnTo>
                  <a:pt x="1419050" y="107614"/>
                </a:lnTo>
                <a:lnTo>
                  <a:pt x="1352550" y="139342"/>
                </a:lnTo>
                <a:lnTo>
                  <a:pt x="1204913" y="125054"/>
                </a:lnTo>
                <a:lnTo>
                  <a:pt x="1130536" y="47028"/>
                </a:lnTo>
                <a:lnTo>
                  <a:pt x="1101232" y="8385"/>
                </a:lnTo>
                <a:lnTo>
                  <a:pt x="1061279" y="3316"/>
                </a:lnTo>
                <a:lnTo>
                  <a:pt x="1034864" y="8797"/>
                </a:lnTo>
                <a:lnTo>
                  <a:pt x="957263" y="96479"/>
                </a:lnTo>
                <a:lnTo>
                  <a:pt x="866775" y="125054"/>
                </a:lnTo>
                <a:lnTo>
                  <a:pt x="709613" y="110767"/>
                </a:lnTo>
                <a:lnTo>
                  <a:pt x="600075" y="67904"/>
                </a:lnTo>
                <a:lnTo>
                  <a:pt x="562990" y="10242"/>
                </a:lnTo>
                <a:lnTo>
                  <a:pt x="522727" y="0"/>
                </a:lnTo>
                <a:lnTo>
                  <a:pt x="489391" y="4760"/>
                </a:lnTo>
                <a:lnTo>
                  <a:pt x="429660" y="84320"/>
                </a:lnTo>
                <a:lnTo>
                  <a:pt x="372980" y="101789"/>
                </a:lnTo>
                <a:lnTo>
                  <a:pt x="327884" y="109669"/>
                </a:lnTo>
                <a:lnTo>
                  <a:pt x="267253" y="113813"/>
                </a:lnTo>
                <a:lnTo>
                  <a:pt x="184600" y="63889"/>
                </a:lnTo>
                <a:lnTo>
                  <a:pt x="155728" y="19553"/>
                </a:lnTo>
                <a:lnTo>
                  <a:pt x="130193" y="19726"/>
                </a:lnTo>
                <a:lnTo>
                  <a:pt x="98722" y="28704"/>
                </a:lnTo>
                <a:lnTo>
                  <a:pt x="60318" y="58799"/>
                </a:lnTo>
                <a:lnTo>
                  <a:pt x="42863" y="96479"/>
                </a:lnTo>
                <a:lnTo>
                  <a:pt x="0" y="239354"/>
                </a:lnTo>
                <a:lnTo>
                  <a:pt x="1681163" y="225067"/>
                </a:lnTo>
                <a:close/>
              </a:path>
            </a:pathLst>
          </a:custGeom>
          <a:gradFill flip="none" rotWithShape="1">
            <a:gsLst>
              <a:gs pos="0">
                <a:srgbClr val="F5456F">
                  <a:shade val="30000"/>
                  <a:satMod val="115000"/>
                </a:srgbClr>
              </a:gs>
              <a:gs pos="50000">
                <a:srgbClr val="F5456F">
                  <a:shade val="67500"/>
                  <a:satMod val="115000"/>
                </a:srgbClr>
              </a:gs>
              <a:gs pos="100000">
                <a:srgbClr val="F5456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rot="21383173" flipV="1">
            <a:off x="5937066" y="4452050"/>
            <a:ext cx="1185629" cy="150825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91"/>
          <p:cNvSpPr/>
          <p:nvPr/>
        </p:nvSpPr>
        <p:spPr>
          <a:xfrm flipV="1">
            <a:off x="5038462" y="4538438"/>
            <a:ext cx="907327" cy="1359272"/>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1" name="図 100"/>
          <p:cNvPicPr>
            <a:picLocks noChangeAspect="1"/>
          </p:cNvPicPr>
          <p:nvPr/>
        </p:nvPicPr>
        <p:blipFill rotWithShape="1">
          <a:blip r:embed="rId3" cstate="print">
            <a:extLst>
              <a:ext uri="{28A0092B-C50C-407E-A947-70E740481C1C}">
                <a14:useLocalDpi xmlns:a14="http://schemas.microsoft.com/office/drawing/2010/main" val="0"/>
              </a:ext>
            </a:extLst>
          </a:blip>
          <a:srcRect l="1888" t="-1137" r="48306" b="59784"/>
          <a:stretch/>
        </p:blipFill>
        <p:spPr>
          <a:xfrm rot="5400000">
            <a:off x="5807922" y="4811883"/>
            <a:ext cx="2027484" cy="2036247"/>
          </a:xfrm>
          <a:prstGeom prst="rect">
            <a:avLst/>
          </a:prstGeom>
        </p:spPr>
      </p:pic>
      <p:sp>
        <p:nvSpPr>
          <p:cNvPr id="102" name="右矢印 101"/>
          <p:cNvSpPr/>
          <p:nvPr/>
        </p:nvSpPr>
        <p:spPr>
          <a:xfrm rot="5400000">
            <a:off x="8043335" y="2988107"/>
            <a:ext cx="525495" cy="80525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rot="21383173" flipV="1">
            <a:off x="7427829" y="1236200"/>
            <a:ext cx="1164562" cy="1542555"/>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rot="21383173" flipV="1">
            <a:off x="7131754" y="4418169"/>
            <a:ext cx="1185629" cy="150825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rot="21383173" flipV="1">
            <a:off x="2831109" y="4582826"/>
            <a:ext cx="796928" cy="94073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95304" y="3982194"/>
            <a:ext cx="4031873" cy="400110"/>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ゆっくり前後に動かしながら出す</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539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7.22222E-6 -5.18519E-6 L -0.02067 -0.05047 L 0.01336 0.00763 L -0.02067 -0.07316 L 0.00763 -0.03033 L -0.01893 -0.08311 L 0.01336 -0.03774 L 0.00381 -0.06552 " pathEditMode="relative" ptsTypes="AAAAAAAA">
                                      <p:cBhvr>
                                        <p:cTn id="6" dur="5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repeatCount="4000" accel="50000" decel="50000" fill="hold" nodeType="clickEffect">
                                  <p:stCondLst>
                                    <p:cond delay="0"/>
                                  </p:stCondLst>
                                  <p:childTnLst>
                                    <p:animMotion origin="layout" path="M -2.77778E-6 4.44444E-6 L -0.0026 -0.0426 L -0.00503 -0.0551 L -2.77778E-6 4.44444E-6 Z " pathEditMode="relative" rAng="0" ptsTypes="AAAA">
                                      <p:cBhvr>
                                        <p:cTn id="10" dur="2000" fill="hold"/>
                                        <p:tgtEl>
                                          <p:spTgt spid="75"/>
                                        </p:tgtEl>
                                        <p:attrNameLst>
                                          <p:attrName>ppt_x</p:attrName>
                                          <p:attrName>ppt_y</p:attrName>
                                        </p:attrNameLst>
                                      </p:cBhvr>
                                      <p:rCtr x="-260" y="-2755"/>
                                    </p:animMotion>
                                  </p:childTnLst>
                                </p:cTn>
                              </p:par>
                              <p:par>
                                <p:cTn id="11" presetID="10" presetClass="exit" presetSubtype="0" fill="hold" grpId="0" nodeType="withEffect">
                                  <p:stCondLst>
                                    <p:cond delay="0"/>
                                  </p:stCondLst>
                                  <p:childTnLst>
                                    <p:animEffect transition="out" filter="fade">
                                      <p:cBhvr>
                                        <p:cTn id="12" dur="5000"/>
                                        <p:tgtEl>
                                          <p:spTgt spid="105"/>
                                        </p:tgtEl>
                                      </p:cBhvr>
                                    </p:animEffect>
                                    <p:set>
                                      <p:cBhvr>
                                        <p:cTn id="13" dur="1" fill="hold">
                                          <p:stCondLst>
                                            <p:cond delay="4999"/>
                                          </p:stCondLst>
                                        </p:cTn>
                                        <p:tgtEl>
                                          <p:spTgt spid="10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repeatCount="4000" accel="50000" decel="50000" fill="hold" nodeType="clickEffect">
                                  <p:stCondLst>
                                    <p:cond delay="0"/>
                                  </p:stCondLst>
                                  <p:childTnLst>
                                    <p:animMotion origin="layout" path="M 3.05556E-6 1.11022E-16 L 0.00781 -0.06736 L 0.01059 -0.08079 L 3.05556E-6 1.11022E-16 Z " pathEditMode="relative" rAng="0" ptsTypes="AAAA">
                                      <p:cBhvr>
                                        <p:cTn id="17" dur="2000" fill="hold"/>
                                        <p:tgtEl>
                                          <p:spTgt spid="101"/>
                                        </p:tgtEl>
                                        <p:attrNameLst>
                                          <p:attrName>ppt_x</p:attrName>
                                          <p:attrName>ppt_y</p:attrName>
                                        </p:attrNameLst>
                                      </p:cBhvr>
                                      <p:rCtr x="521" y="-4051"/>
                                    </p:animMotion>
                                  </p:childTnLst>
                                </p:cTn>
                              </p:par>
                              <p:par>
                                <p:cTn id="18" presetID="10" presetClass="exit" presetSubtype="0" fill="hold" grpId="0" nodeType="withEffect">
                                  <p:stCondLst>
                                    <p:cond delay="0"/>
                                  </p:stCondLst>
                                  <p:childTnLst>
                                    <p:animEffect transition="out" filter="fade">
                                      <p:cBhvr>
                                        <p:cTn id="19" dur="5000"/>
                                        <p:tgtEl>
                                          <p:spTgt spid="107"/>
                                        </p:tgtEl>
                                      </p:cBhvr>
                                    </p:animEffect>
                                    <p:set>
                                      <p:cBhvr>
                                        <p:cTn id="20" dur="1" fill="hold">
                                          <p:stCondLst>
                                            <p:cond delay="4999"/>
                                          </p:stCondLst>
                                        </p:cTn>
                                        <p:tgtEl>
                                          <p:spTgt spid="10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38889E-6 -4.81481E-6 L 0.01424 0.02801 L -0.0118 0.00788 L 0.01927 0.0551 L -0.01406 0.04167 L 0.0132 0.07987 L -0.00243 0.08565 " pathEditMode="relative" rAng="0" ptsTypes="AAAAAAA">
                                      <p:cBhvr>
                                        <p:cTn id="24" dur="5000" fill="hold"/>
                                        <p:tgtEl>
                                          <p:spTgt spid="74"/>
                                        </p:tgtEl>
                                        <p:attrNameLst>
                                          <p:attrName>ppt_x</p:attrName>
                                          <p:attrName>ppt_y</p:attrName>
                                        </p:attrNameLst>
                                      </p:cBhvr>
                                      <p:rCtr x="260" y="4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l="27951" t="39500" r="22438" b="22701"/>
          <a:stretch/>
        </p:blipFill>
        <p:spPr>
          <a:xfrm>
            <a:off x="4716016" y="3876070"/>
            <a:ext cx="3843000" cy="2196000"/>
          </a:xfrm>
          <a:prstGeom prst="rect">
            <a:avLst/>
          </a:prstGeom>
        </p:spPr>
      </p:pic>
      <p:sp>
        <p:nvSpPr>
          <p:cNvPr id="15" name="正方形/長方形 14"/>
          <p:cNvSpPr/>
          <p:nvPr/>
        </p:nvSpPr>
        <p:spPr>
          <a:xfrm>
            <a:off x="0" y="0"/>
            <a:ext cx="9144000" cy="645077"/>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5508104" y="6108318"/>
            <a:ext cx="2664000" cy="707886"/>
          </a:xfrm>
          <a:prstGeom prst="rect">
            <a:avLst/>
          </a:prstGeom>
          <a:noFill/>
        </p:spPr>
        <p:txBody>
          <a:bodyPr wrap="squar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手前</a:t>
            </a:r>
            <a:r>
              <a:rPr kumimoji="1" lang="ja-JP" altLang="en-US" sz="2000" dirty="0" smtClean="0">
                <a:latin typeface="HG丸ｺﾞｼｯｸM-PRO" panose="020F0600000000000000" pitchFamily="50" charset="-128"/>
                <a:ea typeface="HG丸ｺﾞｼｯｸM-PRO" panose="020F0600000000000000" pitchFamily="50" charset="-128"/>
              </a:rPr>
              <a:t>の歯に添わせて上下に動かす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1353564" y="35913"/>
            <a:ext cx="6199133"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奥歯のデンタルフロスの使い方</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18" name="テキスト ボックス 17"/>
          <p:cNvSpPr txBox="1"/>
          <p:nvPr/>
        </p:nvSpPr>
        <p:spPr>
          <a:xfrm rot="10800000" flipV="1">
            <a:off x="772564" y="3084145"/>
            <a:ext cx="2846344" cy="707886"/>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ゆっくり</a:t>
            </a:r>
            <a:r>
              <a:rPr lang="ja-JP" altLang="en-US" sz="2000" dirty="0">
                <a:latin typeface="HG丸ｺﾞｼｯｸM-PRO" panose="020F0600000000000000" pitchFamily="50" charset="-128"/>
                <a:ea typeface="HG丸ｺﾞｼｯｸM-PRO" panose="020F0600000000000000" pitchFamily="50" charset="-128"/>
              </a:rPr>
              <a:t>左右</a:t>
            </a:r>
            <a:r>
              <a:rPr kumimoji="1" lang="ja-JP" altLang="en-US" sz="2000" dirty="0" smtClean="0">
                <a:latin typeface="HG丸ｺﾞｼｯｸM-PRO" panose="020F0600000000000000" pitchFamily="50" charset="-128"/>
                <a:ea typeface="HG丸ｺﾞｼｯｸM-PRO" panose="020F0600000000000000" pitchFamily="50" charset="-128"/>
              </a:rPr>
              <a:t>に動かしながら入れる</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09" name="テキスト ボックス 108"/>
          <p:cNvSpPr txBox="1"/>
          <p:nvPr/>
        </p:nvSpPr>
        <p:spPr>
          <a:xfrm>
            <a:off x="5508104" y="3129368"/>
            <a:ext cx="2664000" cy="707886"/>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後</a:t>
            </a:r>
            <a:r>
              <a:rPr lang="ja-JP" altLang="en-US" sz="2000" dirty="0" smtClean="0">
                <a:latin typeface="HG丸ｺﾞｼｯｸM-PRO" panose="020F0600000000000000" pitchFamily="50" charset="-128"/>
                <a:ea typeface="HG丸ｺﾞｼｯｸM-PRO" panose="020F0600000000000000" pitchFamily="50" charset="-128"/>
              </a:rPr>
              <a:t>ろ</a:t>
            </a:r>
            <a:r>
              <a:rPr kumimoji="1" lang="ja-JP" altLang="en-US" sz="2000" dirty="0" smtClean="0">
                <a:latin typeface="HG丸ｺﾞｼｯｸM-PRO" panose="020F0600000000000000" pitchFamily="50" charset="-128"/>
                <a:ea typeface="HG丸ｺﾞｼｯｸM-PRO" panose="020F0600000000000000" pitchFamily="50" charset="-128"/>
              </a:rPr>
              <a:t>の歯に添わせて上下に動かす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603120" y="6150114"/>
            <a:ext cx="2744744" cy="707886"/>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ゆっくり</a:t>
            </a:r>
            <a:r>
              <a:rPr lang="ja-JP" altLang="en-US" sz="2000" dirty="0">
                <a:latin typeface="HG丸ｺﾞｼｯｸM-PRO" panose="020F0600000000000000" pitchFamily="50" charset="-128"/>
                <a:ea typeface="HG丸ｺﾞｼｯｸM-PRO" panose="020F0600000000000000" pitchFamily="50" charset="-128"/>
              </a:rPr>
              <a:t>左右</a:t>
            </a:r>
            <a:r>
              <a:rPr kumimoji="1" lang="ja-JP" altLang="en-US" sz="2000" dirty="0" smtClean="0">
                <a:latin typeface="HG丸ｺﾞｼｯｸM-PRO" panose="020F0600000000000000" pitchFamily="50" charset="-128"/>
                <a:ea typeface="HG丸ｺﾞｼｯｸM-PRO" panose="020F0600000000000000" pitchFamily="50" charset="-128"/>
              </a:rPr>
              <a:t>に動かしながら出す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4" name="下矢印 3"/>
          <p:cNvSpPr/>
          <p:nvPr/>
        </p:nvSpPr>
        <p:spPr>
          <a:xfrm rot="16200000">
            <a:off x="4078323" y="1793911"/>
            <a:ext cx="713553" cy="540061"/>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7905484" y="3247554"/>
            <a:ext cx="525428" cy="548173"/>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l="25588" t="35300" r="30312" b="32150"/>
          <a:stretch/>
        </p:blipFill>
        <p:spPr>
          <a:xfrm>
            <a:off x="107504" y="863331"/>
            <a:ext cx="4032448" cy="2232248"/>
          </a:xfrm>
          <a:prstGeom prst="rect">
            <a:avLst/>
          </a:prstGeom>
        </p:spPr>
      </p:pic>
      <p:cxnSp>
        <p:nvCxnSpPr>
          <p:cNvPr id="8" name="直線矢印コネクタ 7"/>
          <p:cNvCxnSpPr/>
          <p:nvPr/>
        </p:nvCxnSpPr>
        <p:spPr>
          <a:xfrm>
            <a:off x="3203848" y="1541802"/>
            <a:ext cx="288032" cy="708124"/>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28738" t="36350" r="31100" b="30365"/>
          <a:stretch/>
        </p:blipFill>
        <p:spPr>
          <a:xfrm>
            <a:off x="4752020" y="858304"/>
            <a:ext cx="3672408" cy="2282664"/>
          </a:xfrm>
          <a:prstGeom prst="rect">
            <a:avLst/>
          </a:prstGeom>
        </p:spPr>
      </p:pic>
      <p:cxnSp>
        <p:nvCxnSpPr>
          <p:cNvPr id="26" name="直線矢印コネクタ 25"/>
          <p:cNvCxnSpPr/>
          <p:nvPr/>
        </p:nvCxnSpPr>
        <p:spPr>
          <a:xfrm rot="480000">
            <a:off x="7623539" y="2464608"/>
            <a:ext cx="72510" cy="396000"/>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図 28"/>
          <p:cNvPicPr>
            <a:picLocks noChangeAspect="1"/>
          </p:cNvPicPr>
          <p:nvPr/>
        </p:nvPicPr>
        <p:blipFill rotWithShape="1">
          <a:blip r:embed="rId4">
            <a:extLst>
              <a:ext uri="{28A0092B-C50C-407E-A947-70E740481C1C}">
                <a14:useLocalDpi xmlns:a14="http://schemas.microsoft.com/office/drawing/2010/main" val="0"/>
              </a:ext>
            </a:extLst>
          </a:blip>
          <a:srcRect l="25588" t="35300" r="30312" b="32150"/>
          <a:stretch/>
        </p:blipFill>
        <p:spPr>
          <a:xfrm>
            <a:off x="91686" y="3876070"/>
            <a:ext cx="4032448" cy="2232248"/>
          </a:xfrm>
          <a:prstGeom prst="rect">
            <a:avLst/>
          </a:prstGeom>
        </p:spPr>
      </p:pic>
      <p:cxnSp>
        <p:nvCxnSpPr>
          <p:cNvPr id="30" name="直線矢印コネクタ 29"/>
          <p:cNvCxnSpPr/>
          <p:nvPr/>
        </p:nvCxnSpPr>
        <p:spPr>
          <a:xfrm>
            <a:off x="3188030" y="4554541"/>
            <a:ext cx="288032" cy="708124"/>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180000">
            <a:off x="1907704" y="1925151"/>
            <a:ext cx="0" cy="495907"/>
          </a:xfrm>
          <a:prstGeom prst="straightConnector1">
            <a:avLst/>
          </a:prstGeom>
          <a:ln w="57150">
            <a:solidFill>
              <a:srgbClr val="0000CC"/>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180000" flipV="1">
            <a:off x="1894727" y="4306587"/>
            <a:ext cx="0" cy="495907"/>
          </a:xfrm>
          <a:prstGeom prst="straightConnector1">
            <a:avLst/>
          </a:prstGeom>
          <a:ln w="57150">
            <a:solidFill>
              <a:srgbClr val="0000CC"/>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下矢印 21"/>
          <p:cNvSpPr/>
          <p:nvPr/>
        </p:nvSpPr>
        <p:spPr>
          <a:xfrm rot="5400000">
            <a:off x="4078009" y="4715105"/>
            <a:ext cx="572576" cy="559421"/>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矢印コネクタ 36"/>
          <p:cNvCxnSpPr/>
          <p:nvPr/>
        </p:nvCxnSpPr>
        <p:spPr>
          <a:xfrm rot="480000">
            <a:off x="7496622" y="5406145"/>
            <a:ext cx="72510" cy="396000"/>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605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2935</TotalTime>
  <Words>1304</Words>
  <Application>Microsoft Office PowerPoint</Application>
  <PresentationFormat>画面に合わせる (4:3)</PresentationFormat>
  <Paragraphs>117</Paragraphs>
  <Slides>10</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HGP創英角ﾎﾟｯﾌﾟ体</vt:lpstr>
      <vt:lpstr>HGS創英角ﾎﾟｯﾌﾟ体</vt:lpstr>
      <vt:lpstr>HG丸ｺﾞｼｯｸM-PRO</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仙台市</dc:creator>
  <cp:revision>230</cp:revision>
  <cp:lastPrinted>2019-10-03T23:50:53Z</cp:lastPrinted>
  <dcterms:created xsi:type="dcterms:W3CDTF">2016-12-06T04:43:28Z</dcterms:created>
  <dcterms:modified xsi:type="dcterms:W3CDTF">2020-05-07T04:09:20Z</dcterms:modified>
</cp:coreProperties>
</file>