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47" r:id="rId2"/>
    <p:sldId id="401" r:id="rId3"/>
    <p:sldId id="394" r:id="rId4"/>
    <p:sldId id="395" r:id="rId5"/>
    <p:sldId id="396" r:id="rId6"/>
    <p:sldId id="397" r:id="rId7"/>
    <p:sldId id="400" r:id="rId8"/>
    <p:sldId id="399" r:id="rId9"/>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FFCC"/>
    <a:srgbClr val="FF99FF"/>
    <a:srgbClr val="0000CC"/>
    <a:srgbClr val="FF99CC"/>
    <a:srgbClr val="33CC33"/>
    <a:srgbClr val="FFFFFF"/>
    <a:srgbClr val="FFFF66"/>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47" autoAdjust="0"/>
    <p:restoredTop sz="44403" autoAdjust="0"/>
  </p:normalViewPr>
  <p:slideViewPr>
    <p:cSldViewPr>
      <p:cViewPr varScale="1">
        <p:scale>
          <a:sx n="28" d="100"/>
          <a:sy n="28" d="100"/>
        </p:scale>
        <p:origin x="906" y="5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560CA5F4-D5FE-4C36-B3CE-F6277A52D778}" type="datetimeFigureOut">
              <a:rPr kumimoji="1" lang="ja-JP" altLang="en-US" smtClean="0"/>
              <a:t>2020/5/7</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E447F6FA-3CA4-41CE-A1F7-E17706D72212}" type="slidenum">
              <a:rPr kumimoji="1" lang="ja-JP" altLang="en-US" smtClean="0"/>
              <a:t>‹#›</a:t>
            </a:fld>
            <a:endParaRPr kumimoji="1" lang="ja-JP" altLang="en-US"/>
          </a:p>
        </p:txBody>
      </p:sp>
    </p:spTree>
    <p:extLst>
      <p:ext uri="{BB962C8B-B14F-4D97-AF65-F5344CB8AC3E}">
        <p14:creationId xmlns:p14="http://schemas.microsoft.com/office/powerpoint/2010/main" val="12342645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写真（あれば模型）を見せて、</a:t>
            </a:r>
            <a:r>
              <a:rPr kumimoji="1" lang="en-US" altLang="ja-JP" dirty="0" smtClean="0"/>
              <a:t>6</a:t>
            </a:r>
            <a:r>
              <a:rPr kumimoji="1" lang="ja-JP" altLang="en-US" dirty="0" smtClean="0"/>
              <a:t>歳臼歯の位置を示し、</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児童に</a:t>
            </a:r>
            <a:r>
              <a:rPr kumimoji="1" lang="en-US" altLang="ja-JP" dirty="0" smtClean="0"/>
              <a:t>6</a:t>
            </a:r>
            <a:r>
              <a:rPr kumimoji="1" lang="ja-JP" altLang="en-US" dirty="0" smtClean="0"/>
              <a:t>歳臼歯の特徴を考えてもらう。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（次ページに特徴記載）</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1</a:t>
            </a:fld>
            <a:endParaRPr kumimoji="1" lang="ja-JP" altLang="en-US"/>
          </a:p>
        </p:txBody>
      </p:sp>
    </p:spTree>
    <p:extLst>
      <p:ext uri="{BB962C8B-B14F-4D97-AF65-F5344CB8AC3E}">
        <p14:creationId xmlns:p14="http://schemas.microsoft.com/office/powerpoint/2010/main" val="2061716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このスライドはアニメーション形式です。</a:t>
            </a:r>
            <a:endParaRPr kumimoji="1" lang="en-US" altLang="ja-JP" dirty="0" smtClean="0"/>
          </a:p>
          <a:p>
            <a:r>
              <a:rPr kumimoji="1" lang="ja-JP" altLang="en-US" dirty="0" smtClean="0"/>
              <a:t>初めに、特徴「大きい」「力持ち」「溝が多い」が表示され、</a:t>
            </a:r>
            <a:endParaRPr kumimoji="1" lang="en-US" altLang="ja-JP" dirty="0" smtClean="0"/>
          </a:p>
          <a:p>
            <a:r>
              <a:rPr kumimoji="1" lang="ja-JP" altLang="en-US" dirty="0" smtClean="0"/>
              <a:t>さらにクリックすると「噛む力が強い」「汚れやすい」ことが示されます。</a:t>
            </a:r>
            <a:endParaRPr kumimoji="1" lang="en-US" altLang="ja-JP" dirty="0" smtClean="0"/>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スライド①の写真</a:t>
            </a:r>
            <a:r>
              <a:rPr kumimoji="1" lang="ja-JP" altLang="en-US" dirty="0" smtClean="0"/>
              <a:t>（あれば模型</a:t>
            </a:r>
            <a:r>
              <a:rPr kumimoji="1" lang="ja-JP" altLang="en-US" dirty="0" smtClean="0"/>
              <a:t>）から、</a:t>
            </a:r>
            <a:r>
              <a:rPr kumimoji="1" lang="en-US" altLang="ja-JP" dirty="0" smtClean="0"/>
              <a:t>6</a:t>
            </a:r>
            <a:r>
              <a:rPr kumimoji="1" lang="ja-JP" altLang="en-US" dirty="0" smtClean="0"/>
              <a:t>歳臼歯の特徴「大きい」「力持ち」「溝が多い」を引き出し、</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「噛む力が強い」「汚れやすい」ことを示すために、使用します。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r>
              <a:rPr kumimoji="1" lang="en-US" altLang="ja-JP" dirty="0" smtClean="0"/>
              <a:t>6</a:t>
            </a:r>
            <a:r>
              <a:rPr kumimoji="1" lang="ja-JP" altLang="en-US" dirty="0" smtClean="0"/>
              <a:t>歳臼歯は、大人の歯の中でもっとも大きい歯で、食べ物を食べるときに一番使われ、力がかかる重要な歯です。</a:t>
            </a:r>
            <a:endParaRPr kumimoji="1" lang="en-US" altLang="ja-JP" dirty="0" smtClean="0"/>
          </a:p>
          <a:p>
            <a:r>
              <a:rPr kumimoji="1" lang="ja-JP" altLang="en-US" dirty="0" smtClean="0"/>
              <a:t>この歯が抜けてしまうと、食べ物を食べる力が弱くなってしまいます。そういった意味から、歯の王様と言えます。</a:t>
            </a:r>
            <a:endParaRPr kumimoji="1" lang="en-US" altLang="ja-JP" dirty="0" smtClean="0"/>
          </a:p>
          <a:p>
            <a:r>
              <a:rPr kumimoji="1" lang="ja-JP" altLang="en-US" dirty="0" smtClean="0"/>
              <a:t>しかし、溝が多く汚れがたまりやすいことと、</a:t>
            </a:r>
            <a:endParaRPr kumimoji="1" lang="en-US" altLang="ja-JP" dirty="0" smtClean="0"/>
          </a:p>
          <a:p>
            <a:r>
              <a:rPr kumimoji="1" lang="en-US" altLang="ja-JP" dirty="0" smtClean="0"/>
              <a:t>6</a:t>
            </a:r>
            <a:r>
              <a:rPr kumimoji="1" lang="ja-JP" altLang="en-US" dirty="0" smtClean="0"/>
              <a:t>歳臼歯が生える時期は自分ではまだうまく歯みがきができない年齢であることから、</a:t>
            </a:r>
            <a:endParaRPr kumimoji="1" lang="en-US" altLang="ja-JP" dirty="0" smtClean="0"/>
          </a:p>
          <a:p>
            <a:r>
              <a:rPr kumimoji="1" lang="ja-JP" altLang="en-US" dirty="0" smtClean="0"/>
              <a:t>一番むし歯が多い歯でもあります。</a:t>
            </a:r>
            <a:endParaRPr kumimoji="1" lang="en-US" altLang="ja-JP" dirty="0" smtClean="0"/>
          </a:p>
          <a:p>
            <a:r>
              <a:rPr kumimoji="1" lang="ja-JP" altLang="en-US" dirty="0" smtClean="0"/>
              <a:t>食べるのに重要な歯をなくさないために、</a:t>
            </a:r>
            <a:r>
              <a:rPr kumimoji="1" lang="en-US" altLang="ja-JP" dirty="0" smtClean="0"/>
              <a:t>6</a:t>
            </a:r>
            <a:r>
              <a:rPr kumimoji="1" lang="ja-JP" altLang="en-US" dirty="0" smtClean="0"/>
              <a:t>歳臼歯が生え始めるときから、むし歯予防に十分気をつける必要があります。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2</a:t>
            </a:fld>
            <a:endParaRPr kumimoji="1" lang="ja-JP" altLang="en-US"/>
          </a:p>
        </p:txBody>
      </p:sp>
    </p:spTree>
    <p:extLst>
      <p:ext uri="{BB962C8B-B14F-4D97-AF65-F5344CB8AC3E}">
        <p14:creationId xmlns:p14="http://schemas.microsoft.com/office/powerpoint/2010/main" val="138261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このスライドは、アニメーション形式です。</a:t>
            </a:r>
            <a:endParaRPr kumimoji="1" lang="en-US" altLang="ja-JP" dirty="0" smtClean="0"/>
          </a:p>
          <a:p>
            <a:r>
              <a:rPr kumimoji="1" lang="ja-JP" altLang="en-US" dirty="0" smtClean="0"/>
              <a:t>まず、タイトルのみ表示されます。</a:t>
            </a:r>
            <a:endParaRPr kumimoji="1" lang="en-US" altLang="ja-JP" dirty="0" smtClean="0"/>
          </a:p>
          <a:p>
            <a:r>
              <a:rPr kumimoji="1" lang="ja-JP" altLang="en-US" dirty="0" smtClean="0"/>
              <a:t>一度クリックすると、むし歯になる理由が表示され</a:t>
            </a:r>
            <a:endParaRPr kumimoji="1" lang="en-US" altLang="ja-JP" dirty="0" smtClean="0"/>
          </a:p>
          <a:p>
            <a:r>
              <a:rPr kumimoji="1" lang="ja-JP" altLang="en-US" dirty="0" smtClean="0"/>
              <a:t>さらにクリックすると、むし歯にならないためにどうすればいいかを考えさせるコメントが表示されます。</a:t>
            </a:r>
            <a:endParaRPr kumimoji="1" lang="en-US" altLang="ja-JP" dirty="0" smtClean="0"/>
          </a:p>
          <a:p>
            <a:r>
              <a:rPr kumimoji="1" lang="ja-JP" altLang="en-US" dirty="0" smtClean="0"/>
              <a:t>このスライド上で、①～③についてむし歯予防法を導き出したうえで、</a:t>
            </a:r>
            <a:endParaRPr kumimoji="1" lang="en-US" altLang="ja-JP" dirty="0" smtClean="0"/>
          </a:p>
          <a:p>
            <a:r>
              <a:rPr kumimoji="1" lang="ja-JP" altLang="en-US" dirty="0" smtClean="0"/>
              <a:t>次のスライドに進みます。</a:t>
            </a:r>
            <a:endParaRPr kumimoji="1" lang="en-US" altLang="ja-JP" dirty="0" smtClean="0"/>
          </a:p>
          <a:p>
            <a:endParaRPr kumimoji="1" lang="en-US" altLang="ja-JP" dirty="0" smtClean="0"/>
          </a:p>
          <a:p>
            <a:r>
              <a:rPr kumimoji="1" lang="ja-JP" altLang="en-US" dirty="0" smtClean="0"/>
              <a:t>「むし歯の成り立ち・むし歯予防」の詳細は、</a:t>
            </a:r>
            <a:endParaRPr kumimoji="1" lang="en-US" altLang="ja-JP" dirty="0" smtClean="0"/>
          </a:p>
          <a:p>
            <a:r>
              <a:rPr kumimoji="1" lang="ja-JP" altLang="en-US" dirty="0" smtClean="0"/>
              <a:t>マニュアル</a:t>
            </a:r>
            <a:r>
              <a:rPr kumimoji="1" lang="en-US" altLang="ja-JP" dirty="0" smtClean="0"/>
              <a:t>P28-32</a:t>
            </a:r>
          </a:p>
          <a:p>
            <a:r>
              <a:rPr kumimoji="1" lang="ja-JP" altLang="en-US" dirty="0" smtClean="0"/>
              <a:t>ダウンロード資料　★</a:t>
            </a:r>
            <a:r>
              <a:rPr kumimoji="1" lang="en-US" altLang="ja-JP" dirty="0" smtClean="0"/>
              <a:t>P28,29_</a:t>
            </a:r>
            <a:r>
              <a:rPr kumimoji="1" lang="ja-JP" altLang="en-US" dirty="0" smtClean="0"/>
              <a:t>むし歯の成り立ち（むし歯の進行と脱灰と再石灰化のバランス含む）</a:t>
            </a:r>
            <a:endParaRPr kumimoji="1" lang="en-US" altLang="ja-JP" dirty="0" smtClean="0"/>
          </a:p>
          <a:p>
            <a:r>
              <a:rPr kumimoji="1" lang="ja-JP" altLang="en-US" dirty="0" smtClean="0"/>
              <a:t>ダウンロード資料　★</a:t>
            </a:r>
            <a:r>
              <a:rPr kumimoji="1" lang="en-US" altLang="ja-JP" dirty="0" smtClean="0"/>
              <a:t>P28-31_</a:t>
            </a:r>
            <a:r>
              <a:rPr kumimoji="1" lang="ja-JP" altLang="en-US" dirty="0" smtClean="0"/>
              <a:t>むし歯予防（飲み物の選び方含む）</a:t>
            </a:r>
            <a:endParaRPr kumimoji="1" lang="en-US" altLang="ja-JP" dirty="0" smtClean="0"/>
          </a:p>
          <a:p>
            <a:r>
              <a:rPr kumimoji="1" lang="ja-JP" altLang="en-US" dirty="0" smtClean="0"/>
              <a:t>を参照</a:t>
            </a:r>
            <a:endParaRPr kumimoji="1" lang="ja-JP" altLang="en-US" dirty="0"/>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3</a:t>
            </a:fld>
            <a:endParaRPr kumimoji="1" lang="ja-JP" altLang="en-US"/>
          </a:p>
        </p:txBody>
      </p:sp>
    </p:spTree>
    <p:extLst>
      <p:ext uri="{BB962C8B-B14F-4D97-AF65-F5344CB8AC3E}">
        <p14:creationId xmlns:p14="http://schemas.microsoft.com/office/powerpoint/2010/main" val="4058377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このスライドは、アニメーション形式です。</a:t>
            </a:r>
            <a:endParaRPr kumimoji="1" lang="en-US" altLang="ja-JP" dirty="0" smtClean="0"/>
          </a:p>
          <a:p>
            <a:r>
              <a:rPr kumimoji="1" lang="en-US" altLang="ja-JP" dirty="0" smtClean="0"/>
              <a:t>3</a:t>
            </a:r>
            <a:r>
              <a:rPr kumimoji="1" lang="ja-JP" altLang="en-US" dirty="0" smtClean="0"/>
              <a:t>枚目</a:t>
            </a:r>
            <a:r>
              <a:rPr kumimoji="1" lang="ja-JP" altLang="en-US" dirty="0" smtClean="0"/>
              <a:t>のスライドで導き出した①～③のむし歯予防法が表示されます。</a:t>
            </a:r>
            <a:endParaRPr kumimoji="1" lang="en-US" altLang="ja-JP" dirty="0" smtClean="0"/>
          </a:p>
          <a:p>
            <a:r>
              <a:rPr kumimoji="1" lang="ja-JP" altLang="en-US" dirty="0" smtClean="0"/>
              <a:t>クリックすると、それぞれの予防法に対して具体的な内容が表示されます。</a:t>
            </a:r>
            <a:endParaRPr kumimoji="1" lang="en-US" altLang="ja-JP" dirty="0" smtClean="0"/>
          </a:p>
          <a:p>
            <a:endParaRPr kumimoji="1" lang="en-US" altLang="ja-JP" dirty="0" smtClean="0"/>
          </a:p>
          <a:p>
            <a:r>
              <a:rPr kumimoji="1" lang="ja-JP" altLang="en-US" dirty="0" smtClean="0"/>
              <a:t>「むし歯の成り立ち・むし歯予防」に関しては、</a:t>
            </a:r>
            <a:endParaRPr kumimoji="1" lang="en-US" altLang="ja-JP" dirty="0" smtClean="0"/>
          </a:p>
          <a:p>
            <a:r>
              <a:rPr kumimoji="1" lang="ja-JP" altLang="en-US" dirty="0" smtClean="0"/>
              <a:t>マニュアル</a:t>
            </a:r>
            <a:r>
              <a:rPr kumimoji="1" lang="en-US" altLang="ja-JP" dirty="0" smtClean="0"/>
              <a:t>P28-32</a:t>
            </a:r>
          </a:p>
          <a:p>
            <a:r>
              <a:rPr kumimoji="1" lang="ja-JP" altLang="en-US" dirty="0" smtClean="0"/>
              <a:t>ダウンロード資料　★</a:t>
            </a:r>
            <a:r>
              <a:rPr kumimoji="1" lang="en-US" altLang="ja-JP" dirty="0" smtClean="0"/>
              <a:t>P28,29_</a:t>
            </a:r>
            <a:r>
              <a:rPr kumimoji="1" lang="ja-JP" altLang="en-US" dirty="0" smtClean="0"/>
              <a:t>むし歯の成り立ち（むし歯の進行と脱灰と再石灰化のバランス含む）</a:t>
            </a:r>
            <a:endParaRPr kumimoji="1" lang="en-US" altLang="ja-JP" dirty="0" smtClean="0"/>
          </a:p>
          <a:p>
            <a:r>
              <a:rPr kumimoji="1" lang="ja-JP" altLang="en-US" dirty="0" smtClean="0"/>
              <a:t>ダウンロード資料　★</a:t>
            </a:r>
            <a:r>
              <a:rPr kumimoji="1" lang="en-US" altLang="ja-JP" dirty="0" smtClean="0"/>
              <a:t>P28-31_</a:t>
            </a:r>
            <a:r>
              <a:rPr kumimoji="1" lang="ja-JP" altLang="en-US" dirty="0" smtClean="0"/>
              <a:t>むし歯予防（飲み物の選び方含む）</a:t>
            </a:r>
            <a:endParaRPr kumimoji="1" lang="en-US" altLang="ja-JP" dirty="0" smtClean="0"/>
          </a:p>
          <a:p>
            <a:r>
              <a:rPr kumimoji="1" lang="ja-JP" altLang="en-US" dirty="0" smtClean="0"/>
              <a:t>を参照</a:t>
            </a:r>
          </a:p>
          <a:p>
            <a:endParaRPr kumimoji="1" lang="ja-JP" altLang="en-US" dirty="0"/>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4</a:t>
            </a:fld>
            <a:endParaRPr kumimoji="1" lang="ja-JP" altLang="en-US"/>
          </a:p>
        </p:txBody>
      </p:sp>
    </p:spTree>
    <p:extLst>
      <p:ext uri="{BB962C8B-B14F-4D97-AF65-F5344CB8AC3E}">
        <p14:creationId xmlns:p14="http://schemas.microsoft.com/office/powerpoint/2010/main" val="428038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effectLst/>
              </a:rPr>
              <a:t>萌出途中の</a:t>
            </a:r>
            <a:r>
              <a:rPr lang="en-US" altLang="ja-JP" dirty="0" smtClean="0">
                <a:effectLst/>
              </a:rPr>
              <a:t>6</a:t>
            </a:r>
            <a:r>
              <a:rPr lang="ja-JP" altLang="en-US" dirty="0" smtClean="0">
                <a:effectLst/>
              </a:rPr>
              <a:t>歳臼歯は，手前にある乳歯より低い位置にあるため、</a:t>
            </a:r>
            <a:endParaRPr lang="en-US" altLang="ja-JP" dirty="0" smtClean="0">
              <a:effectLst/>
            </a:endParaRPr>
          </a:p>
          <a:p>
            <a:r>
              <a:rPr lang="ja-JP" altLang="en-US" dirty="0" smtClean="0">
                <a:effectLst/>
              </a:rPr>
              <a:t>前方から歯ブラシを入れると毛先が</a:t>
            </a:r>
            <a:r>
              <a:rPr lang="en-US" altLang="ja-JP" dirty="0" smtClean="0">
                <a:effectLst/>
              </a:rPr>
              <a:t>6</a:t>
            </a:r>
            <a:r>
              <a:rPr lang="ja-JP" altLang="en-US" dirty="0" smtClean="0">
                <a:effectLst/>
              </a:rPr>
              <a:t>歳臼歯には届かない状態になります。</a:t>
            </a:r>
            <a:endParaRPr lang="en-US" altLang="ja-JP" dirty="0" smtClean="0">
              <a:effectLst/>
            </a:endParaRPr>
          </a:p>
          <a:p>
            <a:r>
              <a:rPr kumimoji="1" lang="ja-JP" altLang="en-US" dirty="0" smtClean="0"/>
              <a:t>頬を横に伸ばしやすくするため、口を少しだけ開けた状態で行うと良いでしょう。</a:t>
            </a:r>
            <a:endParaRPr kumimoji="1" lang="en-US" altLang="ja-JP" dirty="0" smtClean="0"/>
          </a:p>
          <a:p>
            <a:r>
              <a:rPr lang="ja-JP" altLang="en-US" dirty="0" smtClean="0">
                <a:effectLst/>
              </a:rPr>
              <a:t>具体的方法</a:t>
            </a:r>
            <a:endParaRPr lang="en-US" altLang="ja-JP" dirty="0" smtClean="0">
              <a:effectLst/>
            </a:endParaRPr>
          </a:p>
          <a:p>
            <a:r>
              <a:rPr lang="ja-JP" altLang="en-US" dirty="0" smtClean="0">
                <a:effectLst/>
              </a:rPr>
              <a:t>①歯ブラシを前から奥に入れる</a:t>
            </a:r>
            <a:endParaRPr lang="en-US" altLang="ja-JP" dirty="0" smtClean="0">
              <a:effectLst/>
            </a:endParaRPr>
          </a:p>
          <a:p>
            <a:r>
              <a:rPr lang="ja-JP" altLang="en-US" dirty="0" smtClean="0">
                <a:effectLst/>
              </a:rPr>
              <a:t>②</a:t>
            </a:r>
            <a:r>
              <a:rPr lang="en-US" altLang="ja-JP" dirty="0" smtClean="0">
                <a:effectLst/>
              </a:rPr>
              <a:t>『</a:t>
            </a:r>
            <a:r>
              <a:rPr lang="ja-JP" altLang="en-US" dirty="0" smtClean="0">
                <a:effectLst/>
              </a:rPr>
              <a:t>イー</a:t>
            </a:r>
            <a:r>
              <a:rPr lang="en-US" altLang="ja-JP" dirty="0" smtClean="0">
                <a:effectLst/>
              </a:rPr>
              <a:t>』</a:t>
            </a:r>
            <a:r>
              <a:rPr lang="ja-JP" altLang="en-US" dirty="0" smtClean="0">
                <a:effectLst/>
              </a:rPr>
              <a:t>のお口にしながら、肘を広げつつ歯ブラシを横に開いていく</a:t>
            </a:r>
            <a:endParaRPr lang="en-US" altLang="ja-JP" dirty="0" smtClean="0">
              <a:effectLst/>
            </a:endParaRPr>
          </a:p>
          <a:p>
            <a:r>
              <a:rPr lang="ja-JP" altLang="en-US" dirty="0" smtClean="0">
                <a:effectLst/>
              </a:rPr>
              <a:t>③</a:t>
            </a:r>
            <a:r>
              <a:rPr lang="en-US" altLang="ja-JP" dirty="0" smtClean="0">
                <a:effectLst/>
              </a:rPr>
              <a:t>6</a:t>
            </a:r>
            <a:r>
              <a:rPr lang="ja-JP" altLang="en-US" dirty="0" smtClean="0">
                <a:effectLst/>
              </a:rPr>
              <a:t>歳臼歯</a:t>
            </a:r>
            <a:r>
              <a:rPr lang="en-US" altLang="ja-JP" dirty="0" smtClean="0">
                <a:effectLst/>
              </a:rPr>
              <a:t>1</a:t>
            </a:r>
            <a:r>
              <a:rPr lang="ja-JP" altLang="en-US" dirty="0" smtClean="0">
                <a:effectLst/>
              </a:rPr>
              <a:t>本だけの横からみがきをする</a:t>
            </a:r>
            <a:endParaRPr lang="en-US" altLang="ja-JP" dirty="0" smtClean="0">
              <a:effectLst/>
            </a:endParaRPr>
          </a:p>
          <a:p>
            <a:endParaRPr kumimoji="1" lang="en-US" altLang="ja-JP" dirty="0" smtClean="0"/>
          </a:p>
          <a:p>
            <a:r>
              <a:rPr kumimoji="1" lang="ja-JP" altLang="en-US" dirty="0" smtClean="0"/>
              <a:t>また、本人だけで上手に磨くことは難しいので、</a:t>
            </a:r>
            <a:endParaRPr kumimoji="1" lang="en-US" altLang="ja-JP" dirty="0" smtClean="0"/>
          </a:p>
          <a:p>
            <a:r>
              <a:rPr kumimoji="1" lang="ja-JP" altLang="en-US" dirty="0" smtClean="0"/>
              <a:t>おうちの人に仕上げ磨きをしてもらうことも大切です。</a:t>
            </a:r>
            <a:endParaRPr kumimoji="1" lang="ja-JP" altLang="en-US" dirty="0"/>
          </a:p>
        </p:txBody>
      </p:sp>
      <p:sp>
        <p:nvSpPr>
          <p:cNvPr id="4" name="スライド番号プレースホルダー 3"/>
          <p:cNvSpPr>
            <a:spLocks noGrp="1"/>
          </p:cNvSpPr>
          <p:nvPr>
            <p:ph type="sldNum" sz="quarter" idx="10"/>
          </p:nvPr>
        </p:nvSpPr>
        <p:spPr/>
        <p:txBody>
          <a:bodyPr/>
          <a:lstStyle/>
          <a:p>
            <a:fld id="{E447F6FA-3CA4-41CE-A1F7-E17706D72212}" type="slidenum">
              <a:rPr kumimoji="1" lang="ja-JP" altLang="en-US" smtClean="0"/>
              <a:t>5</a:t>
            </a:fld>
            <a:endParaRPr kumimoji="1" lang="ja-JP" altLang="en-US"/>
          </a:p>
        </p:txBody>
      </p:sp>
    </p:spTree>
    <p:extLst>
      <p:ext uri="{BB962C8B-B14F-4D97-AF65-F5344CB8AC3E}">
        <p14:creationId xmlns:p14="http://schemas.microsoft.com/office/powerpoint/2010/main" val="1513664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おやつの選び方は、</a:t>
            </a:r>
            <a:endParaRPr kumimoji="1" lang="en-US" altLang="ja-JP" dirty="0" smtClean="0"/>
          </a:p>
          <a:p>
            <a:r>
              <a:rPr kumimoji="1" lang="ja-JP" altLang="en-US" dirty="0" smtClean="0"/>
              <a:t>マニュアル</a:t>
            </a:r>
            <a:r>
              <a:rPr kumimoji="1" lang="en-US" altLang="ja-JP" dirty="0" smtClean="0"/>
              <a:t>P29-30</a:t>
            </a:r>
          </a:p>
          <a:p>
            <a:r>
              <a:rPr kumimoji="1" lang="ja-JP" altLang="en-US" dirty="0" smtClean="0"/>
              <a:t>ダウンロード資料　★</a:t>
            </a:r>
            <a:r>
              <a:rPr kumimoji="1" lang="en-US" altLang="ja-JP" dirty="0" smtClean="0"/>
              <a:t>P28-31_</a:t>
            </a:r>
            <a:r>
              <a:rPr kumimoji="1" lang="ja-JP" altLang="en-US" dirty="0" smtClean="0"/>
              <a:t>むし歯予防（飲み物の選び方含む）</a:t>
            </a:r>
            <a:endParaRPr kumimoji="1" lang="en-US" altLang="ja-JP" dirty="0" smtClean="0"/>
          </a:p>
          <a:p>
            <a:r>
              <a:rPr kumimoji="1" lang="ja-JP" altLang="en-US" dirty="0" smtClean="0"/>
              <a:t>を参照</a:t>
            </a:r>
          </a:p>
          <a:p>
            <a:endParaRPr kumimoji="1" lang="ja-JP" altLang="en-US" dirty="0"/>
          </a:p>
        </p:txBody>
      </p:sp>
      <p:sp>
        <p:nvSpPr>
          <p:cNvPr id="4" name="スライド番号プレースホルダー 3"/>
          <p:cNvSpPr>
            <a:spLocks noGrp="1"/>
          </p:cNvSpPr>
          <p:nvPr>
            <p:ph type="sldNum" sz="quarter" idx="10"/>
          </p:nvPr>
        </p:nvSpPr>
        <p:spPr/>
        <p:txBody>
          <a:bodyPr/>
          <a:lstStyle/>
          <a:p>
            <a:fld id="{821F9EA7-186D-4650-AB08-D6B1ABA835E0}" type="slidenum">
              <a:rPr kumimoji="1" lang="ja-JP" altLang="en-US" smtClean="0"/>
              <a:t>6</a:t>
            </a:fld>
            <a:endParaRPr kumimoji="1" lang="ja-JP" altLang="en-US"/>
          </a:p>
        </p:txBody>
      </p:sp>
    </p:spTree>
    <p:extLst>
      <p:ext uri="{BB962C8B-B14F-4D97-AF65-F5344CB8AC3E}">
        <p14:creationId xmlns:p14="http://schemas.microsoft.com/office/powerpoint/2010/main" val="1172279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1F9EA7-186D-4650-AB08-D6B1ABA835E0}" type="slidenum">
              <a:rPr kumimoji="1" lang="ja-JP" altLang="en-US" smtClean="0"/>
              <a:t>7</a:t>
            </a:fld>
            <a:endParaRPr kumimoji="1" lang="ja-JP" altLang="en-US"/>
          </a:p>
        </p:txBody>
      </p:sp>
    </p:spTree>
    <p:extLst>
      <p:ext uri="{BB962C8B-B14F-4D97-AF65-F5344CB8AC3E}">
        <p14:creationId xmlns:p14="http://schemas.microsoft.com/office/powerpoint/2010/main" val="2681671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フッ化物入り歯磨剤の使用方法やフッ化物に関するむし歯予防の詳細は、</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マニュアル　</a:t>
            </a:r>
            <a:r>
              <a:rPr kumimoji="1" lang="en-US" altLang="ja-JP" dirty="0" smtClean="0"/>
              <a:t>P9,</a:t>
            </a:r>
            <a:r>
              <a:rPr kumimoji="1" lang="ja-JP" altLang="en-US" dirty="0" smtClean="0"/>
              <a:t>　</a:t>
            </a:r>
            <a:r>
              <a:rPr kumimoji="1" lang="en-US" altLang="ja-JP" dirty="0" smtClean="0"/>
              <a:t>31-32</a:t>
            </a:r>
          </a:p>
          <a:p>
            <a:r>
              <a:rPr kumimoji="1" lang="ja-JP" altLang="en-US" dirty="0" smtClean="0"/>
              <a:t>ダウンロード資料　★</a:t>
            </a:r>
            <a:r>
              <a:rPr kumimoji="1" lang="en-US" altLang="ja-JP" dirty="0" smtClean="0"/>
              <a:t>P28-31_</a:t>
            </a:r>
            <a:r>
              <a:rPr kumimoji="1" lang="ja-JP" altLang="en-US" dirty="0" smtClean="0"/>
              <a:t>むし歯予防（飲み物の選び方含む）</a:t>
            </a:r>
            <a:endParaRPr kumimoji="1" lang="en-US" altLang="ja-JP" dirty="0" smtClean="0"/>
          </a:p>
          <a:p>
            <a:r>
              <a:rPr kumimoji="1" lang="ja-JP" altLang="en-US" dirty="0" smtClean="0"/>
              <a:t>を参照</a:t>
            </a:r>
          </a:p>
        </p:txBody>
      </p:sp>
      <p:sp>
        <p:nvSpPr>
          <p:cNvPr id="4" name="スライド番号プレースホルダー 3"/>
          <p:cNvSpPr>
            <a:spLocks noGrp="1"/>
          </p:cNvSpPr>
          <p:nvPr>
            <p:ph type="sldNum" sz="quarter" idx="10"/>
          </p:nvPr>
        </p:nvSpPr>
        <p:spPr/>
        <p:txBody>
          <a:bodyPr/>
          <a:lstStyle/>
          <a:p>
            <a:fld id="{821F9EA7-186D-4650-AB08-D6B1ABA835E0}" type="slidenum">
              <a:rPr kumimoji="1" lang="ja-JP" altLang="en-US" smtClean="0"/>
              <a:t>8</a:t>
            </a:fld>
            <a:endParaRPr kumimoji="1" lang="ja-JP" altLang="en-US"/>
          </a:p>
        </p:txBody>
      </p:sp>
    </p:spTree>
    <p:extLst>
      <p:ext uri="{BB962C8B-B14F-4D97-AF65-F5344CB8AC3E}">
        <p14:creationId xmlns:p14="http://schemas.microsoft.com/office/powerpoint/2010/main" val="1128841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42861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549925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1628192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423996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190007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4177328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2119271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198848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2460492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355531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D8B65BE-ED17-4505-A45F-BF1A8E1AA3EA}" type="datetimeFigureOut">
              <a:rPr kumimoji="1" lang="ja-JP" altLang="en-US" smtClean="0"/>
              <a:t>2020/5/7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3316575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8B65BE-ED17-4505-A45F-BF1A8E1AA3EA}" type="datetimeFigureOut">
              <a:rPr kumimoji="1" lang="ja-JP" altLang="en-US" smtClean="0"/>
              <a:t>2020/5/7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2B94D-700A-418A-BFCE-D8AE8F58BF39}" type="slidenum">
              <a:rPr kumimoji="1" lang="ja-JP" altLang="en-US" smtClean="0"/>
              <a:t>‹#›</a:t>
            </a:fld>
            <a:endParaRPr kumimoji="1" lang="ja-JP" altLang="en-US"/>
          </a:p>
        </p:txBody>
      </p:sp>
    </p:spTree>
    <p:extLst>
      <p:ext uri="{BB962C8B-B14F-4D97-AF65-F5344CB8AC3E}">
        <p14:creationId xmlns:p14="http://schemas.microsoft.com/office/powerpoint/2010/main" val="144909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hyperlink" Target="http://www.google.co.jp/url?sa=i&amp;rct=j&amp;q=&amp;esrc=s&amp;source=images&amp;cd=&amp;cad=rja&amp;uact=8&amp;ved=0ahUKEwjlw6rvrpzMAhXFmJQKHRukBsMQjRwIBw&amp;url=http://www.irasutoya.com/2013/05/blog-post_5868.html&amp;psig=AFQjCNF7rErB1JeL1A1qlS2yS3zkLf9jUQ&amp;ust=1461212493411945" TargetMode="External"/><Relationship Id="rId13"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www.google.co.jp/url?sa=i&amp;rct=j&amp;q=&amp;esrc=s&amp;source=images&amp;cd=&amp;cad=rja&amp;uact=8&amp;ved=0ahUKEwj-lcOq76HMAhVM5GMKHfamD10QjRwIAw&amp;url=http://matome.naver.jp/odai/2135591670921871001/2135591715921910303&amp;psig=AFQjCNHtnsrhz8K4sGhfYKHwPbVcRGbk8Q&amp;ust=1461401598756784" TargetMode="External"/><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1.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2.png"/><Relationship Id="rId3" Type="http://schemas.openxmlformats.org/officeDocument/2006/relationships/hyperlink" Target="http://www.google.co.jp/url?sa=i&amp;rct=j&amp;q=&amp;esrc=s&amp;source=images&amp;cd=&amp;cad=rja&amp;uact=8&amp;ved=0ahUKEwjlw6rvrpzMAhXFmJQKHRukBsMQjRwIBw&amp;url=http://www.irasutoya.com/2013/05/blog-post_5868.html&amp;psig=AFQjCNF7rErB1JeL1A1qlS2yS3zkLf9jUQ&amp;ust=1461212493411945" TargetMode="External"/><Relationship Id="rId21"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37.png"/><Relationship Id="rId17" Type="http://schemas.openxmlformats.org/officeDocument/2006/relationships/image" Target="../media/image41.png"/><Relationship Id="rId25" Type="http://schemas.openxmlformats.org/officeDocument/2006/relationships/image" Target="../media/image15.png"/><Relationship Id="rId2" Type="http://schemas.openxmlformats.org/officeDocument/2006/relationships/notesSlide" Target="../notesSlides/notesSlide6.xml"/><Relationship Id="rId16" Type="http://schemas.openxmlformats.org/officeDocument/2006/relationships/image" Target="../media/image40.png"/><Relationship Id="rId20" Type="http://schemas.openxmlformats.org/officeDocument/2006/relationships/hyperlink" Target="http://www.google.co.jp/url?sa=i&amp;rct=j&amp;q=&amp;esrc=s&amp;source=images&amp;cd=&amp;cad=rja&amp;uact=8&amp;ved=0ahUKEwj-lcOq76HMAhVM5GMKHfamD10QjRwIAw&amp;url=http://matome.naver.jp/odai/2135591670921871001/2135591715921910303&amp;psig=AFQjCNHtnsrhz8K4sGhfYKHwPbVcRGbk8Q&amp;ust=1461401598756784" TargetMode="External"/><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6.png"/><Relationship Id="rId24" Type="http://schemas.openxmlformats.org/officeDocument/2006/relationships/image" Target="../media/image45.png"/><Relationship Id="rId5" Type="http://schemas.openxmlformats.org/officeDocument/2006/relationships/image" Target="../media/image31.png"/><Relationship Id="rId15" Type="http://schemas.openxmlformats.org/officeDocument/2006/relationships/image" Target="../media/image9.png"/><Relationship Id="rId23" Type="http://schemas.openxmlformats.org/officeDocument/2006/relationships/image" Target="../media/image44.jpeg"/><Relationship Id="rId10" Type="http://schemas.openxmlformats.org/officeDocument/2006/relationships/image" Target="../media/image35.png"/><Relationship Id="rId19" Type="http://schemas.openxmlformats.org/officeDocument/2006/relationships/image" Target="../media/image43.png"/><Relationship Id="rId4" Type="http://schemas.openxmlformats.org/officeDocument/2006/relationships/image" Target="../media/image30.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hyperlink" Target="http://www.google.co.jp/url?sa=i&amp;rct=j&amp;q=&amp;esrc=s&amp;source=images&amp;cd=&amp;cad=rja&amp;uact=8&amp;ved=0ahUKEwjAhtjl76HMAhXErKYKHUcyCbIQjRwIBw&amp;url=http://e-poket.com/illust/ma_050.htm&amp;bvm=bv.119745492,d.cGc&amp;psig=AFQjCNFIDchKEfweEOlkRRyssWdz8m12sg&amp;ust=1461401717137222"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2.png"/><Relationship Id="rId3" Type="http://schemas.openxmlformats.org/officeDocument/2006/relationships/hyperlink" Target="http://www.google.co.jp/url?sa=i&amp;rct=j&amp;q=&amp;esrc=s&amp;source=images&amp;cd=&amp;cad=rja&amp;uact=8&amp;ved=0ahUKEwjlw6rvrpzMAhXFmJQKHRukBsMQjRwIBw&amp;url=http://www.irasutoya.com/2013/05/blog-post_5868.html&amp;psig=AFQjCNF7rErB1JeL1A1qlS2yS3zkLf9jUQ&amp;ust=1461212493411945" TargetMode="External"/><Relationship Id="rId21"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37.png"/><Relationship Id="rId17" Type="http://schemas.openxmlformats.org/officeDocument/2006/relationships/image" Target="../media/image41.png"/><Relationship Id="rId25" Type="http://schemas.openxmlformats.org/officeDocument/2006/relationships/image" Target="../media/image15.png"/><Relationship Id="rId2" Type="http://schemas.openxmlformats.org/officeDocument/2006/relationships/notesSlide" Target="../notesSlides/notesSlide7.xml"/><Relationship Id="rId16" Type="http://schemas.openxmlformats.org/officeDocument/2006/relationships/image" Target="../media/image40.png"/><Relationship Id="rId20" Type="http://schemas.openxmlformats.org/officeDocument/2006/relationships/hyperlink" Target="http://www.google.co.jp/url?sa=i&amp;rct=j&amp;q=&amp;esrc=s&amp;source=images&amp;cd=&amp;cad=rja&amp;uact=8&amp;ved=0ahUKEwj-lcOq76HMAhVM5GMKHfamD10QjRwIAw&amp;url=http://matome.naver.jp/odai/2135591670921871001/2135591715921910303&amp;psig=AFQjCNHtnsrhz8K4sGhfYKHwPbVcRGbk8Q&amp;ust=1461401598756784" TargetMode="External"/><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6.png"/><Relationship Id="rId24" Type="http://schemas.openxmlformats.org/officeDocument/2006/relationships/image" Target="../media/image45.png"/><Relationship Id="rId5" Type="http://schemas.openxmlformats.org/officeDocument/2006/relationships/image" Target="../media/image31.png"/><Relationship Id="rId15" Type="http://schemas.openxmlformats.org/officeDocument/2006/relationships/image" Target="../media/image9.png"/><Relationship Id="rId23" Type="http://schemas.openxmlformats.org/officeDocument/2006/relationships/image" Target="../media/image44.jpeg"/><Relationship Id="rId10" Type="http://schemas.openxmlformats.org/officeDocument/2006/relationships/image" Target="../media/image35.png"/><Relationship Id="rId19" Type="http://schemas.openxmlformats.org/officeDocument/2006/relationships/image" Target="../media/image43.png"/><Relationship Id="rId4" Type="http://schemas.openxmlformats.org/officeDocument/2006/relationships/image" Target="../media/image30.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hyperlink" Target="http://www.google.co.jp/url?sa=i&amp;rct=j&amp;q=&amp;esrc=s&amp;source=images&amp;cd=&amp;cad=rja&amp;uact=8&amp;ved=0ahUKEwjAhtjl76HMAhXErKYKHUcyCbIQjRwIBw&amp;url=http://e-poket.com/illust/ma_050.htm&amp;bvm=bv.119745492,d.cGc&amp;psig=AFQjCNFIDchKEfweEOlkRRyssWdz8m12sg&amp;ust=146140171713722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l="35512" t="27600" r="33250" b="37400"/>
          <a:stretch/>
        </p:blipFill>
        <p:spPr>
          <a:xfrm rot="16200000">
            <a:off x="-175298" y="1844129"/>
            <a:ext cx="5344839" cy="4491202"/>
          </a:xfrm>
          <a:prstGeom prst="rect">
            <a:avLst/>
          </a:prstGeom>
        </p:spPr>
      </p:pic>
      <p:pic>
        <p:nvPicPr>
          <p:cNvPr id="6" name="図 5"/>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6000"/>
                    </a14:imgEffect>
                  </a14:imgLayer>
                </a14:imgProps>
              </a:ext>
              <a:ext uri="{28A0092B-C50C-407E-A947-70E740481C1C}">
                <a14:useLocalDpi xmlns:a14="http://schemas.microsoft.com/office/drawing/2010/main" val="0"/>
              </a:ext>
            </a:extLst>
          </a:blip>
          <a:srcRect l="5543" t="7884" r="5678" b="4053"/>
          <a:stretch/>
        </p:blipFill>
        <p:spPr>
          <a:xfrm rot="16200000" flipH="1">
            <a:off x="4825337" y="1879519"/>
            <a:ext cx="4104457" cy="4179085"/>
          </a:xfrm>
          <a:prstGeom prst="rect">
            <a:avLst/>
          </a:prstGeom>
        </p:spPr>
      </p:pic>
      <p:sp>
        <p:nvSpPr>
          <p:cNvPr id="49" name="正方形/長方形 48"/>
          <p:cNvSpPr/>
          <p:nvPr/>
        </p:nvSpPr>
        <p:spPr>
          <a:xfrm>
            <a:off x="0" y="-1"/>
            <a:ext cx="9144000" cy="1265793"/>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0" y="-57646"/>
            <a:ext cx="7635424" cy="1323439"/>
          </a:xfrm>
          <a:prstGeom prst="rect">
            <a:avLst/>
          </a:prstGeom>
          <a:noFill/>
        </p:spPr>
        <p:txBody>
          <a:bodyPr wrap="none" rtlCol="0">
            <a:spAutoFit/>
          </a:bodyPr>
          <a:lstStyle/>
          <a:p>
            <a:pPr marL="266700"/>
            <a:r>
              <a:rPr lang="en-US" altLang="ja-JP" sz="4000" dirty="0" smtClean="0">
                <a:latin typeface="HGS創英角ﾎﾟｯﾌﾟ体" panose="040B0A00000000000000" pitchFamily="50" charset="-128"/>
                <a:ea typeface="HGS創英角ﾎﾟｯﾌﾟ体" panose="040B0A00000000000000" pitchFamily="50" charset="-128"/>
              </a:rPr>
              <a:t>6</a:t>
            </a:r>
            <a:r>
              <a:rPr lang="ja-JP" altLang="en-US" sz="4000" dirty="0" err="1" smtClean="0">
                <a:latin typeface="HGS創英角ﾎﾟｯﾌﾟ体" panose="040B0A00000000000000" pitchFamily="50" charset="-128"/>
                <a:ea typeface="HGS創英角ﾎﾟｯﾌﾟ体" panose="040B0A00000000000000" pitchFamily="50" charset="-128"/>
              </a:rPr>
              <a:t>さい</a:t>
            </a:r>
            <a:r>
              <a:rPr lang="ja-JP" altLang="en-US" sz="4000" dirty="0" smtClean="0">
                <a:latin typeface="HGS創英角ﾎﾟｯﾌﾟ体" panose="040B0A00000000000000" pitchFamily="50" charset="-128"/>
                <a:ea typeface="HGS創英角ﾎﾟｯﾌﾟ体" panose="040B0A00000000000000" pitchFamily="50" charset="-128"/>
              </a:rPr>
              <a:t>きゅうし（６ちゃん）は</a:t>
            </a:r>
            <a:endParaRPr lang="en-US" altLang="ja-JP" sz="4000" dirty="0" smtClean="0">
              <a:latin typeface="HGS創英角ﾎﾟｯﾌﾟ体" panose="040B0A00000000000000" pitchFamily="50" charset="-128"/>
              <a:ea typeface="HGS創英角ﾎﾟｯﾌﾟ体" panose="040B0A00000000000000" pitchFamily="50" charset="-128"/>
            </a:endParaRPr>
          </a:p>
          <a:p>
            <a:pPr marL="266700" algn="ctr"/>
            <a:r>
              <a:rPr lang="ja-JP" altLang="en-US" sz="4000" dirty="0" smtClean="0">
                <a:latin typeface="HGS創英角ﾎﾟｯﾌﾟ体" panose="040B0A00000000000000" pitchFamily="50" charset="-128"/>
                <a:ea typeface="HGS創英角ﾎﾟｯﾌﾟ体" panose="040B0A00000000000000" pitchFamily="50" charset="-128"/>
              </a:rPr>
              <a:t>どんな「は」？</a:t>
            </a:r>
            <a:endParaRPr lang="en-US" altLang="ja-JP" sz="4000" dirty="0" smtClean="0">
              <a:latin typeface="HGS創英角ﾎﾟｯﾌﾟ体" panose="040B0A00000000000000" pitchFamily="50" charset="-128"/>
              <a:ea typeface="HGS創英角ﾎﾟｯﾌﾟ体" panose="040B0A00000000000000" pitchFamily="50" charset="-128"/>
            </a:endParaRPr>
          </a:p>
        </p:txBody>
      </p:sp>
      <p:sp>
        <p:nvSpPr>
          <p:cNvPr id="9" name="テキスト ボックス 8"/>
          <p:cNvSpPr txBox="1"/>
          <p:nvPr/>
        </p:nvSpPr>
        <p:spPr>
          <a:xfrm>
            <a:off x="3020759" y="6121499"/>
            <a:ext cx="418704" cy="646331"/>
          </a:xfrm>
          <a:prstGeom prst="rect">
            <a:avLst/>
          </a:prstGeom>
          <a:noFill/>
        </p:spPr>
        <p:txBody>
          <a:bodyPr wrap="none" rtlCol="0">
            <a:spAutoFit/>
          </a:bodyPr>
          <a:lstStyle/>
          <a:p>
            <a:r>
              <a:rPr kumimoji="1" lang="en-US" altLang="ja-JP" sz="3600" dirty="0" smtClean="0"/>
              <a:t>1</a:t>
            </a:r>
            <a:endParaRPr kumimoji="1" lang="ja-JP" altLang="en-US" sz="3600" dirty="0"/>
          </a:p>
        </p:txBody>
      </p:sp>
      <p:sp>
        <p:nvSpPr>
          <p:cNvPr id="26" name="テキスト ボックス 25"/>
          <p:cNvSpPr txBox="1"/>
          <p:nvPr/>
        </p:nvSpPr>
        <p:spPr>
          <a:xfrm>
            <a:off x="2288526" y="5877272"/>
            <a:ext cx="418704" cy="646331"/>
          </a:xfrm>
          <a:prstGeom prst="rect">
            <a:avLst/>
          </a:prstGeom>
          <a:noFill/>
        </p:spPr>
        <p:txBody>
          <a:bodyPr wrap="none" rtlCol="0">
            <a:spAutoFit/>
          </a:bodyPr>
          <a:lstStyle/>
          <a:p>
            <a:r>
              <a:rPr kumimoji="1" lang="en-US" altLang="ja-JP" sz="3600" dirty="0" smtClean="0"/>
              <a:t>2</a:t>
            </a:r>
            <a:endParaRPr kumimoji="1" lang="ja-JP" altLang="en-US" sz="3600" dirty="0"/>
          </a:p>
        </p:txBody>
      </p:sp>
      <p:sp>
        <p:nvSpPr>
          <p:cNvPr id="27" name="テキスト ボックス 26"/>
          <p:cNvSpPr txBox="1"/>
          <p:nvPr/>
        </p:nvSpPr>
        <p:spPr>
          <a:xfrm>
            <a:off x="1547664" y="5518973"/>
            <a:ext cx="418704" cy="646331"/>
          </a:xfrm>
          <a:prstGeom prst="rect">
            <a:avLst/>
          </a:prstGeom>
          <a:noFill/>
        </p:spPr>
        <p:txBody>
          <a:bodyPr wrap="none" rtlCol="0">
            <a:spAutoFit/>
          </a:bodyPr>
          <a:lstStyle/>
          <a:p>
            <a:r>
              <a:rPr lang="en-US" altLang="ja-JP" sz="3600" dirty="0"/>
              <a:t>3</a:t>
            </a:r>
            <a:endParaRPr kumimoji="1" lang="ja-JP" altLang="en-US" sz="3600" dirty="0"/>
          </a:p>
        </p:txBody>
      </p:sp>
      <p:sp>
        <p:nvSpPr>
          <p:cNvPr id="28" name="テキスト ボックス 27"/>
          <p:cNvSpPr txBox="1"/>
          <p:nvPr/>
        </p:nvSpPr>
        <p:spPr>
          <a:xfrm>
            <a:off x="984944" y="4941168"/>
            <a:ext cx="418704" cy="646331"/>
          </a:xfrm>
          <a:prstGeom prst="rect">
            <a:avLst/>
          </a:prstGeom>
          <a:noFill/>
        </p:spPr>
        <p:txBody>
          <a:bodyPr wrap="none" rtlCol="0">
            <a:spAutoFit/>
          </a:bodyPr>
          <a:lstStyle/>
          <a:p>
            <a:r>
              <a:rPr lang="en-US" altLang="ja-JP" sz="3600" dirty="0"/>
              <a:t>4</a:t>
            </a:r>
            <a:endParaRPr kumimoji="1" lang="ja-JP" altLang="en-US" sz="3600" dirty="0"/>
          </a:p>
        </p:txBody>
      </p:sp>
      <p:sp>
        <p:nvSpPr>
          <p:cNvPr id="29" name="テキスト ボックス 28"/>
          <p:cNvSpPr txBox="1"/>
          <p:nvPr/>
        </p:nvSpPr>
        <p:spPr>
          <a:xfrm>
            <a:off x="611560" y="4006805"/>
            <a:ext cx="418704" cy="646331"/>
          </a:xfrm>
          <a:prstGeom prst="rect">
            <a:avLst/>
          </a:prstGeom>
          <a:noFill/>
        </p:spPr>
        <p:txBody>
          <a:bodyPr wrap="none" rtlCol="0">
            <a:spAutoFit/>
          </a:bodyPr>
          <a:lstStyle/>
          <a:p>
            <a:r>
              <a:rPr kumimoji="1" lang="en-US" altLang="ja-JP" sz="3600" dirty="0" smtClean="0"/>
              <a:t>5</a:t>
            </a:r>
            <a:endParaRPr kumimoji="1" lang="ja-JP" altLang="en-US" sz="3600" dirty="0"/>
          </a:p>
        </p:txBody>
      </p:sp>
      <p:sp>
        <p:nvSpPr>
          <p:cNvPr id="32" name="テキスト ボックス 31"/>
          <p:cNvSpPr txBox="1"/>
          <p:nvPr/>
        </p:nvSpPr>
        <p:spPr>
          <a:xfrm>
            <a:off x="395536" y="3072442"/>
            <a:ext cx="418704" cy="646331"/>
          </a:xfrm>
          <a:prstGeom prst="rect">
            <a:avLst/>
          </a:prstGeom>
          <a:noFill/>
        </p:spPr>
        <p:txBody>
          <a:bodyPr wrap="none" rtlCol="0">
            <a:spAutoFit/>
          </a:bodyPr>
          <a:lstStyle/>
          <a:p>
            <a:r>
              <a:rPr lang="en-US" altLang="ja-JP" sz="3600" dirty="0"/>
              <a:t>6</a:t>
            </a:r>
            <a:endParaRPr kumimoji="1" lang="ja-JP" altLang="en-US" sz="3600" dirty="0"/>
          </a:p>
        </p:txBody>
      </p:sp>
      <p:sp>
        <p:nvSpPr>
          <p:cNvPr id="10" name="楕円 9"/>
          <p:cNvSpPr/>
          <p:nvPr/>
        </p:nvSpPr>
        <p:spPr>
          <a:xfrm>
            <a:off x="312663" y="2492896"/>
            <a:ext cx="1576158" cy="150822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1966368" y="2651098"/>
            <a:ext cx="3109688" cy="11323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700"/>
              </a:lnSpc>
            </a:pPr>
            <a:r>
              <a:rPr lang="ja-JP" altLang="en-US" sz="2800" dirty="0" smtClean="0">
                <a:latin typeface="HG丸ｺﾞｼｯｸM-PRO" panose="020F0600000000000000" pitchFamily="50" charset="-128"/>
                <a:ea typeface="HG丸ｺﾞｼｯｸM-PRO" panose="020F0600000000000000" pitchFamily="50" charset="-128"/>
              </a:rPr>
              <a:t>よくみてみよ</a:t>
            </a:r>
            <a:r>
              <a:rPr lang="ja-JP" altLang="en-US" sz="2800" dirty="0">
                <a:latin typeface="HG丸ｺﾞｼｯｸM-PRO" panose="020F0600000000000000" pitchFamily="50" charset="-128"/>
                <a:ea typeface="HG丸ｺﾞｼｯｸM-PRO" panose="020F0600000000000000" pitchFamily="50" charset="-128"/>
              </a:rPr>
              <a:t>う</a:t>
            </a:r>
            <a:endParaRPr kumimoji="1" lang="ja-JP" altLang="en-US" sz="2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246329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楕円 33"/>
          <p:cNvSpPr/>
          <p:nvPr/>
        </p:nvSpPr>
        <p:spPr>
          <a:xfrm>
            <a:off x="239723" y="4725144"/>
            <a:ext cx="4620309" cy="1200484"/>
          </a:xfrm>
          <a:prstGeom prst="ellipse">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3" name="楕円 32"/>
          <p:cNvSpPr/>
          <p:nvPr/>
        </p:nvSpPr>
        <p:spPr>
          <a:xfrm>
            <a:off x="321704" y="2843419"/>
            <a:ext cx="2399138" cy="1012147"/>
          </a:xfrm>
          <a:prstGeom prst="ellipse">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3" name="角丸四角形 12"/>
          <p:cNvSpPr/>
          <p:nvPr/>
        </p:nvSpPr>
        <p:spPr>
          <a:xfrm>
            <a:off x="755576" y="1565535"/>
            <a:ext cx="8207136" cy="1082774"/>
          </a:xfrm>
          <a:prstGeom prst="roundRect">
            <a:avLst/>
          </a:prstGeom>
          <a:solidFill>
            <a:srgbClr val="FFFF99"/>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868144" y="3177462"/>
            <a:ext cx="3008043" cy="3087620"/>
          </a:xfrm>
          <a:prstGeom prst="rect">
            <a:avLst/>
          </a:prstGeom>
        </p:spPr>
      </p:pic>
      <p:sp>
        <p:nvSpPr>
          <p:cNvPr id="49" name="正方形/長方形 48"/>
          <p:cNvSpPr/>
          <p:nvPr/>
        </p:nvSpPr>
        <p:spPr>
          <a:xfrm>
            <a:off x="0" y="-1"/>
            <a:ext cx="9144000" cy="1265793"/>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0" y="-57646"/>
            <a:ext cx="7635424" cy="1323439"/>
          </a:xfrm>
          <a:prstGeom prst="rect">
            <a:avLst/>
          </a:prstGeom>
          <a:noFill/>
        </p:spPr>
        <p:txBody>
          <a:bodyPr wrap="none" rtlCol="0">
            <a:spAutoFit/>
          </a:bodyPr>
          <a:lstStyle/>
          <a:p>
            <a:pPr marL="266700"/>
            <a:r>
              <a:rPr lang="en-US" altLang="ja-JP" sz="4000" dirty="0" smtClean="0">
                <a:latin typeface="HGS創英角ﾎﾟｯﾌﾟ体" panose="040B0A00000000000000" pitchFamily="50" charset="-128"/>
                <a:ea typeface="HGS創英角ﾎﾟｯﾌﾟ体" panose="040B0A00000000000000" pitchFamily="50" charset="-128"/>
              </a:rPr>
              <a:t>6</a:t>
            </a:r>
            <a:r>
              <a:rPr lang="ja-JP" altLang="en-US" sz="4000" dirty="0" err="1" smtClean="0">
                <a:latin typeface="HGS創英角ﾎﾟｯﾌﾟ体" panose="040B0A00000000000000" pitchFamily="50" charset="-128"/>
                <a:ea typeface="HGS創英角ﾎﾟｯﾌﾟ体" panose="040B0A00000000000000" pitchFamily="50" charset="-128"/>
              </a:rPr>
              <a:t>さい</a:t>
            </a:r>
            <a:r>
              <a:rPr lang="ja-JP" altLang="en-US" sz="4000" dirty="0" smtClean="0">
                <a:latin typeface="HGS創英角ﾎﾟｯﾌﾟ体" panose="040B0A00000000000000" pitchFamily="50" charset="-128"/>
                <a:ea typeface="HGS創英角ﾎﾟｯﾌﾟ体" panose="040B0A00000000000000" pitchFamily="50" charset="-128"/>
              </a:rPr>
              <a:t>きゅうし（６ちゃん）は</a:t>
            </a:r>
            <a:endParaRPr lang="en-US" altLang="ja-JP" sz="4000" dirty="0" smtClean="0">
              <a:latin typeface="HGS創英角ﾎﾟｯﾌﾟ体" panose="040B0A00000000000000" pitchFamily="50" charset="-128"/>
              <a:ea typeface="HGS創英角ﾎﾟｯﾌﾟ体" panose="040B0A00000000000000" pitchFamily="50" charset="-128"/>
            </a:endParaRPr>
          </a:p>
          <a:p>
            <a:pPr marL="266700" algn="ctr"/>
            <a:r>
              <a:rPr lang="ja-JP" altLang="en-US" sz="4000" dirty="0" smtClean="0">
                <a:latin typeface="HGS創英角ﾎﾟｯﾌﾟ体" panose="040B0A00000000000000" pitchFamily="50" charset="-128"/>
                <a:ea typeface="HGS創英角ﾎﾟｯﾌﾟ体" panose="040B0A00000000000000" pitchFamily="50" charset="-128"/>
              </a:rPr>
              <a:t>どんな「は」？</a:t>
            </a:r>
            <a:endParaRPr lang="en-US" altLang="ja-JP" sz="4000" dirty="0" smtClean="0">
              <a:latin typeface="HGS創英角ﾎﾟｯﾌﾟ体" panose="040B0A00000000000000" pitchFamily="50" charset="-128"/>
              <a:ea typeface="HGS創英角ﾎﾟｯﾌﾟ体" panose="040B0A00000000000000" pitchFamily="50" charset="-128"/>
            </a:endParaRPr>
          </a:p>
        </p:txBody>
      </p:sp>
      <p:sp>
        <p:nvSpPr>
          <p:cNvPr id="11" name="テキスト ボックス 10"/>
          <p:cNvSpPr txBox="1"/>
          <p:nvPr/>
        </p:nvSpPr>
        <p:spPr>
          <a:xfrm>
            <a:off x="320201" y="3031833"/>
            <a:ext cx="2548271" cy="646331"/>
          </a:xfrm>
          <a:prstGeom prst="rect">
            <a:avLst/>
          </a:prstGeom>
          <a:noFill/>
        </p:spPr>
        <p:txBody>
          <a:bodyPr wrap="square" rtlCol="0">
            <a:spAutoFit/>
          </a:bodyPr>
          <a:lstStyle/>
          <a:p>
            <a:r>
              <a:rPr lang="ja-JP" altLang="en-US" sz="3600" dirty="0">
                <a:latin typeface="HG丸ｺﾞｼｯｸM-PRO" panose="020F0600000000000000" pitchFamily="50" charset="-128"/>
                <a:ea typeface="HG丸ｺﾞｼｯｸM-PRO" panose="020F0600000000000000" pitchFamily="50" charset="-128"/>
              </a:rPr>
              <a:t>　</a:t>
            </a:r>
            <a:r>
              <a:rPr lang="ja-JP" altLang="en-US" sz="3600" dirty="0" smtClean="0">
                <a:latin typeface="HGP創英角ｺﾞｼｯｸUB" panose="020B0900000000000000" pitchFamily="50" charset="-128"/>
                <a:ea typeface="HGP創英角ｺﾞｼｯｸUB" panose="020B0900000000000000" pitchFamily="50" charset="-128"/>
              </a:rPr>
              <a:t>力もち</a:t>
            </a:r>
            <a:endParaRPr lang="en-US" altLang="ja-JP" sz="3600" dirty="0" smtClean="0">
              <a:latin typeface="HGP創英角ｺﾞｼｯｸUB" panose="020B0900000000000000" pitchFamily="50" charset="-128"/>
              <a:ea typeface="HGP創英角ｺﾞｼｯｸUB" panose="020B0900000000000000" pitchFamily="50" charset="-128"/>
            </a:endParaRPr>
          </a:p>
        </p:txBody>
      </p:sp>
      <p:grpSp>
        <p:nvGrpSpPr>
          <p:cNvPr id="7" name="グループ化 6"/>
          <p:cNvGrpSpPr/>
          <p:nvPr/>
        </p:nvGrpSpPr>
        <p:grpSpPr>
          <a:xfrm>
            <a:off x="-12188" y="1445030"/>
            <a:ext cx="1806077" cy="1437153"/>
            <a:chOff x="5013857" y="3450989"/>
            <a:chExt cx="3690455" cy="3578411"/>
          </a:xfrm>
        </p:grpSpPr>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3228" y="4382161"/>
              <a:ext cx="2901084" cy="2647239"/>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3857" y="4279125"/>
              <a:ext cx="1214327" cy="1449942"/>
            </a:xfrm>
            <a:prstGeom prst="rect">
              <a:avLst/>
            </a:prstGeom>
          </p:spPr>
        </p:pic>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2215" y="3450989"/>
              <a:ext cx="1966169" cy="1690905"/>
            </a:xfrm>
            <a:prstGeom prst="rect">
              <a:avLst/>
            </a:prstGeom>
          </p:spPr>
        </p:pic>
      </p:grpSp>
      <p:sp>
        <p:nvSpPr>
          <p:cNvPr id="16" name="テキスト ボックス 15"/>
          <p:cNvSpPr txBox="1"/>
          <p:nvPr/>
        </p:nvSpPr>
        <p:spPr>
          <a:xfrm>
            <a:off x="1169862" y="1910728"/>
            <a:ext cx="7378563" cy="618118"/>
          </a:xfrm>
          <a:prstGeom prst="rect">
            <a:avLst/>
          </a:prstGeom>
          <a:noFill/>
        </p:spPr>
        <p:txBody>
          <a:bodyPr wrap="square" rtlCol="0">
            <a:spAutoFit/>
          </a:bodyPr>
          <a:lstStyle/>
          <a:p>
            <a:pPr>
              <a:lnSpc>
                <a:spcPts val="4100"/>
              </a:lnSpc>
            </a:pPr>
            <a:r>
              <a:rPr lang="ja-JP" altLang="en-US" sz="4000" dirty="0">
                <a:latin typeface="HG丸ｺﾞｼｯｸM-PRO" panose="020F0600000000000000" pitchFamily="50" charset="-128"/>
                <a:ea typeface="HG丸ｺﾞｼｯｸM-PRO" panose="020F0600000000000000" pitchFamily="50" charset="-128"/>
              </a:rPr>
              <a:t>　</a:t>
            </a:r>
            <a:r>
              <a:rPr lang="ja-JP" altLang="en-US" sz="4000" dirty="0" smtClean="0">
                <a:latin typeface="HG丸ｺﾞｼｯｸM-PRO" panose="020F0600000000000000" pitchFamily="50" charset="-128"/>
                <a:ea typeface="HG丸ｺﾞｼｯｸM-PRO" panose="020F0600000000000000" pitchFamily="50" charset="-128"/>
              </a:rPr>
              <a:t>　</a:t>
            </a:r>
            <a:r>
              <a:rPr lang="ja-JP" altLang="en-US" sz="4000" b="1" dirty="0" smtClean="0">
                <a:latin typeface="+mn-ea"/>
              </a:rPr>
              <a:t>一ば</a:t>
            </a:r>
            <a:r>
              <a:rPr lang="ja-JP" altLang="en-US" sz="4000" b="1" dirty="0">
                <a:latin typeface="+mn-ea"/>
              </a:rPr>
              <a:t>ん</a:t>
            </a:r>
            <a:r>
              <a:rPr lang="ja-JP" altLang="en-US" sz="4000" b="1" dirty="0" smtClean="0">
                <a:latin typeface="+mn-ea"/>
              </a:rPr>
              <a:t>大きなおとなの「は」</a:t>
            </a:r>
            <a:endParaRPr lang="en-US" altLang="ja-JP" sz="4000" b="1" dirty="0" smtClean="0">
              <a:latin typeface="+mn-ea"/>
            </a:endParaRPr>
          </a:p>
        </p:txBody>
      </p:sp>
      <p:sp>
        <p:nvSpPr>
          <p:cNvPr id="18" name="テキスト ボックス 17"/>
          <p:cNvSpPr txBox="1"/>
          <p:nvPr/>
        </p:nvSpPr>
        <p:spPr>
          <a:xfrm>
            <a:off x="734139" y="2852936"/>
            <a:ext cx="800219"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ちから</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20" name="テキスト ボックス 19"/>
          <p:cNvSpPr txBox="1"/>
          <p:nvPr/>
        </p:nvSpPr>
        <p:spPr>
          <a:xfrm>
            <a:off x="3742583" y="1650286"/>
            <a:ext cx="595035"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おお</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30" name="テキスト ボックス 29"/>
          <p:cNvSpPr txBox="1"/>
          <p:nvPr/>
        </p:nvSpPr>
        <p:spPr>
          <a:xfrm>
            <a:off x="1084006" y="4935100"/>
            <a:ext cx="2877194" cy="646331"/>
          </a:xfrm>
          <a:prstGeom prst="rect">
            <a:avLst/>
          </a:prstGeom>
          <a:noFill/>
        </p:spPr>
        <p:txBody>
          <a:bodyPr wrap="square" rtlCol="0">
            <a:spAutoFit/>
          </a:bodyPr>
          <a:lstStyle/>
          <a:p>
            <a:r>
              <a:rPr lang="ja-JP" altLang="en-US" sz="3600" dirty="0" smtClean="0">
                <a:latin typeface="HGP創英角ｺﾞｼｯｸUB" panose="020B0900000000000000" pitchFamily="50" charset="-128"/>
                <a:ea typeface="HGP創英角ｺﾞｼｯｸUB" panose="020B0900000000000000" pitchFamily="50" charset="-128"/>
              </a:rPr>
              <a:t>みぞがおおい</a:t>
            </a:r>
            <a:endParaRPr lang="en-US" altLang="ja-JP" sz="3600" dirty="0" smtClean="0">
              <a:latin typeface="HGP創英角ｺﾞｼｯｸUB" panose="020B0900000000000000" pitchFamily="50" charset="-128"/>
              <a:ea typeface="HGP創英角ｺﾞｼｯｸUB" panose="020B0900000000000000" pitchFamily="50" charset="-128"/>
            </a:endParaRPr>
          </a:p>
        </p:txBody>
      </p:sp>
      <p:sp>
        <p:nvSpPr>
          <p:cNvPr id="31" name="テキスト ボックス 30"/>
          <p:cNvSpPr txBox="1"/>
          <p:nvPr/>
        </p:nvSpPr>
        <p:spPr>
          <a:xfrm>
            <a:off x="2382306" y="3838723"/>
            <a:ext cx="3485838" cy="646331"/>
          </a:xfrm>
          <a:prstGeom prst="rect">
            <a:avLst/>
          </a:prstGeom>
          <a:noFill/>
        </p:spPr>
        <p:txBody>
          <a:bodyPr wrap="square" rtlCol="0">
            <a:spAutoFit/>
          </a:bodyPr>
          <a:lstStyle/>
          <a:p>
            <a:r>
              <a:rPr lang="ja-JP" altLang="en-US" sz="3600" dirty="0" smtClean="0">
                <a:latin typeface="HG丸ｺﾞｼｯｸM-PRO" panose="020F0600000000000000" pitchFamily="50" charset="-128"/>
                <a:ea typeface="HG丸ｺﾞｼｯｸM-PRO" panose="020F0600000000000000" pitchFamily="50" charset="-128"/>
              </a:rPr>
              <a:t>かむ力がつよい</a:t>
            </a:r>
            <a:endParaRPr lang="en-US" altLang="ja-JP" sz="3600" dirty="0" smtClean="0">
              <a:latin typeface="HGP創英角ｺﾞｼｯｸUB" panose="020B0900000000000000" pitchFamily="50" charset="-128"/>
              <a:ea typeface="HGP創英角ｺﾞｼｯｸUB" panose="020B0900000000000000" pitchFamily="50" charset="-128"/>
            </a:endParaRPr>
          </a:p>
        </p:txBody>
      </p:sp>
      <p:sp>
        <p:nvSpPr>
          <p:cNvPr id="38" name="屈折矢印 37"/>
          <p:cNvSpPr/>
          <p:nvPr/>
        </p:nvSpPr>
        <p:spPr>
          <a:xfrm rot="5400000">
            <a:off x="1524652" y="5667692"/>
            <a:ext cx="667361" cy="104794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2382306" y="6003176"/>
            <a:ext cx="3220078" cy="646331"/>
          </a:xfrm>
          <a:prstGeom prst="rect">
            <a:avLst/>
          </a:prstGeom>
          <a:noFill/>
        </p:spPr>
        <p:txBody>
          <a:bodyPr wrap="square" rtlCol="0">
            <a:spAutoFit/>
          </a:bodyPr>
          <a:lstStyle/>
          <a:p>
            <a:r>
              <a:rPr lang="ja-JP" altLang="en-US" sz="3600" dirty="0" smtClean="0">
                <a:latin typeface="HG丸ｺﾞｼｯｸM-PRO" panose="020F0600000000000000" pitchFamily="50" charset="-128"/>
                <a:ea typeface="HG丸ｺﾞｼｯｸM-PRO" panose="020F0600000000000000" pitchFamily="50" charset="-128"/>
              </a:rPr>
              <a:t>よごれやす</a:t>
            </a:r>
            <a:r>
              <a:rPr lang="ja-JP" altLang="en-US" sz="3600" dirty="0">
                <a:latin typeface="HG丸ｺﾞｼｯｸM-PRO" panose="020F0600000000000000" pitchFamily="50" charset="-128"/>
                <a:ea typeface="HG丸ｺﾞｼｯｸM-PRO" panose="020F0600000000000000" pitchFamily="50" charset="-128"/>
              </a:rPr>
              <a:t>い</a:t>
            </a:r>
            <a:endParaRPr lang="en-US" altLang="ja-JP" sz="3600" dirty="0" smtClean="0">
              <a:latin typeface="HGP創英角ｺﾞｼｯｸUB" panose="020B0900000000000000" pitchFamily="50" charset="-128"/>
              <a:ea typeface="HGP創英角ｺﾞｼｯｸUB" panose="020B0900000000000000" pitchFamily="50" charset="-128"/>
            </a:endParaRPr>
          </a:p>
        </p:txBody>
      </p:sp>
      <p:sp>
        <p:nvSpPr>
          <p:cNvPr id="21" name="テキスト ボックス 20"/>
          <p:cNvSpPr txBox="1"/>
          <p:nvPr/>
        </p:nvSpPr>
        <p:spPr>
          <a:xfrm>
            <a:off x="3221648" y="3698849"/>
            <a:ext cx="800219" cy="338554"/>
          </a:xfrm>
          <a:prstGeom prst="rect">
            <a:avLst/>
          </a:prstGeom>
          <a:noFill/>
        </p:spPr>
        <p:txBody>
          <a:bodyPr wrap="none" rtlCol="0">
            <a:spAutoFit/>
          </a:bodyPr>
          <a:lstStyle/>
          <a:p>
            <a:r>
              <a:rPr lang="ja-JP" altLang="en-US" sz="1600" dirty="0" smtClean="0">
                <a:latin typeface="HG丸ｺﾞｼｯｸM-PRO" panose="020F0600000000000000" pitchFamily="50" charset="-128"/>
                <a:ea typeface="HG丸ｺﾞｼｯｸM-PRO" panose="020F0600000000000000" pitchFamily="50" charset="-128"/>
              </a:rPr>
              <a:t>ちから</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22" name="屈折矢印 21"/>
          <p:cNvSpPr/>
          <p:nvPr/>
        </p:nvSpPr>
        <p:spPr>
          <a:xfrm rot="5400000">
            <a:off x="1524652" y="3654253"/>
            <a:ext cx="667361" cy="104794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3032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13" grpId="0" animBg="1"/>
      <p:bldP spid="11" grpId="0"/>
      <p:bldP spid="16" grpId="0"/>
      <p:bldP spid="18" grpId="0"/>
      <p:bldP spid="20" grpId="0"/>
      <p:bldP spid="30" grpId="0"/>
      <p:bldP spid="31" grpId="0"/>
      <p:bldP spid="38" grpId="0" animBg="1"/>
      <p:bldP spid="40" grpId="0"/>
      <p:bldP spid="21" grpId="0"/>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35281" y="-27384"/>
            <a:ext cx="9144000" cy="1358615"/>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202635" y="-27384"/>
            <a:ext cx="8948614" cy="1323439"/>
          </a:xfrm>
          <a:prstGeom prst="rect">
            <a:avLst/>
          </a:prstGeom>
          <a:noFill/>
        </p:spPr>
        <p:txBody>
          <a:bodyPr wrap="square" rtlCol="0">
            <a:spAutoFit/>
          </a:bodyPr>
          <a:lstStyle/>
          <a:p>
            <a:pPr marL="266700" algn="ctr"/>
            <a:r>
              <a:rPr lang="ja-JP" altLang="en-US" sz="4000" dirty="0" smtClean="0">
                <a:latin typeface="HGS創英角ﾎﾟｯﾌﾟ体" panose="040B0A00000000000000" pitchFamily="50" charset="-128"/>
                <a:ea typeface="HGS創英角ﾎﾟｯﾌﾟ体" panose="040B0A00000000000000" pitchFamily="50" charset="-128"/>
              </a:rPr>
              <a:t>どうして６ちゃん、</a:t>
            </a:r>
            <a:endParaRPr lang="en-US" altLang="ja-JP" sz="4000" dirty="0" smtClean="0">
              <a:latin typeface="HGS創英角ﾎﾟｯﾌﾟ体" panose="040B0A00000000000000" pitchFamily="50" charset="-128"/>
              <a:ea typeface="HGS創英角ﾎﾟｯﾌﾟ体" panose="040B0A00000000000000" pitchFamily="50" charset="-128"/>
            </a:endParaRPr>
          </a:p>
          <a:p>
            <a:pPr marL="266700" algn="ctr"/>
            <a:r>
              <a:rPr lang="ja-JP" altLang="en-US" sz="4000" dirty="0" err="1" smtClean="0">
                <a:latin typeface="HGS創英角ﾎﾟｯﾌﾟ体" panose="040B0A00000000000000" pitchFamily="50" charset="-128"/>
                <a:ea typeface="HGS創英角ﾎﾟｯﾌﾟ体" panose="040B0A00000000000000" pitchFamily="50" charset="-128"/>
              </a:rPr>
              <a:t>むしばに</a:t>
            </a:r>
            <a:r>
              <a:rPr lang="ja-JP" altLang="en-US" sz="4000" dirty="0" smtClean="0">
                <a:latin typeface="HGS創英角ﾎﾟｯﾌﾟ体" panose="040B0A00000000000000" pitchFamily="50" charset="-128"/>
                <a:ea typeface="HGS創英角ﾎﾟｯﾌﾟ体" panose="040B0A00000000000000" pitchFamily="50" charset="-128"/>
              </a:rPr>
              <a:t>なるの？</a:t>
            </a:r>
            <a:endParaRPr lang="en-US" altLang="ja-JP" sz="4000" dirty="0" smtClean="0">
              <a:latin typeface="HGS創英角ﾎﾟｯﾌﾟ体" panose="040B0A00000000000000" pitchFamily="50" charset="-128"/>
              <a:ea typeface="HGS創英角ﾎﾟｯﾌﾟ体" panose="040B0A00000000000000" pitchFamily="50" charset="-128"/>
            </a:endParaRPr>
          </a:p>
        </p:txBody>
      </p:sp>
      <p:sp>
        <p:nvSpPr>
          <p:cNvPr id="9" name="テキスト ボックス 8"/>
          <p:cNvSpPr txBox="1"/>
          <p:nvPr/>
        </p:nvSpPr>
        <p:spPr>
          <a:xfrm>
            <a:off x="398344" y="1875730"/>
            <a:ext cx="7734912" cy="3046988"/>
          </a:xfrm>
          <a:prstGeom prst="rect">
            <a:avLst/>
          </a:prstGeom>
          <a:noFill/>
        </p:spPr>
        <p:txBody>
          <a:bodyPr wrap="square" rtlCol="0">
            <a:spAutoFit/>
          </a:bodyPr>
          <a:lstStyle/>
          <a:p>
            <a:pPr>
              <a:lnSpc>
                <a:spcPct val="150000"/>
              </a:lnSpc>
            </a:pPr>
            <a:r>
              <a:rPr lang="ja-JP" altLang="en-US" sz="3200" dirty="0" smtClean="0">
                <a:latin typeface="HG丸ｺﾞｼｯｸM-PRO" panose="020F0600000000000000" pitchFamily="50" charset="-128"/>
                <a:ea typeface="HG丸ｺﾞｼｯｸM-PRO" panose="020F0600000000000000" pitchFamily="50" charset="-128"/>
              </a:rPr>
              <a:t>① よごれているから</a:t>
            </a:r>
            <a:endParaRPr lang="en-US" altLang="ja-JP" sz="3200" dirty="0" smtClean="0">
              <a:latin typeface="HG丸ｺﾞｼｯｸM-PRO" panose="020F0600000000000000" pitchFamily="50" charset="-128"/>
              <a:ea typeface="HG丸ｺﾞｼｯｸM-PRO" panose="020F0600000000000000" pitchFamily="50" charset="-128"/>
            </a:endParaRPr>
          </a:p>
          <a:p>
            <a:pPr marL="715963" indent="-715963">
              <a:lnSpc>
                <a:spcPct val="150000"/>
              </a:lnSpc>
            </a:pPr>
            <a:r>
              <a:rPr lang="ja-JP" altLang="en-US" sz="3200" dirty="0" smtClean="0">
                <a:latin typeface="HG丸ｺﾞｼｯｸM-PRO" panose="020F0600000000000000" pitchFamily="50" charset="-128"/>
                <a:ea typeface="HG丸ｺﾞｼｯｸM-PRO" panose="020F0600000000000000" pitchFamily="50" charset="-128"/>
              </a:rPr>
              <a:t>② あまいものをのんだり、</a:t>
            </a:r>
            <a:endParaRPr lang="en-US" altLang="ja-JP" sz="3200" dirty="0" smtClean="0">
              <a:latin typeface="HG丸ｺﾞｼｯｸM-PRO" panose="020F0600000000000000" pitchFamily="50" charset="-128"/>
              <a:ea typeface="HG丸ｺﾞｼｯｸM-PRO" panose="020F0600000000000000" pitchFamily="50" charset="-128"/>
            </a:endParaRPr>
          </a:p>
          <a:p>
            <a:pPr marL="715963" indent="-715963">
              <a:lnSpc>
                <a:spcPct val="150000"/>
              </a:lnSpc>
            </a:pPr>
            <a:r>
              <a:rPr lang="ja-JP" altLang="en-US" sz="3200" dirty="0">
                <a:latin typeface="HG丸ｺﾞｼｯｸM-PRO" panose="020F0600000000000000" pitchFamily="50" charset="-128"/>
                <a:ea typeface="HG丸ｺﾞｼｯｸM-PRO" panose="020F0600000000000000" pitchFamily="50" charset="-128"/>
              </a:rPr>
              <a:t>　</a:t>
            </a:r>
            <a:r>
              <a:rPr lang="ja-JP" altLang="en-US" sz="3200" dirty="0" smtClean="0">
                <a:latin typeface="HG丸ｺﾞｼｯｸM-PRO" panose="020F0600000000000000" pitchFamily="50" charset="-128"/>
                <a:ea typeface="HG丸ｺﾞｼｯｸM-PRO" panose="020F0600000000000000" pitchFamily="50" charset="-128"/>
              </a:rPr>
              <a:t>　　　　たべたりしたから</a:t>
            </a:r>
            <a:endParaRPr lang="en-US" altLang="ja-JP" sz="3200" dirty="0" smtClean="0">
              <a:latin typeface="HG丸ｺﾞｼｯｸM-PRO" panose="020F0600000000000000" pitchFamily="50" charset="-128"/>
              <a:ea typeface="HG丸ｺﾞｼｯｸM-PRO" panose="020F0600000000000000" pitchFamily="50" charset="-128"/>
            </a:endParaRPr>
          </a:p>
          <a:p>
            <a:pPr marL="715963" indent="-715963">
              <a:lnSpc>
                <a:spcPct val="150000"/>
              </a:lnSpc>
            </a:pPr>
            <a:r>
              <a:rPr lang="ja-JP" altLang="en-US" sz="3200" dirty="0" smtClean="0">
                <a:latin typeface="HG丸ｺﾞｼｯｸM-PRO" panose="020F0600000000000000" pitchFamily="50" charset="-128"/>
                <a:ea typeface="HG丸ｺﾞｼｯｸM-PRO" panose="020F0600000000000000" pitchFamily="50" charset="-128"/>
              </a:rPr>
              <a:t>③ 「は」がよわいから</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4" name="下矢印 13"/>
          <p:cNvSpPr/>
          <p:nvPr/>
        </p:nvSpPr>
        <p:spPr>
          <a:xfrm>
            <a:off x="4080627" y="4922718"/>
            <a:ext cx="936104"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501022" y="5579017"/>
            <a:ext cx="7031417" cy="1077218"/>
          </a:xfrm>
          <a:prstGeom prst="rect">
            <a:avLst/>
          </a:prstGeom>
          <a:noFill/>
        </p:spPr>
        <p:txBody>
          <a:bodyPr wrap="square" rtlCol="0">
            <a:spAutoFit/>
          </a:bodyPr>
          <a:lstStyle/>
          <a:p>
            <a:r>
              <a:rPr lang="ja-JP" altLang="en-US" sz="3200" dirty="0" smtClean="0">
                <a:latin typeface="HG丸ｺﾞｼｯｸM-PRO" panose="020F0600000000000000" pitchFamily="50" charset="-128"/>
                <a:ea typeface="HG丸ｺﾞｼｯｸM-PRO" panose="020F0600000000000000" pitchFamily="50" charset="-128"/>
              </a:rPr>
              <a:t>では・・・</a:t>
            </a:r>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　　　　どうすればいいの？</a:t>
            </a:r>
            <a:endParaRPr lang="en-US" altLang="ja-JP" sz="3200" dirty="0" smtClean="0">
              <a:latin typeface="HG丸ｺﾞｼｯｸM-PRO" panose="020F0600000000000000" pitchFamily="50" charset="-128"/>
              <a:ea typeface="HG丸ｺﾞｼｯｸM-PRO" panose="020F0600000000000000" pitchFamily="50" charset="-128"/>
            </a:endParaRPr>
          </a:p>
        </p:txBody>
      </p:sp>
      <p:pic>
        <p:nvPicPr>
          <p:cNvPr id="17" name="図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601" y="5311167"/>
            <a:ext cx="1011002" cy="1321571"/>
          </a:xfrm>
          <a:prstGeom prst="rect">
            <a:avLst/>
          </a:prstGeom>
        </p:spPr>
      </p:pic>
      <p:grpSp>
        <p:nvGrpSpPr>
          <p:cNvPr id="3" name="グループ化 2"/>
          <p:cNvGrpSpPr/>
          <p:nvPr/>
        </p:nvGrpSpPr>
        <p:grpSpPr>
          <a:xfrm>
            <a:off x="5963482" y="3173234"/>
            <a:ext cx="3048893" cy="1418254"/>
            <a:chOff x="6123090" y="3267882"/>
            <a:chExt cx="4256236" cy="1855677"/>
          </a:xfrm>
        </p:grpSpPr>
        <p:pic>
          <p:nvPicPr>
            <p:cNvPr id="15" name="Picture 24" descr="乳酸菌飲料のイラスト"/>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7763" y="4101682"/>
              <a:ext cx="701404" cy="83611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4" descr="ペットボトルに入ったスポーツドリンクのイラス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4082" y="3494424"/>
              <a:ext cx="1122293" cy="1629135"/>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グループ化 19"/>
            <p:cNvGrpSpPr/>
            <p:nvPr/>
          </p:nvGrpSpPr>
          <p:grpSpPr>
            <a:xfrm>
              <a:off x="8479765" y="3410755"/>
              <a:ext cx="663211" cy="808101"/>
              <a:chOff x="8279338" y="5693617"/>
              <a:chExt cx="663211" cy="808101"/>
            </a:xfrm>
          </p:grpSpPr>
          <p:sp>
            <p:nvSpPr>
              <p:cNvPr id="21" name="円/楕円 41"/>
              <p:cNvSpPr/>
              <p:nvPr/>
            </p:nvSpPr>
            <p:spPr>
              <a:xfrm>
                <a:off x="8318972" y="6267742"/>
                <a:ext cx="513665" cy="233976"/>
              </a:xfrm>
              <a:prstGeom prst="ellipse">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8317781" y="5755167"/>
                <a:ext cx="513665" cy="624296"/>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43"/>
              <p:cNvSpPr/>
              <p:nvPr/>
            </p:nvSpPr>
            <p:spPr>
              <a:xfrm>
                <a:off x="8322404" y="5693617"/>
                <a:ext cx="513665" cy="195079"/>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Picture 8" descr="https://encrypted-tbn3.gstatic.com/images?q=tbn:ANd9GcRNad5GFXiYZ3CjEhbStGQR8MK7DrrM99xnDVRfRkht9oJMx0DPFTR8R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91503" y="6072443"/>
                <a:ext cx="368601" cy="347408"/>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a:xfrm>
                <a:off x="8279338" y="5848619"/>
                <a:ext cx="663211" cy="322093"/>
              </a:xfrm>
              <a:prstGeom prst="rect">
                <a:avLst/>
              </a:prstGeom>
              <a:noFill/>
            </p:spPr>
            <p:txBody>
              <a:bodyPr wrap="none" rtlCol="0">
                <a:spAutoFit/>
              </a:bodyPr>
              <a:lstStyle/>
              <a:p>
                <a:r>
                  <a:rPr kumimoji="1" lang="en-US" altLang="ja-JP" sz="800" dirty="0" smtClean="0">
                    <a:latin typeface="HGS創英角ﾎﾟｯﾌﾟ体" panose="040B0A00000000000000" pitchFamily="50" charset="-128"/>
                    <a:ea typeface="HGS創英角ﾎﾟｯﾌﾟ体" panose="040B0A00000000000000" pitchFamily="50" charset="-128"/>
                  </a:rPr>
                  <a:t>100%</a:t>
                </a:r>
                <a:endParaRPr kumimoji="1" lang="ja-JP" altLang="en-US" sz="800" dirty="0">
                  <a:latin typeface="HGS創英角ﾎﾟｯﾌﾟ体" panose="040B0A00000000000000" pitchFamily="50" charset="-128"/>
                  <a:ea typeface="HGS創英角ﾎﾟｯﾌﾟ体" panose="040B0A00000000000000" pitchFamily="50" charset="-128"/>
                </a:endParaRPr>
              </a:p>
            </p:txBody>
          </p:sp>
        </p:grpSp>
        <p:pic>
          <p:nvPicPr>
            <p:cNvPr id="26" name="Picture 2" descr="http://1.bp.blogspot.com/-ZELov-QvHaU/UVWMfIiV3bI/AAAAAAAAPIM/xxWcxLdHrwk/s1600/candy.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04330" y="3267882"/>
              <a:ext cx="808269" cy="65902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キャラメルのイラスト"/>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23090" y="3276004"/>
              <a:ext cx="721871" cy="68978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2.bp.blogspot.com/-zEtBQS9hTfI/UZRBlbbtP8I/AAAAAAAASqE/vbK1D7YCNyU/s800/valentinesday_itachoco2.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31506" y="3899494"/>
              <a:ext cx="1109322" cy="10382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チューペットのイラスト"/>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0384898">
              <a:off x="8628794" y="3492756"/>
              <a:ext cx="1750532" cy="1507402"/>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図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5700" y="54282"/>
            <a:ext cx="1210130" cy="1291954"/>
          </a:xfrm>
          <a:prstGeom prst="rect">
            <a:avLst/>
          </a:prstGeom>
        </p:spPr>
      </p:pic>
      <p:pic>
        <p:nvPicPr>
          <p:cNvPr id="5" name="図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470818" y="1662024"/>
            <a:ext cx="2770082" cy="966711"/>
          </a:xfrm>
          <a:prstGeom prst="rect">
            <a:avLst/>
          </a:prstGeom>
        </p:spPr>
      </p:pic>
    </p:spTree>
    <p:extLst>
      <p:ext uri="{BB962C8B-B14F-4D97-AF65-F5344CB8AC3E}">
        <p14:creationId xmlns:p14="http://schemas.microsoft.com/office/powerpoint/2010/main" val="188025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05785">
            <a:off x="7022861" y="3377364"/>
            <a:ext cx="926661" cy="926661"/>
          </a:xfrm>
          <a:prstGeom prst="rect">
            <a:avLst/>
          </a:prstGeom>
        </p:spPr>
      </p:pic>
      <p:sp>
        <p:nvSpPr>
          <p:cNvPr id="49" name="正方形/長方形 48"/>
          <p:cNvSpPr/>
          <p:nvPr/>
        </p:nvSpPr>
        <p:spPr>
          <a:xfrm>
            <a:off x="0" y="0"/>
            <a:ext cx="9144000" cy="713538"/>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1351783" y="26086"/>
            <a:ext cx="6096541" cy="707886"/>
          </a:xfrm>
          <a:prstGeom prst="rect">
            <a:avLst/>
          </a:prstGeom>
          <a:noFill/>
        </p:spPr>
        <p:txBody>
          <a:bodyPr wrap="none" rtlCol="0">
            <a:spAutoFit/>
          </a:bodyPr>
          <a:lstStyle/>
          <a:p>
            <a:pPr marL="266700"/>
            <a:r>
              <a:rPr lang="ja-JP" altLang="en-US" sz="4000" dirty="0" smtClean="0">
                <a:latin typeface="HGS創英角ﾎﾟｯﾌﾟ体" panose="040B0A00000000000000" pitchFamily="50" charset="-128"/>
                <a:ea typeface="HGS創英角ﾎﾟｯﾌﾟ体" panose="040B0A00000000000000" pitchFamily="50" charset="-128"/>
              </a:rPr>
              <a:t>６ちゃんをまもるには？</a:t>
            </a:r>
            <a:endParaRPr lang="en-US" altLang="ja-JP" sz="4000" dirty="0" smtClean="0">
              <a:latin typeface="HGS創英角ﾎﾟｯﾌﾟ体" panose="040B0A00000000000000" pitchFamily="50" charset="-128"/>
              <a:ea typeface="HGS創英角ﾎﾟｯﾌﾟ体" panose="040B0A00000000000000" pitchFamily="50" charset="-128"/>
            </a:endParaRPr>
          </a:p>
        </p:txBody>
      </p:sp>
      <p:sp>
        <p:nvSpPr>
          <p:cNvPr id="9" name="テキスト ボックス 8"/>
          <p:cNvSpPr txBox="1"/>
          <p:nvPr/>
        </p:nvSpPr>
        <p:spPr>
          <a:xfrm>
            <a:off x="-36512" y="803315"/>
            <a:ext cx="3744416" cy="715581"/>
          </a:xfrm>
          <a:prstGeom prst="rect">
            <a:avLst/>
          </a:prstGeom>
          <a:noFill/>
        </p:spPr>
        <p:txBody>
          <a:bodyPr wrap="square" rtlCol="0">
            <a:spAutoFit/>
          </a:bodyPr>
          <a:lstStyle/>
          <a:p>
            <a:pPr>
              <a:lnSpc>
                <a:spcPct val="150000"/>
              </a:lnSpc>
            </a:pPr>
            <a:r>
              <a:rPr lang="ja-JP" altLang="en-US" sz="3200" b="1" dirty="0" smtClean="0">
                <a:latin typeface="HGP創英角ﾎﾟｯﾌﾟ体" panose="040B0A00000000000000" pitchFamily="50" charset="-128"/>
                <a:ea typeface="HGP創英角ﾎﾟｯﾌﾟ体" panose="040B0A00000000000000" pitchFamily="50" charset="-128"/>
              </a:rPr>
              <a:t>① よごれをとる！</a:t>
            </a:r>
            <a:endParaRPr lang="en-US" altLang="ja-JP" sz="3200" b="1" dirty="0" smtClean="0">
              <a:latin typeface="HGP創英角ﾎﾟｯﾌﾟ体" panose="040B0A00000000000000" pitchFamily="50" charset="-128"/>
              <a:ea typeface="HGP創英角ﾎﾟｯﾌﾟ体" panose="040B0A00000000000000" pitchFamily="50" charset="-128"/>
            </a:endParaRPr>
          </a:p>
        </p:txBody>
      </p:sp>
      <p:sp>
        <p:nvSpPr>
          <p:cNvPr id="14" name="下矢印 13"/>
          <p:cNvSpPr/>
          <p:nvPr/>
        </p:nvSpPr>
        <p:spPr>
          <a:xfrm rot="16200000">
            <a:off x="953599" y="1627595"/>
            <a:ext cx="46805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547665" y="1556792"/>
            <a:ext cx="6410498" cy="1118255"/>
          </a:xfrm>
          <a:prstGeom prst="rect">
            <a:avLst/>
          </a:prstGeom>
          <a:noFill/>
        </p:spPr>
        <p:txBody>
          <a:bodyPr wrap="square" rtlCol="0">
            <a:spAutoFit/>
          </a:bodyPr>
          <a:lstStyle/>
          <a:p>
            <a:pPr>
              <a:lnSpc>
                <a:spcPts val="4000"/>
              </a:lnSpc>
            </a:pPr>
            <a:r>
              <a:rPr lang="ja-JP" altLang="en-US" sz="2800" dirty="0" smtClean="0">
                <a:latin typeface="HG丸ｺﾞｼｯｸM-PRO" panose="020F0600000000000000" pitchFamily="50" charset="-128"/>
                <a:ea typeface="HG丸ｺﾞｼｯｸM-PRO" panose="020F0600000000000000" pitchFamily="50" charset="-128"/>
              </a:rPr>
              <a:t>ていねいに「は」をみがく</a:t>
            </a:r>
            <a:endParaRPr lang="en-US" altLang="ja-JP" sz="2800" dirty="0" smtClean="0">
              <a:latin typeface="HG丸ｺﾞｼｯｸM-PRO" panose="020F0600000000000000" pitchFamily="50" charset="-128"/>
              <a:ea typeface="HG丸ｺﾞｼｯｸM-PRO" panose="020F0600000000000000" pitchFamily="50" charset="-128"/>
            </a:endParaRPr>
          </a:p>
          <a:p>
            <a:pPr>
              <a:lnSpc>
                <a:spcPts val="4000"/>
              </a:lnSpc>
            </a:pPr>
            <a:r>
              <a:rPr lang="ja-JP" altLang="en-US" sz="2800" dirty="0" smtClean="0">
                <a:latin typeface="HG丸ｺﾞｼｯｸM-PRO" panose="020F0600000000000000" pitchFamily="50" charset="-128"/>
                <a:ea typeface="HG丸ｺﾞｼｯｸM-PRO" panose="020F0600000000000000" pitchFamily="50" charset="-128"/>
              </a:rPr>
              <a:t>しあげみがきもしてもらう</a:t>
            </a:r>
            <a:endParaRPr lang="en-US" altLang="ja-JP" sz="2800" dirty="0" smtClean="0">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36512" y="2636912"/>
            <a:ext cx="6715461" cy="830997"/>
          </a:xfrm>
          <a:prstGeom prst="rect">
            <a:avLst/>
          </a:prstGeom>
          <a:noFill/>
        </p:spPr>
        <p:txBody>
          <a:bodyPr wrap="square" rtlCol="0">
            <a:spAutoFit/>
          </a:bodyPr>
          <a:lstStyle/>
          <a:p>
            <a:pPr marL="715963" indent="-715963">
              <a:lnSpc>
                <a:spcPct val="150000"/>
              </a:lnSpc>
            </a:pPr>
            <a:r>
              <a:rPr lang="ja-JP" altLang="en-US" sz="3200" b="1" dirty="0" smtClean="0">
                <a:latin typeface="HGP創英角ﾎﾟｯﾌﾟ体" panose="040B0A00000000000000" pitchFamily="50" charset="-128"/>
                <a:ea typeface="HGP創英角ﾎﾟｯﾌﾟ体" panose="040B0A00000000000000" pitchFamily="50" charset="-128"/>
              </a:rPr>
              <a:t>②　あまいものをたべすぎない！</a:t>
            </a:r>
            <a:endParaRPr lang="en-US" altLang="ja-JP" sz="3200" b="1" dirty="0" smtClean="0">
              <a:latin typeface="HGP創英角ﾎﾟｯﾌﾟ体" panose="040B0A00000000000000" pitchFamily="50" charset="-128"/>
              <a:ea typeface="HGP創英角ﾎﾟｯﾌﾟ体" panose="040B0A00000000000000" pitchFamily="50" charset="-128"/>
            </a:endParaRPr>
          </a:p>
        </p:txBody>
      </p:sp>
      <p:sp>
        <p:nvSpPr>
          <p:cNvPr id="18" name="テキスト ボックス 17"/>
          <p:cNvSpPr txBox="1"/>
          <p:nvPr/>
        </p:nvSpPr>
        <p:spPr>
          <a:xfrm>
            <a:off x="-36511" y="4704069"/>
            <a:ext cx="5328592" cy="830997"/>
          </a:xfrm>
          <a:prstGeom prst="rect">
            <a:avLst/>
          </a:prstGeom>
          <a:noFill/>
        </p:spPr>
        <p:txBody>
          <a:bodyPr wrap="square" rtlCol="0">
            <a:spAutoFit/>
          </a:bodyPr>
          <a:lstStyle/>
          <a:p>
            <a:pPr marL="715963" indent="-715963">
              <a:lnSpc>
                <a:spcPct val="150000"/>
              </a:lnSpc>
            </a:pPr>
            <a:r>
              <a:rPr lang="ja-JP" altLang="en-US" sz="3200" b="1" dirty="0" smtClean="0">
                <a:latin typeface="HGP創英角ﾎﾟｯﾌﾟ体" panose="040B0A00000000000000" pitchFamily="50" charset="-128"/>
                <a:ea typeface="HGP創英角ﾎﾟｯﾌﾟ体" panose="040B0A00000000000000" pitchFamily="50" charset="-128"/>
              </a:rPr>
              <a:t>③ 「は」をつよくする！</a:t>
            </a:r>
            <a:endParaRPr lang="en-US" altLang="ja-JP" sz="3200" b="1" dirty="0" smtClean="0">
              <a:latin typeface="HGP創英角ﾎﾟｯﾌﾟ体" panose="040B0A00000000000000" pitchFamily="50" charset="-128"/>
              <a:ea typeface="HGP創英角ﾎﾟｯﾌﾟ体" panose="040B0A00000000000000" pitchFamily="50" charset="-128"/>
            </a:endParaRPr>
          </a:p>
        </p:txBody>
      </p:sp>
      <p:sp>
        <p:nvSpPr>
          <p:cNvPr id="20" name="下矢印 19"/>
          <p:cNvSpPr/>
          <p:nvPr/>
        </p:nvSpPr>
        <p:spPr>
          <a:xfrm rot="16200000">
            <a:off x="953599" y="3516107"/>
            <a:ext cx="46805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587471" y="3305003"/>
            <a:ext cx="4439444" cy="1384995"/>
          </a:xfrm>
          <a:prstGeom prst="rect">
            <a:avLst/>
          </a:prstGeom>
          <a:noFill/>
        </p:spPr>
        <p:txBody>
          <a:bodyPr wrap="square" rtlCol="0">
            <a:spAutoFit/>
          </a:bodyPr>
          <a:lstStyle/>
          <a:p>
            <a:pPr>
              <a:lnSpc>
                <a:spcPct val="150000"/>
              </a:lnSpc>
            </a:pPr>
            <a:r>
              <a:rPr lang="ja-JP" altLang="en-US" sz="2800" dirty="0" smtClean="0">
                <a:latin typeface="HG丸ｺﾞｼｯｸM-PRO" panose="020F0600000000000000" pitchFamily="50" charset="-128"/>
                <a:ea typeface="HG丸ｺﾞｼｯｸM-PRO" panose="020F0600000000000000" pitchFamily="50" charset="-128"/>
              </a:rPr>
              <a:t>あまくないおやつにする</a:t>
            </a:r>
            <a:endParaRPr lang="en-US" altLang="ja-JP" sz="2800"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2800" dirty="0" smtClean="0">
                <a:latin typeface="HG丸ｺﾞｼｯｸM-PRO" panose="020F0600000000000000" pitchFamily="50" charset="-128"/>
                <a:ea typeface="HG丸ｺﾞｼｯｸM-PRO" panose="020F0600000000000000" pitchFamily="50" charset="-128"/>
              </a:rPr>
              <a:t>おやつ</a:t>
            </a:r>
            <a:r>
              <a:rPr lang="ja-JP" altLang="en-US" sz="2800" dirty="0">
                <a:latin typeface="HG丸ｺﾞｼｯｸM-PRO" panose="020F0600000000000000" pitchFamily="50" charset="-128"/>
                <a:ea typeface="HG丸ｺﾞｼｯｸM-PRO" panose="020F0600000000000000" pitchFamily="50" charset="-128"/>
              </a:rPr>
              <a:t>の</a:t>
            </a:r>
            <a:r>
              <a:rPr lang="ja-JP" altLang="en-US" sz="2800" dirty="0" smtClean="0">
                <a:latin typeface="HG丸ｺﾞｼｯｸM-PRO" panose="020F0600000000000000" pitchFamily="50" charset="-128"/>
                <a:ea typeface="HG丸ｺﾞｼｯｸM-PRO" panose="020F0600000000000000" pitchFamily="50" charset="-128"/>
              </a:rPr>
              <a:t>じかんをきめる</a:t>
            </a:r>
            <a:endParaRPr lang="en-US" altLang="ja-JP" sz="2800" dirty="0" smtClean="0">
              <a:latin typeface="HG丸ｺﾞｼｯｸM-PRO" panose="020F0600000000000000" pitchFamily="50" charset="-128"/>
              <a:ea typeface="HG丸ｺﾞｼｯｸM-PRO" panose="020F0600000000000000" pitchFamily="50" charset="-128"/>
            </a:endParaRPr>
          </a:p>
        </p:txBody>
      </p:sp>
      <p:sp>
        <p:nvSpPr>
          <p:cNvPr id="22" name="下矢印 21"/>
          <p:cNvSpPr/>
          <p:nvPr/>
        </p:nvSpPr>
        <p:spPr>
          <a:xfrm rot="16200000">
            <a:off x="953599" y="5535738"/>
            <a:ext cx="46805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1587471" y="5431100"/>
            <a:ext cx="7261448" cy="1384995"/>
          </a:xfrm>
          <a:prstGeom prst="rect">
            <a:avLst/>
          </a:prstGeom>
          <a:noFill/>
        </p:spPr>
        <p:txBody>
          <a:bodyPr wrap="square" rtlCol="0">
            <a:spAutoFit/>
          </a:bodyPr>
          <a:lstStyle/>
          <a:p>
            <a:pPr>
              <a:lnSpc>
                <a:spcPct val="150000"/>
              </a:lnSpc>
            </a:pPr>
            <a:r>
              <a:rPr lang="ja-JP" altLang="en-US" sz="2800" dirty="0" smtClean="0">
                <a:latin typeface="HG丸ｺﾞｼｯｸM-PRO" panose="020F0600000000000000" pitchFamily="50" charset="-128"/>
                <a:ea typeface="HG丸ｺﾞｼｯｸM-PRO" panose="020F0600000000000000" pitchFamily="50" charset="-128"/>
              </a:rPr>
              <a:t>フッ</a:t>
            </a:r>
            <a:r>
              <a:rPr lang="ja-JP" altLang="en-US" sz="2800" dirty="0">
                <a:latin typeface="HG丸ｺﾞｼｯｸM-PRO" panose="020F0600000000000000" pitchFamily="50" charset="-128"/>
                <a:ea typeface="HG丸ｺﾞｼｯｸM-PRO" panose="020F0600000000000000" pitchFamily="50" charset="-128"/>
              </a:rPr>
              <a:t>ソ</a:t>
            </a:r>
            <a:r>
              <a:rPr lang="ja-JP" altLang="en-US" sz="2800" dirty="0" smtClean="0">
                <a:latin typeface="HG丸ｺﾞｼｯｸM-PRO" panose="020F0600000000000000" pitchFamily="50" charset="-128"/>
                <a:ea typeface="HG丸ｺﾞｼｯｸM-PRO" panose="020F0600000000000000" pitchFamily="50" charset="-128"/>
              </a:rPr>
              <a:t>いりのはみが</a:t>
            </a:r>
            <a:r>
              <a:rPr lang="ja-JP" altLang="en-US" sz="2800" dirty="0" err="1" smtClean="0">
                <a:latin typeface="HG丸ｺﾞｼｯｸM-PRO" panose="020F0600000000000000" pitchFamily="50" charset="-128"/>
                <a:ea typeface="HG丸ｺﾞｼｯｸM-PRO" panose="020F0600000000000000" pitchFamily="50" charset="-128"/>
              </a:rPr>
              <a:t>きざい</a:t>
            </a:r>
            <a:r>
              <a:rPr lang="ja-JP" altLang="en-US" sz="2800" dirty="0" smtClean="0">
                <a:latin typeface="HG丸ｺﾞｼｯｸM-PRO" panose="020F0600000000000000" pitchFamily="50" charset="-128"/>
                <a:ea typeface="HG丸ｺﾞｼｯｸM-PRO" panose="020F0600000000000000" pitchFamily="50" charset="-128"/>
              </a:rPr>
              <a:t>　　をつかう</a:t>
            </a:r>
            <a:endParaRPr lang="en-US" altLang="ja-JP" sz="2800"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2800" dirty="0" smtClean="0">
                <a:latin typeface="HG丸ｺﾞｼｯｸM-PRO" panose="020F0600000000000000" pitchFamily="50" charset="-128"/>
                <a:ea typeface="HG丸ｺﾞｼｯｸM-PRO" panose="020F0600000000000000" pitchFamily="50" charset="-128"/>
              </a:rPr>
              <a:t>はい</a:t>
            </a:r>
            <a:r>
              <a:rPr lang="ja-JP" altLang="en-US" sz="2800" dirty="0" err="1" smtClean="0">
                <a:latin typeface="HG丸ｺﾞｼｯｸM-PRO" panose="020F0600000000000000" pitchFamily="50" charset="-128"/>
                <a:ea typeface="HG丸ｺﾞｼｯｸM-PRO" panose="020F0600000000000000" pitchFamily="50" charset="-128"/>
              </a:rPr>
              <a:t>しゃさんで</a:t>
            </a:r>
            <a:r>
              <a:rPr lang="ja-JP" altLang="en-US" sz="2800" dirty="0" smtClean="0">
                <a:latin typeface="HG丸ｺﾞｼｯｸM-PRO" panose="020F0600000000000000" pitchFamily="50" charset="-128"/>
                <a:ea typeface="HG丸ｺﾞｼｯｸM-PRO" panose="020F0600000000000000" pitchFamily="50" charset="-128"/>
              </a:rPr>
              <a:t>フッソをぬってもらう</a:t>
            </a:r>
            <a:endParaRPr lang="en-US" altLang="ja-JP" sz="2800" dirty="0" smtClean="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8947" y="5030111"/>
            <a:ext cx="1113470" cy="1068931"/>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4503" y="3070033"/>
            <a:ext cx="673856" cy="673856"/>
          </a:xfrm>
          <a:prstGeom prst="rect">
            <a:avLst/>
          </a:prstGeom>
        </p:spPr>
      </p:pic>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30393" y="2839369"/>
            <a:ext cx="800242" cy="1152348"/>
          </a:xfrm>
          <a:prstGeom prst="rect">
            <a:avLst/>
          </a:prstGeom>
        </p:spPr>
      </p:pic>
      <p:pic>
        <p:nvPicPr>
          <p:cNvPr id="39" name="図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50412" y="5413072"/>
            <a:ext cx="1193588" cy="1371941"/>
          </a:xfrm>
          <a:prstGeom prst="rect">
            <a:avLst/>
          </a:prstGeom>
        </p:spPr>
      </p:pic>
      <p:pic>
        <p:nvPicPr>
          <p:cNvPr id="3" name="図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18722" y="3920923"/>
            <a:ext cx="879499" cy="879499"/>
          </a:xfrm>
          <a:prstGeom prst="rect">
            <a:avLst/>
          </a:prstGeom>
        </p:spPr>
      </p:pic>
      <p:grpSp>
        <p:nvGrpSpPr>
          <p:cNvPr id="12" name="グループ化 11"/>
          <p:cNvGrpSpPr/>
          <p:nvPr/>
        </p:nvGrpSpPr>
        <p:grpSpPr>
          <a:xfrm>
            <a:off x="6444942" y="926188"/>
            <a:ext cx="1668280" cy="1728594"/>
            <a:chOff x="7637815" y="680365"/>
            <a:chExt cx="1668280" cy="1884539"/>
          </a:xfrm>
        </p:grpSpPr>
        <p:pic>
          <p:nvPicPr>
            <p:cNvPr id="8" name="図 7"/>
            <p:cNvPicPr>
              <a:picLocks noChangeAspect="1"/>
            </p:cNvPicPr>
            <p:nvPr/>
          </p:nvPicPr>
          <p:blipFill rotWithShape="1">
            <a:blip r:embed="rId9">
              <a:extLst>
                <a:ext uri="{28A0092B-C50C-407E-A947-70E740481C1C}">
                  <a14:useLocalDpi xmlns:a14="http://schemas.microsoft.com/office/drawing/2010/main" val="0"/>
                </a:ext>
              </a:extLst>
            </a:blip>
            <a:srcRect l="2917" r="73326" b="40550"/>
            <a:stretch/>
          </p:blipFill>
          <p:spPr>
            <a:xfrm>
              <a:off x="7637815" y="680365"/>
              <a:ext cx="617475" cy="1812531"/>
            </a:xfrm>
            <a:prstGeom prst="rect">
              <a:avLst/>
            </a:prstGeom>
          </p:spPr>
        </p:pic>
        <p:pic>
          <p:nvPicPr>
            <p:cNvPr id="10" name="図 9"/>
            <p:cNvPicPr>
              <a:picLocks noChangeAspect="1"/>
            </p:cNvPicPr>
            <p:nvPr/>
          </p:nvPicPr>
          <p:blipFill rotWithShape="1">
            <a:blip r:embed="rId10">
              <a:extLst>
                <a:ext uri="{28A0092B-C50C-407E-A947-70E740481C1C}">
                  <a14:useLocalDpi xmlns:a14="http://schemas.microsoft.com/office/drawing/2010/main" val="0"/>
                </a:ext>
              </a:extLst>
            </a:blip>
            <a:srcRect b="34880"/>
            <a:stretch/>
          </p:blipFill>
          <p:spPr>
            <a:xfrm>
              <a:off x="7883277" y="1241281"/>
              <a:ext cx="1422818" cy="1323623"/>
            </a:xfrm>
            <a:prstGeom prst="rect">
              <a:avLst/>
            </a:prstGeom>
          </p:spPr>
        </p:pic>
      </p:grpSp>
      <p:grpSp>
        <p:nvGrpSpPr>
          <p:cNvPr id="48" name="グループ化 47"/>
          <p:cNvGrpSpPr/>
          <p:nvPr/>
        </p:nvGrpSpPr>
        <p:grpSpPr>
          <a:xfrm>
            <a:off x="131068" y="-33579"/>
            <a:ext cx="1307070" cy="1125890"/>
            <a:chOff x="5013857" y="3450989"/>
            <a:chExt cx="3690455" cy="3578411"/>
          </a:xfrm>
        </p:grpSpPr>
        <p:pic>
          <p:nvPicPr>
            <p:cNvPr id="50" name="図 4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03228" y="4382161"/>
              <a:ext cx="2901084" cy="2647239"/>
            </a:xfrm>
            <a:prstGeom prst="rect">
              <a:avLst/>
            </a:prstGeom>
          </p:spPr>
        </p:pic>
        <p:pic>
          <p:nvPicPr>
            <p:cNvPr id="52" name="図 5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13857" y="4279125"/>
              <a:ext cx="1214327" cy="1449942"/>
            </a:xfrm>
            <a:prstGeom prst="rect">
              <a:avLst/>
            </a:prstGeom>
          </p:spPr>
        </p:pic>
        <p:pic>
          <p:nvPicPr>
            <p:cNvPr id="53" name="図 5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82215" y="3450989"/>
              <a:ext cx="1966169" cy="1690905"/>
            </a:xfrm>
            <a:prstGeom prst="rect">
              <a:avLst/>
            </a:prstGeom>
          </p:spPr>
        </p:pic>
      </p:grpSp>
    </p:spTree>
    <p:extLst>
      <p:ext uri="{BB962C8B-B14F-4D97-AF65-F5344CB8AC3E}">
        <p14:creationId xmlns:p14="http://schemas.microsoft.com/office/powerpoint/2010/main" val="59231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par>
                                <p:cTn id="36" presetID="10" presetClass="entr" presetSubtype="0" fill="hold"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0" y="0"/>
            <a:ext cx="9144000" cy="713538"/>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1566644" y="-44182"/>
            <a:ext cx="5583580" cy="707886"/>
          </a:xfrm>
          <a:prstGeom prst="rect">
            <a:avLst/>
          </a:prstGeom>
          <a:noFill/>
        </p:spPr>
        <p:txBody>
          <a:bodyPr wrap="none" rtlCol="0">
            <a:spAutoFit/>
          </a:bodyPr>
          <a:lstStyle/>
          <a:p>
            <a:pPr marL="266700"/>
            <a:r>
              <a:rPr lang="ja-JP" altLang="en-US" sz="4000" dirty="0" smtClean="0">
                <a:latin typeface="HGS創英角ﾎﾟｯﾌﾟ体" panose="040B0A00000000000000" pitchFamily="50" charset="-128"/>
                <a:ea typeface="HGS創英角ﾎﾟｯﾌﾟ体" panose="040B0A00000000000000" pitchFamily="50" charset="-128"/>
              </a:rPr>
              <a:t>６ちゃんのみがきかた</a:t>
            </a:r>
            <a:endParaRPr lang="en-US" altLang="ja-JP" sz="4000" dirty="0" smtClean="0">
              <a:latin typeface="HGS創英角ﾎﾟｯﾌﾟ体" panose="040B0A00000000000000" pitchFamily="50" charset="-128"/>
              <a:ea typeface="HGS創英角ﾎﾟｯﾌﾟ体" panose="040B0A00000000000000" pitchFamily="50" charset="-128"/>
            </a:endParaRPr>
          </a:p>
        </p:txBody>
      </p:sp>
      <p:sp>
        <p:nvSpPr>
          <p:cNvPr id="9" name="テキスト ボックス 8"/>
          <p:cNvSpPr txBox="1"/>
          <p:nvPr/>
        </p:nvSpPr>
        <p:spPr>
          <a:xfrm>
            <a:off x="1115616" y="784460"/>
            <a:ext cx="8064896" cy="1323439"/>
          </a:xfrm>
          <a:prstGeom prst="rect">
            <a:avLst/>
          </a:prstGeom>
          <a:noFill/>
        </p:spPr>
        <p:txBody>
          <a:bodyPr wrap="square" rtlCol="0">
            <a:spAutoFit/>
          </a:bodyPr>
          <a:lstStyle/>
          <a:p>
            <a:pPr>
              <a:lnSpc>
                <a:spcPts val="4800"/>
              </a:lnSpc>
            </a:pPr>
            <a:r>
              <a:rPr lang="ja-JP" altLang="en-US" sz="3200" dirty="0" smtClean="0">
                <a:latin typeface="HG丸ｺﾞｼｯｸM-PRO" panose="020F0600000000000000" pitchFamily="50" charset="-128"/>
                <a:ea typeface="HG丸ｺﾞｼｯｸM-PRO" panose="020F0600000000000000" pitchFamily="50" charset="-128"/>
              </a:rPr>
              <a:t>生えたばかりの「は」は、</a:t>
            </a:r>
            <a:r>
              <a:rPr lang="ja-JP" altLang="en-US" sz="3200" dirty="0" err="1" smtClean="0">
                <a:latin typeface="HG丸ｺﾞｼｯｸM-PRO" panose="020F0600000000000000" pitchFamily="50" charset="-128"/>
                <a:ea typeface="HG丸ｺﾞｼｯｸM-PRO" panose="020F0600000000000000" pitchFamily="50" charset="-128"/>
              </a:rPr>
              <a:t>せが</a:t>
            </a:r>
            <a:r>
              <a:rPr lang="ja-JP" altLang="en-US" sz="3200" dirty="0" smtClean="0">
                <a:latin typeface="HG丸ｺﾞｼｯｸM-PRO" panose="020F0600000000000000" pitchFamily="50" charset="-128"/>
                <a:ea typeface="HG丸ｺﾞｼｯｸM-PRO" panose="020F0600000000000000" pitchFamily="50" charset="-128"/>
              </a:rPr>
              <a:t>ひ</a:t>
            </a:r>
            <a:r>
              <a:rPr lang="ja-JP" altLang="en-US" sz="3200" dirty="0">
                <a:latin typeface="HG丸ｺﾞｼｯｸM-PRO" panose="020F0600000000000000" pitchFamily="50" charset="-128"/>
                <a:ea typeface="HG丸ｺﾞｼｯｸM-PRO" panose="020F0600000000000000" pitchFamily="50" charset="-128"/>
              </a:rPr>
              <a:t>く</a:t>
            </a:r>
            <a:r>
              <a:rPr lang="ja-JP" altLang="en-US" sz="3200" dirty="0" smtClean="0">
                <a:latin typeface="HG丸ｺﾞｼｯｸM-PRO" panose="020F0600000000000000" pitchFamily="50" charset="-128"/>
                <a:ea typeface="HG丸ｺﾞｼｯｸM-PRO" panose="020F0600000000000000" pitchFamily="50" charset="-128"/>
              </a:rPr>
              <a:t>いので</a:t>
            </a:r>
            <a:endParaRPr lang="en-US" altLang="ja-JP" sz="3200" dirty="0" smtClean="0">
              <a:latin typeface="HG丸ｺﾞｼｯｸM-PRO" panose="020F0600000000000000" pitchFamily="50" charset="-128"/>
              <a:ea typeface="HG丸ｺﾞｼｯｸM-PRO" panose="020F0600000000000000" pitchFamily="50" charset="-128"/>
            </a:endParaRPr>
          </a:p>
          <a:p>
            <a:pPr>
              <a:lnSpc>
                <a:spcPts val="4800"/>
              </a:lnSpc>
            </a:pPr>
            <a:r>
              <a:rPr lang="ja-JP" altLang="en-US" sz="3200" dirty="0" err="1" smtClean="0">
                <a:latin typeface="HG丸ｺﾞｼｯｸM-PRO" panose="020F0600000000000000" pitchFamily="50" charset="-128"/>
                <a:ea typeface="HG丸ｺﾞｼｯｸM-PRO" panose="020F0600000000000000" pitchFamily="50" charset="-128"/>
              </a:rPr>
              <a:t>はぶらしをよ</a:t>
            </a:r>
            <a:r>
              <a:rPr lang="ja-JP" altLang="en-US" sz="3200" dirty="0" err="1">
                <a:latin typeface="HG丸ｺﾞｼｯｸM-PRO" panose="020F0600000000000000" pitchFamily="50" charset="-128"/>
                <a:ea typeface="HG丸ｺﾞｼｯｸM-PRO" panose="020F0600000000000000" pitchFamily="50" charset="-128"/>
              </a:rPr>
              <a:t>こ</a:t>
            </a:r>
            <a:r>
              <a:rPr lang="ja-JP" altLang="en-US" sz="3200" dirty="0" smtClean="0">
                <a:latin typeface="HG丸ｺﾞｼｯｸM-PRO" panose="020F0600000000000000" pitchFamily="50" charset="-128"/>
                <a:ea typeface="HG丸ｺﾞｼｯｸM-PRO" panose="020F0600000000000000" pitchFamily="50" charset="-128"/>
              </a:rPr>
              <a:t>から</a:t>
            </a:r>
            <a:r>
              <a:rPr lang="ja-JP" altLang="en-US" sz="3200" dirty="0">
                <a:latin typeface="HG丸ｺﾞｼｯｸM-PRO" panose="020F0600000000000000" pitchFamily="50" charset="-128"/>
                <a:ea typeface="HG丸ｺﾞｼｯｸM-PRO" panose="020F0600000000000000" pitchFamily="50" charset="-128"/>
              </a:rPr>
              <a:t>い</a:t>
            </a:r>
            <a:r>
              <a:rPr lang="ja-JP" altLang="en-US" sz="3200" dirty="0" smtClean="0">
                <a:latin typeface="HG丸ｺﾞｼｯｸM-PRO" panose="020F0600000000000000" pitchFamily="50" charset="-128"/>
                <a:ea typeface="HG丸ｺﾞｼｯｸM-PRO" panose="020F0600000000000000" pitchFamily="50" charset="-128"/>
              </a:rPr>
              <a:t>れてみがきましょう</a:t>
            </a:r>
            <a:endParaRPr lang="en-US" altLang="ja-JP" sz="3200" dirty="0" smtClean="0">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b="48320"/>
          <a:stretch/>
        </p:blipFill>
        <p:spPr>
          <a:xfrm>
            <a:off x="-78753" y="21461"/>
            <a:ext cx="1566644" cy="1186771"/>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2060848"/>
            <a:ext cx="6849367" cy="4177784"/>
          </a:xfrm>
          <a:prstGeom prst="rect">
            <a:avLst/>
          </a:prstGeom>
        </p:spPr>
      </p:pic>
      <p:cxnSp>
        <p:nvCxnSpPr>
          <p:cNvPr id="12" name="直線矢印コネクタ 11"/>
          <p:cNvCxnSpPr/>
          <p:nvPr/>
        </p:nvCxnSpPr>
        <p:spPr>
          <a:xfrm flipH="1" flipV="1">
            <a:off x="4788024" y="4293096"/>
            <a:ext cx="612068" cy="6052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a:off x="4752020" y="3356992"/>
            <a:ext cx="1296144" cy="144016"/>
          </a:xfrm>
          <a:prstGeom prst="straightConnector1">
            <a:avLst/>
          </a:prstGeom>
          <a:ln w="762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5327104" y="3969930"/>
            <a:ext cx="1715534" cy="646331"/>
          </a:xfrm>
          <a:prstGeom prst="rect">
            <a:avLst/>
          </a:prstGeom>
          <a:noFill/>
        </p:spPr>
        <p:txBody>
          <a:bodyPr wrap="none" rtlCol="0">
            <a:spAutoFit/>
          </a:bodyPr>
          <a:lstStyle/>
          <a:p>
            <a:r>
              <a:rPr lang="ja-JP" altLang="en-US" sz="3600" dirty="0" smtClean="0">
                <a:latin typeface="HGP創英角ﾎﾟｯﾌﾟ体" panose="040B0A00000000000000" pitchFamily="50" charset="-128"/>
                <a:ea typeface="HGP創英角ﾎﾟｯﾌﾟ体" panose="040B0A00000000000000" pitchFamily="50" charset="-128"/>
              </a:rPr>
              <a:t>６ちゃん</a:t>
            </a:r>
            <a:endParaRPr kumimoji="1" lang="ja-JP" altLang="en-US" sz="3600" dirty="0">
              <a:latin typeface="HGP創英角ﾎﾟｯﾌﾟ体" panose="040B0A00000000000000" pitchFamily="50" charset="-128"/>
              <a:ea typeface="HGP創英角ﾎﾟｯﾌﾟ体" panose="040B0A00000000000000" pitchFamily="50" charset="-128"/>
            </a:endParaRPr>
          </a:p>
        </p:txBody>
      </p:sp>
      <p:sp>
        <p:nvSpPr>
          <p:cNvPr id="27" name="テキスト ボックス 26"/>
          <p:cNvSpPr txBox="1"/>
          <p:nvPr/>
        </p:nvSpPr>
        <p:spPr>
          <a:xfrm>
            <a:off x="3328404" y="5181972"/>
            <a:ext cx="4420555" cy="707886"/>
          </a:xfrm>
          <a:prstGeom prst="rect">
            <a:avLst/>
          </a:prstGeom>
          <a:noFill/>
        </p:spPr>
        <p:txBody>
          <a:bodyPr wrap="square" rtlCol="0">
            <a:spAutoFit/>
          </a:bodyPr>
          <a:lstStyle/>
          <a:p>
            <a:pPr>
              <a:lnSpc>
                <a:spcPts val="4800"/>
              </a:lnSpc>
            </a:pPr>
            <a:r>
              <a:rPr lang="ja-JP" altLang="en-US" sz="3200" dirty="0" smtClean="0">
                <a:effectLst>
                  <a:glow rad="127000">
                    <a:schemeClr val="bg1"/>
                  </a:glow>
                </a:effectLst>
                <a:latin typeface="HG丸ｺﾞｼｯｸM-PRO" panose="020F0600000000000000" pitchFamily="50" charset="-128"/>
                <a:ea typeface="HG丸ｺﾞｼｯｸM-PRO" panose="020F0600000000000000" pitchFamily="50" charset="-128"/>
              </a:rPr>
              <a:t>口</a:t>
            </a:r>
            <a:r>
              <a:rPr lang="ja-JP" altLang="en-US" sz="3200" dirty="0">
                <a:effectLst>
                  <a:glow rad="127000">
                    <a:schemeClr val="bg1"/>
                  </a:glow>
                </a:effectLst>
                <a:latin typeface="HG丸ｺﾞｼｯｸM-PRO" panose="020F0600000000000000" pitchFamily="50" charset="-128"/>
                <a:ea typeface="HG丸ｺﾞｼｯｸM-PRO" panose="020F0600000000000000" pitchFamily="50" charset="-128"/>
              </a:rPr>
              <a:t>は</a:t>
            </a:r>
            <a:r>
              <a:rPr lang="ja-JP" altLang="en-US" sz="3200" dirty="0" smtClean="0">
                <a:effectLst>
                  <a:glow rad="127000">
                    <a:schemeClr val="bg1"/>
                  </a:glow>
                </a:effectLst>
                <a:latin typeface="HG丸ｺﾞｼｯｸM-PRO" panose="020F0600000000000000" pitchFamily="50" charset="-128"/>
                <a:ea typeface="HG丸ｺﾞｼｯｸM-PRO" panose="020F0600000000000000" pitchFamily="50" charset="-128"/>
              </a:rPr>
              <a:t>すこしだけあける</a:t>
            </a:r>
            <a:endParaRPr lang="en-US" altLang="ja-JP" sz="3200" dirty="0" smtClean="0">
              <a:effectLst>
                <a:glow rad="127000">
                  <a:schemeClr val="bg1"/>
                </a:glow>
              </a:effectLst>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1225883" y="630370"/>
            <a:ext cx="389850" cy="338554"/>
          </a:xfrm>
          <a:prstGeom prst="rect">
            <a:avLst/>
          </a:prstGeom>
          <a:noFill/>
        </p:spPr>
        <p:txBody>
          <a:bodyPr wrap="none" rtlCol="0">
            <a:spAutoFit/>
          </a:bodyPr>
          <a:lstStyle/>
          <a:p>
            <a:r>
              <a:rPr kumimoji="1" lang="ja-JP" altLang="en-US" sz="1600" dirty="0" smtClean="0">
                <a:latin typeface="HG丸ｺﾞｼｯｸM-PRO" panose="020F0600000000000000" pitchFamily="50" charset="-128"/>
                <a:ea typeface="HG丸ｺﾞｼｯｸM-PRO" panose="020F0600000000000000" pitchFamily="50" charset="-128"/>
              </a:rPr>
              <a:t>は</a:t>
            </a:r>
            <a:endParaRPr kumimoji="1" lang="ja-JP" altLang="en-US" sz="16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47498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ZELov-QvHaU/UVWMfIiV3bI/AAAAAAAAPIM/xxWcxLdHrwk/s1600/candy.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6497" y="4403366"/>
            <a:ext cx="1340828" cy="109324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飲むヨーグルトのイラス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0993" y="1519218"/>
            <a:ext cx="1034687" cy="132087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キャラメルのイラスト"/>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6168" y="5497456"/>
            <a:ext cx="994431" cy="95023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チューペットのイラスト"/>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8078" y="2700131"/>
            <a:ext cx="171450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ゼリーのイラスト"/>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37459" y="4646053"/>
            <a:ext cx="1136577" cy="896633"/>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板ガムのイラスト"/>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56662" y="4211150"/>
            <a:ext cx="1126151" cy="1274888"/>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お煎餅のイラスト"/>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76284" y="3390554"/>
            <a:ext cx="977281" cy="977281"/>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焼き芋のイラスト"/>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88134" y="5094370"/>
            <a:ext cx="1389615" cy="1227493"/>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俵型のおにぎりのイラスト"/>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18423" y="5789068"/>
            <a:ext cx="792462" cy="682398"/>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24" descr="乳酸菌飲料のイラスト"/>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5364" y="2014422"/>
            <a:ext cx="984050" cy="1173040"/>
          </a:xfrm>
          <a:prstGeom prst="rect">
            <a:avLst/>
          </a:prstGeom>
          <a:noFill/>
          <a:extLst>
            <a:ext uri="{909E8E84-426E-40DD-AFC4-6F175D3DCCD1}">
              <a14:hiddenFill xmlns:a14="http://schemas.microsoft.com/office/drawing/2010/main">
                <a:solidFill>
                  <a:srgbClr val="FFFFFF"/>
                </a:solidFill>
              </a14:hiddenFill>
            </a:ext>
          </a:extLst>
        </p:spPr>
      </p:pic>
      <p:pic>
        <p:nvPicPr>
          <p:cNvPr id="4126" name="Picture 30" descr="ミネラルウォーターのイラスト"/>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48844" y="1125595"/>
            <a:ext cx="119062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130" name="Picture 34" descr="ペットボトルに入ったスポーツドリンクのイラスト"/>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55685" y="1564342"/>
            <a:ext cx="11811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132" name="Picture 36" descr="ペットボトルに入ったお茶のイラスト"/>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17002" y="1356266"/>
            <a:ext cx="11811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136" name="Picture 40" descr="缶コーラのイラスト"/>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76630" y="3750919"/>
            <a:ext cx="820095" cy="1061994"/>
          </a:xfrm>
          <a:prstGeom prst="rect">
            <a:avLst/>
          </a:prstGeom>
          <a:noFill/>
          <a:extLst>
            <a:ext uri="{909E8E84-426E-40DD-AFC4-6F175D3DCCD1}">
              <a14:hiddenFill xmlns:a14="http://schemas.microsoft.com/office/drawing/2010/main">
                <a:solidFill>
                  <a:srgbClr val="FFFFFF"/>
                </a:solidFill>
              </a14:hiddenFill>
            </a:ext>
          </a:extLst>
        </p:spPr>
      </p:pic>
      <p:pic>
        <p:nvPicPr>
          <p:cNvPr id="4140" name="Picture 44" descr="リンゴのイラスト"/>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10452" y="3437108"/>
            <a:ext cx="1026333" cy="1026333"/>
          </a:xfrm>
          <a:prstGeom prst="rect">
            <a:avLst/>
          </a:prstGeom>
          <a:noFill/>
          <a:extLst>
            <a:ext uri="{909E8E84-426E-40DD-AFC4-6F175D3DCCD1}">
              <a14:hiddenFill xmlns:a14="http://schemas.microsoft.com/office/drawing/2010/main">
                <a:solidFill>
                  <a:srgbClr val="FFFFFF"/>
                </a:solidFill>
              </a14:hiddenFill>
            </a:ext>
          </a:extLst>
        </p:spPr>
      </p:pic>
      <p:pic>
        <p:nvPicPr>
          <p:cNvPr id="4142" name="Picture 46" descr="みかん・オレンジのイラスト（フルーツ）"/>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778555" y="5653111"/>
            <a:ext cx="780338" cy="77600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311624" y="4581128"/>
            <a:ext cx="576064" cy="997312"/>
            <a:chOff x="5508104" y="3468828"/>
            <a:chExt cx="576064" cy="997312"/>
          </a:xfrm>
        </p:grpSpPr>
        <p:sp>
          <p:nvSpPr>
            <p:cNvPr id="47" name="円/楕円 46"/>
            <p:cNvSpPr/>
            <p:nvPr/>
          </p:nvSpPr>
          <p:spPr>
            <a:xfrm>
              <a:off x="5508104" y="4177380"/>
              <a:ext cx="572241" cy="288760"/>
            </a:xfrm>
            <a:prstGeom prst="ellipse">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5511927" y="3594632"/>
              <a:ext cx="572241" cy="770472"/>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楕円 3"/>
            <p:cNvSpPr/>
            <p:nvPr/>
          </p:nvSpPr>
          <p:spPr>
            <a:xfrm>
              <a:off x="5511927" y="3468828"/>
              <a:ext cx="572241" cy="240757"/>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272" name="Picture 8" descr="https://encrypted-tbn3.gstatic.com/images?q=tbn:ANd9GcRNad5GFXiYZ3CjEhbStGQR8MK7DrrM99xnDVRfRkht9oJMx0DPFTR8Rg">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588906" y="3936353"/>
              <a:ext cx="410635" cy="428751"/>
            </a:xfrm>
            <a:prstGeom prst="rect">
              <a:avLst/>
            </a:prstGeom>
            <a:noFill/>
            <a:extLst>
              <a:ext uri="{909E8E84-426E-40DD-AFC4-6F175D3DCCD1}">
                <a14:hiddenFill xmlns:a14="http://schemas.microsoft.com/office/drawing/2010/main">
                  <a:solidFill>
                    <a:srgbClr val="FFFFFF"/>
                  </a:solidFill>
                </a14:hiddenFill>
              </a:ext>
            </a:extLst>
          </p:spPr>
        </p:pic>
        <p:sp>
          <p:nvSpPr>
            <p:cNvPr id="49" name="テキスト ボックス 48"/>
            <p:cNvSpPr txBox="1"/>
            <p:nvPr/>
          </p:nvSpPr>
          <p:spPr>
            <a:xfrm>
              <a:off x="5519006" y="3699037"/>
              <a:ext cx="550151" cy="261610"/>
            </a:xfrm>
            <a:prstGeom prst="rect">
              <a:avLst/>
            </a:prstGeom>
            <a:noFill/>
          </p:spPr>
          <p:txBody>
            <a:bodyPr wrap="none" rtlCol="0">
              <a:spAutoFit/>
            </a:bodyPr>
            <a:lstStyle/>
            <a:p>
              <a:r>
                <a:rPr kumimoji="1" lang="en-US" altLang="ja-JP" sz="1100" dirty="0" smtClean="0">
                  <a:latin typeface="HGS創英角ﾎﾟｯﾌﾟ体" panose="040B0A00000000000000" pitchFamily="50" charset="-128"/>
                  <a:ea typeface="HGS創英角ﾎﾟｯﾌﾟ体" panose="040B0A00000000000000" pitchFamily="50" charset="-128"/>
                </a:rPr>
                <a:t>100%</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6" name="グループ化 5"/>
          <p:cNvGrpSpPr/>
          <p:nvPr/>
        </p:nvGrpSpPr>
        <p:grpSpPr>
          <a:xfrm>
            <a:off x="2494054" y="3910118"/>
            <a:ext cx="576064" cy="986496"/>
            <a:chOff x="2555776" y="3594632"/>
            <a:chExt cx="576064" cy="986496"/>
          </a:xfrm>
        </p:grpSpPr>
        <p:sp>
          <p:nvSpPr>
            <p:cNvPr id="50" name="円/楕円 49"/>
            <p:cNvSpPr/>
            <p:nvPr/>
          </p:nvSpPr>
          <p:spPr>
            <a:xfrm>
              <a:off x="2555776" y="4292368"/>
              <a:ext cx="572241" cy="28876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2559599" y="3709620"/>
              <a:ext cx="572241" cy="77047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2559599" y="3594632"/>
              <a:ext cx="572241" cy="240757"/>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2607552" y="3814025"/>
              <a:ext cx="466794" cy="261610"/>
            </a:xfrm>
            <a:prstGeom prst="rect">
              <a:avLst/>
            </a:prstGeom>
            <a:noFill/>
          </p:spPr>
          <p:txBody>
            <a:bodyPr wrap="none" rtlCol="0">
              <a:spAutoFit/>
            </a:bodyPr>
            <a:lstStyle/>
            <a:p>
              <a:r>
                <a:rPr lang="ja-JP" altLang="en-US" sz="1100" dirty="0">
                  <a:latin typeface="+mn-ea"/>
                </a:rPr>
                <a:t>野菜</a:t>
              </a:r>
              <a:endParaRPr kumimoji="1" lang="ja-JP" altLang="en-US" sz="1100" dirty="0">
                <a:latin typeface="+mn-ea"/>
              </a:endParaRPr>
            </a:p>
          </p:txBody>
        </p:sp>
        <p:pic>
          <p:nvPicPr>
            <p:cNvPr id="11274" name="Picture 10" descr="http://e-poket.com/illust/img/illust/m_yasai.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601260" y="4054935"/>
              <a:ext cx="509266" cy="425157"/>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正方形/長方形 52"/>
          <p:cNvSpPr/>
          <p:nvPr/>
        </p:nvSpPr>
        <p:spPr>
          <a:xfrm>
            <a:off x="0" y="0"/>
            <a:ext cx="9144000" cy="650240"/>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843431" y="-10684"/>
            <a:ext cx="6032421" cy="646331"/>
          </a:xfrm>
          <a:prstGeom prst="rect">
            <a:avLst/>
          </a:prstGeom>
          <a:noFill/>
        </p:spPr>
        <p:txBody>
          <a:bodyPr wrap="none" rtlCol="0">
            <a:spAutoFit/>
          </a:bodyPr>
          <a:lstStyle/>
          <a:p>
            <a:r>
              <a:rPr kumimoji="1" lang="ja-JP" altLang="en-US" sz="3600" dirty="0" smtClean="0">
                <a:latin typeface="HGS創英角ﾎﾟｯﾌﾟ体" panose="040B0A00000000000000" pitchFamily="50" charset="-128"/>
                <a:ea typeface="HGS創英角ﾎﾟｯﾌﾟ体" panose="040B0A00000000000000" pitchFamily="50" charset="-128"/>
              </a:rPr>
              <a:t>おやつには どれを えらぶ？</a:t>
            </a:r>
            <a:endParaRPr kumimoji="1" lang="ja-JP" altLang="en-US" sz="3600" dirty="0">
              <a:latin typeface="HGS創英角ﾎﾟｯﾌﾟ体" panose="040B0A00000000000000" pitchFamily="50" charset="-128"/>
              <a:ea typeface="HGS創英角ﾎﾟｯﾌﾟ体" panose="040B0A00000000000000" pitchFamily="50" charset="-128"/>
            </a:endParaRPr>
          </a:p>
        </p:txBody>
      </p:sp>
      <p:pic>
        <p:nvPicPr>
          <p:cNvPr id="3" name="図 2"/>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330741" y="5102912"/>
            <a:ext cx="1111622" cy="1122850"/>
          </a:xfrm>
          <a:prstGeom prst="rect">
            <a:avLst/>
          </a:prstGeom>
        </p:spPr>
      </p:pic>
      <p:sp>
        <p:nvSpPr>
          <p:cNvPr id="55" name="テキスト ボックス 54"/>
          <p:cNvSpPr txBox="1"/>
          <p:nvPr/>
        </p:nvSpPr>
        <p:spPr>
          <a:xfrm>
            <a:off x="668607" y="6346790"/>
            <a:ext cx="1338828" cy="369332"/>
          </a:xfrm>
          <a:prstGeom prst="rect">
            <a:avLst/>
          </a:prstGeom>
          <a:noFill/>
        </p:spPr>
        <p:txBody>
          <a:bodyPr wrap="non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キャラメル</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58" name="テキスト ボックス 57"/>
          <p:cNvSpPr txBox="1"/>
          <p:nvPr/>
        </p:nvSpPr>
        <p:spPr>
          <a:xfrm>
            <a:off x="4076475" y="4463441"/>
            <a:ext cx="877163" cy="369332"/>
          </a:xfrm>
          <a:prstGeom prst="rect">
            <a:avLst/>
          </a:prstGeom>
          <a:noFill/>
        </p:spPr>
        <p:txBody>
          <a:bodyPr wrap="non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ゼリー</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59" name="テキスト ボックス 58"/>
          <p:cNvSpPr txBox="1"/>
          <p:nvPr/>
        </p:nvSpPr>
        <p:spPr>
          <a:xfrm>
            <a:off x="5497684" y="3055428"/>
            <a:ext cx="1107996" cy="369332"/>
          </a:xfrm>
          <a:prstGeom prst="rect">
            <a:avLst/>
          </a:prstGeom>
          <a:noFill/>
        </p:spPr>
        <p:txBody>
          <a:bodyPr wrap="non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せんべい</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60" name="テキスト ボックス 59"/>
          <p:cNvSpPr txBox="1"/>
          <p:nvPr/>
        </p:nvSpPr>
        <p:spPr>
          <a:xfrm>
            <a:off x="4898320" y="6429114"/>
            <a:ext cx="1107996" cy="369332"/>
          </a:xfrm>
          <a:prstGeom prst="rect">
            <a:avLst/>
          </a:prstGeom>
          <a:noFill/>
        </p:spPr>
        <p:txBody>
          <a:bodyPr wrap="non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おにぎり</a:t>
            </a: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61" name="図 6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4269" y="0"/>
            <a:ext cx="1726838" cy="1843599"/>
          </a:xfrm>
          <a:prstGeom prst="rect">
            <a:avLst/>
          </a:prstGeom>
        </p:spPr>
      </p:pic>
      <p:sp>
        <p:nvSpPr>
          <p:cNvPr id="62" name="テキスト ボックス 61"/>
          <p:cNvSpPr txBox="1"/>
          <p:nvPr/>
        </p:nvSpPr>
        <p:spPr>
          <a:xfrm>
            <a:off x="7609429" y="1086314"/>
            <a:ext cx="641522" cy="369332"/>
          </a:xfrm>
          <a:prstGeom prst="rect">
            <a:avLst/>
          </a:prstGeom>
          <a:noFill/>
        </p:spPr>
        <p:txBody>
          <a:bodyPr wrap="non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みず</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63" name="テキスト ボックス 62"/>
          <p:cNvSpPr txBox="1"/>
          <p:nvPr/>
        </p:nvSpPr>
        <p:spPr>
          <a:xfrm>
            <a:off x="2369839" y="6242111"/>
            <a:ext cx="877163" cy="369332"/>
          </a:xfrm>
          <a:prstGeom prst="rect">
            <a:avLst/>
          </a:prstGeom>
          <a:noFill/>
        </p:spPr>
        <p:txBody>
          <a:bodyPr wrap="non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スープ</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64" name="テキスト ボックス 63"/>
          <p:cNvSpPr txBox="1"/>
          <p:nvPr/>
        </p:nvSpPr>
        <p:spPr>
          <a:xfrm>
            <a:off x="3595626" y="970016"/>
            <a:ext cx="1141159" cy="646331"/>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スポーツドリンク</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65" name="テキスト ボックス 64"/>
          <p:cNvSpPr txBox="1"/>
          <p:nvPr/>
        </p:nvSpPr>
        <p:spPr>
          <a:xfrm>
            <a:off x="2190494" y="991780"/>
            <a:ext cx="877163" cy="369332"/>
          </a:xfrm>
          <a:prstGeom prst="rect">
            <a:avLst/>
          </a:prstGeom>
          <a:noFill/>
        </p:spPr>
        <p:txBody>
          <a:bodyPr wrap="non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おちゃ</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66" name="テキスト ボックス 65"/>
          <p:cNvSpPr txBox="1"/>
          <p:nvPr/>
        </p:nvSpPr>
        <p:spPr>
          <a:xfrm>
            <a:off x="837389" y="3207950"/>
            <a:ext cx="1224944" cy="646331"/>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たん</a:t>
            </a:r>
            <a:r>
              <a:rPr kumimoji="1" lang="ja-JP" altLang="en-US" dirty="0" err="1" smtClean="0">
                <a:latin typeface="HG丸ｺﾞｼｯｸM-PRO" panose="020F0600000000000000" pitchFamily="50" charset="-128"/>
                <a:ea typeface="HG丸ｺﾞｼｯｸM-PRO" panose="020F0600000000000000" pitchFamily="50" charset="-128"/>
              </a:rPr>
              <a:t>さん</a:t>
            </a:r>
            <a:r>
              <a:rPr kumimoji="1" lang="ja-JP" altLang="en-US" dirty="0" smtClean="0">
                <a:latin typeface="HG丸ｺﾞｼｯｸM-PRO" panose="020F0600000000000000" pitchFamily="50" charset="-128"/>
                <a:ea typeface="HG丸ｺﾞｼｯｸM-PRO" panose="020F0600000000000000" pitchFamily="50" charset="-128"/>
              </a:rPr>
              <a:t>ジュース</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67" name="テキスト ボックス 66"/>
          <p:cNvSpPr txBox="1"/>
          <p:nvPr/>
        </p:nvSpPr>
        <p:spPr>
          <a:xfrm>
            <a:off x="2330741" y="3289151"/>
            <a:ext cx="1224944" cy="646331"/>
          </a:xfrm>
          <a:prstGeom prst="rect">
            <a:avLst/>
          </a:prstGeom>
          <a:noFill/>
        </p:spPr>
        <p:txBody>
          <a:bodyPr wrap="square" rtlCol="0">
            <a:spAutoFit/>
          </a:bodyPr>
          <a:lstStyle/>
          <a:p>
            <a:r>
              <a:rPr kumimoji="1" lang="ja-JP" altLang="en-US" dirty="0" err="1" smtClean="0">
                <a:latin typeface="HG丸ｺﾞｼｯｸM-PRO" panose="020F0600000000000000" pitchFamily="50" charset="-128"/>
                <a:ea typeface="HG丸ｺﾞｼｯｸM-PRO" panose="020F0600000000000000" pitchFamily="50" charset="-128"/>
              </a:rPr>
              <a:t>やさい</a:t>
            </a:r>
            <a:r>
              <a:rPr kumimoji="1" lang="ja-JP" altLang="en-US" dirty="0" smtClean="0">
                <a:latin typeface="HG丸ｺﾞｼｯｸM-PRO" panose="020F0600000000000000" pitchFamily="50" charset="-128"/>
                <a:ea typeface="HG丸ｺﾞｼｯｸM-PRO" panose="020F0600000000000000" pitchFamily="50" charset="-128"/>
              </a:rPr>
              <a:t>ジュース</a:t>
            </a:r>
            <a:endParaRPr kumimoji="1"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27251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ZELov-QvHaU/UVWMfIiV3bI/AAAAAAAAPIM/xxWcxLdHrwk/s1600/candy.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6497" y="4403366"/>
            <a:ext cx="1340828" cy="109324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飲むヨーグルトのイラス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0993" y="1519218"/>
            <a:ext cx="1034687" cy="132087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キャラメルのイラスト"/>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6168" y="5497456"/>
            <a:ext cx="994431" cy="95023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チューペットのイラスト"/>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8078" y="2700131"/>
            <a:ext cx="1714500" cy="147637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ゼリーのイラスト"/>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37459" y="4646053"/>
            <a:ext cx="1136577" cy="896633"/>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板ガムのイラスト"/>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56662" y="4211150"/>
            <a:ext cx="1126151" cy="1274888"/>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お煎餅のイラスト"/>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76284" y="3390554"/>
            <a:ext cx="977281" cy="977281"/>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焼き芋のイラスト"/>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88134" y="5094370"/>
            <a:ext cx="1389615" cy="1227493"/>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俵型のおにぎりのイラスト"/>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18423" y="5789068"/>
            <a:ext cx="792462" cy="682398"/>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24" descr="乳酸菌飲料のイラスト"/>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5364" y="2014422"/>
            <a:ext cx="984050" cy="1173040"/>
          </a:xfrm>
          <a:prstGeom prst="rect">
            <a:avLst/>
          </a:prstGeom>
          <a:noFill/>
          <a:extLst>
            <a:ext uri="{909E8E84-426E-40DD-AFC4-6F175D3DCCD1}">
              <a14:hiddenFill xmlns:a14="http://schemas.microsoft.com/office/drawing/2010/main">
                <a:solidFill>
                  <a:srgbClr val="FFFFFF"/>
                </a:solidFill>
              </a14:hiddenFill>
            </a:ext>
          </a:extLst>
        </p:spPr>
      </p:pic>
      <p:pic>
        <p:nvPicPr>
          <p:cNvPr id="4126" name="Picture 30" descr="ミネラルウォーターのイラスト"/>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48844" y="1125595"/>
            <a:ext cx="119062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130" name="Picture 34" descr="ペットボトルに入ったスポーツドリンクのイラスト"/>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55685" y="1564342"/>
            <a:ext cx="11811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132" name="Picture 36" descr="ペットボトルに入ったお茶のイラスト"/>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17002" y="1356266"/>
            <a:ext cx="11811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136" name="Picture 40" descr="缶コーラのイラスト"/>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76630" y="3750919"/>
            <a:ext cx="820095" cy="1061994"/>
          </a:xfrm>
          <a:prstGeom prst="rect">
            <a:avLst/>
          </a:prstGeom>
          <a:noFill/>
          <a:extLst>
            <a:ext uri="{909E8E84-426E-40DD-AFC4-6F175D3DCCD1}">
              <a14:hiddenFill xmlns:a14="http://schemas.microsoft.com/office/drawing/2010/main">
                <a:solidFill>
                  <a:srgbClr val="FFFFFF"/>
                </a:solidFill>
              </a14:hiddenFill>
            </a:ext>
          </a:extLst>
        </p:spPr>
      </p:pic>
      <p:pic>
        <p:nvPicPr>
          <p:cNvPr id="4140" name="Picture 44" descr="リンゴのイラスト"/>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10452" y="3437108"/>
            <a:ext cx="1026333" cy="1026333"/>
          </a:xfrm>
          <a:prstGeom prst="rect">
            <a:avLst/>
          </a:prstGeom>
          <a:noFill/>
          <a:extLst>
            <a:ext uri="{909E8E84-426E-40DD-AFC4-6F175D3DCCD1}">
              <a14:hiddenFill xmlns:a14="http://schemas.microsoft.com/office/drawing/2010/main">
                <a:solidFill>
                  <a:srgbClr val="FFFFFF"/>
                </a:solidFill>
              </a14:hiddenFill>
            </a:ext>
          </a:extLst>
        </p:spPr>
      </p:pic>
      <p:pic>
        <p:nvPicPr>
          <p:cNvPr id="4142" name="Picture 46" descr="みかん・オレンジのイラスト（フルーツ）"/>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778555" y="5653111"/>
            <a:ext cx="780338" cy="77600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311624" y="4581128"/>
            <a:ext cx="576064" cy="997312"/>
            <a:chOff x="5508104" y="3468828"/>
            <a:chExt cx="576064" cy="997312"/>
          </a:xfrm>
        </p:grpSpPr>
        <p:sp>
          <p:nvSpPr>
            <p:cNvPr id="47" name="円/楕円 46"/>
            <p:cNvSpPr/>
            <p:nvPr/>
          </p:nvSpPr>
          <p:spPr>
            <a:xfrm>
              <a:off x="5508104" y="4177380"/>
              <a:ext cx="572241" cy="288760"/>
            </a:xfrm>
            <a:prstGeom prst="ellipse">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5511927" y="3594632"/>
              <a:ext cx="572241" cy="770472"/>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楕円 3"/>
            <p:cNvSpPr/>
            <p:nvPr/>
          </p:nvSpPr>
          <p:spPr>
            <a:xfrm>
              <a:off x="5511927" y="3468828"/>
              <a:ext cx="572241" cy="240757"/>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272" name="Picture 8" descr="https://encrypted-tbn3.gstatic.com/images?q=tbn:ANd9GcRNad5GFXiYZ3CjEhbStGQR8MK7DrrM99xnDVRfRkht9oJMx0DPFTR8Rg">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588906" y="3936353"/>
              <a:ext cx="410635" cy="428751"/>
            </a:xfrm>
            <a:prstGeom prst="rect">
              <a:avLst/>
            </a:prstGeom>
            <a:noFill/>
            <a:extLst>
              <a:ext uri="{909E8E84-426E-40DD-AFC4-6F175D3DCCD1}">
                <a14:hiddenFill xmlns:a14="http://schemas.microsoft.com/office/drawing/2010/main">
                  <a:solidFill>
                    <a:srgbClr val="FFFFFF"/>
                  </a:solidFill>
                </a14:hiddenFill>
              </a:ext>
            </a:extLst>
          </p:spPr>
        </p:pic>
        <p:sp>
          <p:nvSpPr>
            <p:cNvPr id="49" name="テキスト ボックス 48"/>
            <p:cNvSpPr txBox="1"/>
            <p:nvPr/>
          </p:nvSpPr>
          <p:spPr>
            <a:xfrm>
              <a:off x="5519006" y="3699037"/>
              <a:ext cx="550151" cy="261610"/>
            </a:xfrm>
            <a:prstGeom prst="rect">
              <a:avLst/>
            </a:prstGeom>
            <a:noFill/>
          </p:spPr>
          <p:txBody>
            <a:bodyPr wrap="none" rtlCol="0">
              <a:spAutoFit/>
            </a:bodyPr>
            <a:lstStyle/>
            <a:p>
              <a:r>
                <a:rPr kumimoji="1" lang="en-US" altLang="ja-JP" sz="1100" dirty="0" smtClean="0">
                  <a:latin typeface="HGS創英角ﾎﾟｯﾌﾟ体" panose="040B0A00000000000000" pitchFamily="50" charset="-128"/>
                  <a:ea typeface="HGS創英角ﾎﾟｯﾌﾟ体" panose="040B0A00000000000000" pitchFamily="50" charset="-128"/>
                </a:rPr>
                <a:t>100%</a:t>
              </a:r>
              <a:endParaRPr kumimoji="1" lang="ja-JP" altLang="en-US" sz="1100" dirty="0">
                <a:latin typeface="HGS創英角ﾎﾟｯﾌﾟ体" panose="040B0A00000000000000" pitchFamily="50" charset="-128"/>
                <a:ea typeface="HGS創英角ﾎﾟｯﾌﾟ体" panose="040B0A00000000000000" pitchFamily="50" charset="-128"/>
              </a:endParaRPr>
            </a:p>
          </p:txBody>
        </p:sp>
      </p:grpSp>
      <p:grpSp>
        <p:nvGrpSpPr>
          <p:cNvPr id="6" name="グループ化 5"/>
          <p:cNvGrpSpPr/>
          <p:nvPr/>
        </p:nvGrpSpPr>
        <p:grpSpPr>
          <a:xfrm>
            <a:off x="2494054" y="3910118"/>
            <a:ext cx="576064" cy="986496"/>
            <a:chOff x="2555776" y="3594632"/>
            <a:chExt cx="576064" cy="986496"/>
          </a:xfrm>
        </p:grpSpPr>
        <p:sp>
          <p:nvSpPr>
            <p:cNvPr id="50" name="円/楕円 49"/>
            <p:cNvSpPr/>
            <p:nvPr/>
          </p:nvSpPr>
          <p:spPr>
            <a:xfrm>
              <a:off x="2555776" y="4292368"/>
              <a:ext cx="572241" cy="28876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2559599" y="3709620"/>
              <a:ext cx="572241" cy="77047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2559599" y="3594632"/>
              <a:ext cx="572241" cy="240757"/>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2607552" y="3814025"/>
              <a:ext cx="466794" cy="261610"/>
            </a:xfrm>
            <a:prstGeom prst="rect">
              <a:avLst/>
            </a:prstGeom>
            <a:noFill/>
          </p:spPr>
          <p:txBody>
            <a:bodyPr wrap="none" rtlCol="0">
              <a:spAutoFit/>
            </a:bodyPr>
            <a:lstStyle/>
            <a:p>
              <a:r>
                <a:rPr lang="ja-JP" altLang="en-US" sz="1100" dirty="0">
                  <a:latin typeface="+mn-ea"/>
                </a:rPr>
                <a:t>野菜</a:t>
              </a:r>
              <a:endParaRPr kumimoji="1" lang="ja-JP" altLang="en-US" sz="1100" dirty="0">
                <a:latin typeface="+mn-ea"/>
              </a:endParaRPr>
            </a:p>
          </p:txBody>
        </p:sp>
        <p:pic>
          <p:nvPicPr>
            <p:cNvPr id="11274" name="Picture 10" descr="http://e-poket.com/illust/img/illust/m_yasai.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601260" y="4054935"/>
              <a:ext cx="509266" cy="425157"/>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正方形/長方形 52"/>
          <p:cNvSpPr/>
          <p:nvPr/>
        </p:nvSpPr>
        <p:spPr>
          <a:xfrm>
            <a:off x="0" y="0"/>
            <a:ext cx="9144000" cy="650240"/>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843431" y="-10684"/>
            <a:ext cx="6032421" cy="646331"/>
          </a:xfrm>
          <a:prstGeom prst="rect">
            <a:avLst/>
          </a:prstGeom>
          <a:noFill/>
        </p:spPr>
        <p:txBody>
          <a:bodyPr wrap="none" rtlCol="0">
            <a:spAutoFit/>
          </a:bodyPr>
          <a:lstStyle/>
          <a:p>
            <a:r>
              <a:rPr kumimoji="1" lang="ja-JP" altLang="en-US" sz="3600" dirty="0" smtClean="0">
                <a:latin typeface="HGS創英角ﾎﾟｯﾌﾟ体" panose="040B0A00000000000000" pitchFamily="50" charset="-128"/>
                <a:ea typeface="HGS創英角ﾎﾟｯﾌﾟ体" panose="040B0A00000000000000" pitchFamily="50" charset="-128"/>
              </a:rPr>
              <a:t>おやつには どれを えらぶ？</a:t>
            </a:r>
            <a:endParaRPr kumimoji="1" lang="ja-JP" altLang="en-US" sz="3600" dirty="0">
              <a:latin typeface="HGS創英角ﾎﾟｯﾌﾟ体" panose="040B0A00000000000000" pitchFamily="50" charset="-128"/>
              <a:ea typeface="HGS創英角ﾎﾟｯﾌﾟ体" panose="040B0A00000000000000" pitchFamily="50" charset="-128"/>
            </a:endParaRPr>
          </a:p>
        </p:txBody>
      </p:sp>
      <p:pic>
        <p:nvPicPr>
          <p:cNvPr id="3" name="図 2"/>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330741" y="5102912"/>
            <a:ext cx="1111622" cy="1122850"/>
          </a:xfrm>
          <a:prstGeom prst="rect">
            <a:avLst/>
          </a:prstGeom>
        </p:spPr>
      </p:pic>
      <p:sp>
        <p:nvSpPr>
          <p:cNvPr id="55" name="テキスト ボックス 54"/>
          <p:cNvSpPr txBox="1"/>
          <p:nvPr/>
        </p:nvSpPr>
        <p:spPr>
          <a:xfrm>
            <a:off x="668607" y="6346790"/>
            <a:ext cx="1338828" cy="369332"/>
          </a:xfrm>
          <a:prstGeom prst="rect">
            <a:avLst/>
          </a:prstGeom>
          <a:noFill/>
        </p:spPr>
        <p:txBody>
          <a:bodyPr wrap="non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キャラメル</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58" name="テキスト ボックス 57"/>
          <p:cNvSpPr txBox="1"/>
          <p:nvPr/>
        </p:nvSpPr>
        <p:spPr>
          <a:xfrm>
            <a:off x="4076475" y="4463441"/>
            <a:ext cx="877163" cy="369332"/>
          </a:xfrm>
          <a:prstGeom prst="rect">
            <a:avLst/>
          </a:prstGeom>
          <a:noFill/>
        </p:spPr>
        <p:txBody>
          <a:bodyPr wrap="non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ゼリー</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59" name="テキスト ボックス 58"/>
          <p:cNvSpPr txBox="1"/>
          <p:nvPr/>
        </p:nvSpPr>
        <p:spPr>
          <a:xfrm>
            <a:off x="5497684" y="3055428"/>
            <a:ext cx="1107996" cy="369332"/>
          </a:xfrm>
          <a:prstGeom prst="rect">
            <a:avLst/>
          </a:prstGeom>
          <a:noFill/>
        </p:spPr>
        <p:txBody>
          <a:bodyPr wrap="non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せんべい</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60" name="テキスト ボックス 59"/>
          <p:cNvSpPr txBox="1"/>
          <p:nvPr/>
        </p:nvSpPr>
        <p:spPr>
          <a:xfrm>
            <a:off x="4898320" y="6429114"/>
            <a:ext cx="1107996" cy="369332"/>
          </a:xfrm>
          <a:prstGeom prst="rect">
            <a:avLst/>
          </a:prstGeom>
          <a:noFill/>
        </p:spPr>
        <p:txBody>
          <a:bodyPr wrap="non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おにぎり</a:t>
            </a: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61" name="図 6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4269" y="0"/>
            <a:ext cx="1726838" cy="1843599"/>
          </a:xfrm>
          <a:prstGeom prst="rect">
            <a:avLst/>
          </a:prstGeom>
        </p:spPr>
      </p:pic>
      <p:sp>
        <p:nvSpPr>
          <p:cNvPr id="62" name="テキスト ボックス 61"/>
          <p:cNvSpPr txBox="1"/>
          <p:nvPr/>
        </p:nvSpPr>
        <p:spPr>
          <a:xfrm>
            <a:off x="7609429" y="1086314"/>
            <a:ext cx="641522" cy="369332"/>
          </a:xfrm>
          <a:prstGeom prst="rect">
            <a:avLst/>
          </a:prstGeom>
          <a:noFill/>
        </p:spPr>
        <p:txBody>
          <a:bodyPr wrap="non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みず</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63" name="テキスト ボックス 62"/>
          <p:cNvSpPr txBox="1"/>
          <p:nvPr/>
        </p:nvSpPr>
        <p:spPr>
          <a:xfrm>
            <a:off x="2369839" y="6242111"/>
            <a:ext cx="877163" cy="369332"/>
          </a:xfrm>
          <a:prstGeom prst="rect">
            <a:avLst/>
          </a:prstGeom>
          <a:noFill/>
        </p:spPr>
        <p:txBody>
          <a:bodyPr wrap="non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スープ</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64" name="テキスト ボックス 63"/>
          <p:cNvSpPr txBox="1"/>
          <p:nvPr/>
        </p:nvSpPr>
        <p:spPr>
          <a:xfrm>
            <a:off x="3595626" y="970016"/>
            <a:ext cx="1141159" cy="646331"/>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スポーツドリンク</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65" name="テキスト ボックス 64"/>
          <p:cNvSpPr txBox="1"/>
          <p:nvPr/>
        </p:nvSpPr>
        <p:spPr>
          <a:xfrm>
            <a:off x="2190494" y="991780"/>
            <a:ext cx="877163" cy="369332"/>
          </a:xfrm>
          <a:prstGeom prst="rect">
            <a:avLst/>
          </a:prstGeom>
          <a:noFill/>
        </p:spPr>
        <p:txBody>
          <a:bodyPr wrap="non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おちゃ</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66" name="テキスト ボックス 65"/>
          <p:cNvSpPr txBox="1"/>
          <p:nvPr/>
        </p:nvSpPr>
        <p:spPr>
          <a:xfrm>
            <a:off x="837389" y="3207950"/>
            <a:ext cx="1224944" cy="646331"/>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たん</a:t>
            </a:r>
            <a:r>
              <a:rPr kumimoji="1" lang="ja-JP" altLang="en-US" dirty="0" err="1" smtClean="0">
                <a:latin typeface="HG丸ｺﾞｼｯｸM-PRO" panose="020F0600000000000000" pitchFamily="50" charset="-128"/>
                <a:ea typeface="HG丸ｺﾞｼｯｸM-PRO" panose="020F0600000000000000" pitchFamily="50" charset="-128"/>
              </a:rPr>
              <a:t>さん</a:t>
            </a:r>
            <a:r>
              <a:rPr kumimoji="1" lang="ja-JP" altLang="en-US" dirty="0" smtClean="0">
                <a:latin typeface="HG丸ｺﾞｼｯｸM-PRO" panose="020F0600000000000000" pitchFamily="50" charset="-128"/>
                <a:ea typeface="HG丸ｺﾞｼｯｸM-PRO" panose="020F0600000000000000" pitchFamily="50" charset="-128"/>
              </a:rPr>
              <a:t>ジュース</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67" name="テキスト ボックス 66"/>
          <p:cNvSpPr txBox="1"/>
          <p:nvPr/>
        </p:nvSpPr>
        <p:spPr>
          <a:xfrm>
            <a:off x="2330741" y="3289151"/>
            <a:ext cx="1224944" cy="646331"/>
          </a:xfrm>
          <a:prstGeom prst="rect">
            <a:avLst/>
          </a:prstGeom>
          <a:noFill/>
        </p:spPr>
        <p:txBody>
          <a:bodyPr wrap="square" rtlCol="0">
            <a:spAutoFit/>
          </a:bodyPr>
          <a:lstStyle/>
          <a:p>
            <a:r>
              <a:rPr kumimoji="1" lang="ja-JP" altLang="en-US" dirty="0" err="1" smtClean="0">
                <a:latin typeface="HG丸ｺﾞｼｯｸM-PRO" panose="020F0600000000000000" pitchFamily="50" charset="-128"/>
                <a:ea typeface="HG丸ｺﾞｼｯｸM-PRO" panose="020F0600000000000000" pitchFamily="50" charset="-128"/>
              </a:rPr>
              <a:t>やさい</a:t>
            </a:r>
            <a:r>
              <a:rPr kumimoji="1" lang="ja-JP" altLang="en-US" dirty="0" smtClean="0">
                <a:latin typeface="HG丸ｺﾞｼｯｸM-PRO" panose="020F0600000000000000" pitchFamily="50" charset="-128"/>
                <a:ea typeface="HG丸ｺﾞｼｯｸM-PRO" panose="020F0600000000000000" pitchFamily="50" charset="-128"/>
              </a:rPr>
              <a:t>ジュース</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4" name="円/楕円 39"/>
          <p:cNvSpPr/>
          <p:nvPr/>
        </p:nvSpPr>
        <p:spPr>
          <a:xfrm>
            <a:off x="2267860" y="5334673"/>
            <a:ext cx="1034687" cy="9712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0"/>
          <p:cNvSpPr/>
          <p:nvPr/>
        </p:nvSpPr>
        <p:spPr>
          <a:xfrm>
            <a:off x="3648861" y="5808207"/>
            <a:ext cx="1034687" cy="9712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1"/>
          <p:cNvSpPr/>
          <p:nvPr/>
        </p:nvSpPr>
        <p:spPr>
          <a:xfrm>
            <a:off x="5015656" y="5708116"/>
            <a:ext cx="1034687" cy="9712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3"/>
          <p:cNvSpPr/>
          <p:nvPr/>
        </p:nvSpPr>
        <p:spPr>
          <a:xfrm>
            <a:off x="6447488" y="5303437"/>
            <a:ext cx="1034687" cy="9712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7"/>
          <p:cNvSpPr/>
          <p:nvPr/>
        </p:nvSpPr>
        <p:spPr>
          <a:xfrm>
            <a:off x="7335361" y="970016"/>
            <a:ext cx="1034687" cy="9712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円/楕円 58"/>
          <p:cNvSpPr/>
          <p:nvPr/>
        </p:nvSpPr>
        <p:spPr>
          <a:xfrm>
            <a:off x="2035431" y="870635"/>
            <a:ext cx="1034687" cy="9712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59"/>
          <p:cNvSpPr/>
          <p:nvPr/>
        </p:nvSpPr>
        <p:spPr>
          <a:xfrm>
            <a:off x="3537313" y="3665244"/>
            <a:ext cx="1034687" cy="9712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0"/>
          <p:cNvSpPr/>
          <p:nvPr/>
        </p:nvSpPr>
        <p:spPr>
          <a:xfrm>
            <a:off x="5412801" y="3332862"/>
            <a:ext cx="1034687" cy="9712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1"/>
          <p:cNvSpPr/>
          <p:nvPr/>
        </p:nvSpPr>
        <p:spPr>
          <a:xfrm>
            <a:off x="3949567" y="4701506"/>
            <a:ext cx="1034687" cy="9712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58777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740510" y="3087084"/>
            <a:ext cx="5775049" cy="1175356"/>
          </a:xfrm>
          <a:prstGeom prst="roundRect">
            <a:avLst/>
          </a:prstGeom>
          <a:solidFill>
            <a:srgbClr val="FFFF99"/>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正方形/長方形 1"/>
          <p:cNvSpPr/>
          <p:nvPr/>
        </p:nvSpPr>
        <p:spPr>
          <a:xfrm>
            <a:off x="0" y="0"/>
            <a:ext cx="9144000" cy="808798"/>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36512" y="4500409"/>
            <a:ext cx="6336704" cy="584775"/>
          </a:xfrm>
          <a:prstGeom prst="rect">
            <a:avLst/>
          </a:prstGeom>
          <a:noFill/>
        </p:spPr>
        <p:txBody>
          <a:bodyPr wrap="square" rtlCol="0">
            <a:spAutoFit/>
          </a:bodyPr>
          <a:lstStyle/>
          <a:p>
            <a:pPr marL="357188" indent="-357188"/>
            <a:r>
              <a:rPr kumimoji="1" lang="ja-JP" altLang="en-US" sz="3200" dirty="0" smtClean="0">
                <a:solidFill>
                  <a:srgbClr val="00B050"/>
                </a:solidFill>
                <a:latin typeface="HGS創英角ﾎﾟｯﾌﾟ体" panose="040B0A00000000000000" pitchFamily="50" charset="-128"/>
                <a:ea typeface="HGS創英角ﾎﾟｯﾌﾟ体" panose="040B0A00000000000000" pitchFamily="50" charset="-128"/>
              </a:rPr>
              <a:t>★</a:t>
            </a:r>
            <a:r>
              <a:rPr lang="ja-JP" altLang="en-US" sz="3200" b="1" dirty="0" smtClean="0">
                <a:latin typeface="HGS創英角ﾎﾟｯﾌﾟ体" panose="040B0A00000000000000" pitchFamily="50" charset="-128"/>
                <a:ea typeface="HGS創英角ﾎﾟｯﾌﾟ体" panose="040B0A00000000000000" pitchFamily="50" charset="-128"/>
              </a:rPr>
              <a:t>はい</a:t>
            </a:r>
            <a:r>
              <a:rPr lang="ja-JP" altLang="en-US" sz="3200" b="1" dirty="0">
                <a:latin typeface="HGS創英角ﾎﾟｯﾌﾟ体" panose="040B0A00000000000000" pitchFamily="50" charset="-128"/>
                <a:ea typeface="HGS創英角ﾎﾟｯﾌﾟ体" panose="040B0A00000000000000" pitchFamily="50" charset="-128"/>
              </a:rPr>
              <a:t>しゃ</a:t>
            </a:r>
            <a:r>
              <a:rPr kumimoji="1" lang="ja-JP" altLang="en-US" sz="3200" b="1" dirty="0" smtClean="0">
                <a:latin typeface="HGS創英角ﾎﾟｯﾌﾟ体" panose="040B0A00000000000000" pitchFamily="50" charset="-128"/>
                <a:ea typeface="HGS創英角ﾎﾟｯﾌﾟ体" panose="040B0A00000000000000" pitchFamily="50" charset="-128"/>
              </a:rPr>
              <a:t>さんに いきましょう</a:t>
            </a:r>
            <a:endParaRPr kumimoji="1" lang="ja-JP" altLang="en-US" sz="3200" b="1" dirty="0">
              <a:latin typeface="HGS創英角ﾎﾟｯﾌﾟ体" panose="040B0A00000000000000" pitchFamily="50" charset="-128"/>
              <a:ea typeface="HGS創英角ﾎﾟｯﾌﾟ体" panose="040B0A00000000000000" pitchFamily="50" charset="-128"/>
            </a:endParaRPr>
          </a:p>
        </p:txBody>
      </p:sp>
      <p:sp>
        <p:nvSpPr>
          <p:cNvPr id="37" name="テキスト ボックス 36"/>
          <p:cNvSpPr txBox="1"/>
          <p:nvPr/>
        </p:nvSpPr>
        <p:spPr>
          <a:xfrm>
            <a:off x="755576" y="4996914"/>
            <a:ext cx="6154863" cy="1600438"/>
          </a:xfrm>
          <a:prstGeom prst="rect">
            <a:avLst/>
          </a:prstGeom>
          <a:noFill/>
        </p:spPr>
        <p:txBody>
          <a:bodyPr wrap="square" rtlCol="0">
            <a:spAutoFit/>
          </a:bodyPr>
          <a:lstStyle/>
          <a:p>
            <a:pPr>
              <a:lnSpc>
                <a:spcPct val="150000"/>
              </a:lnSpc>
            </a:pPr>
            <a:r>
              <a:rPr kumimoji="1" lang="ja-JP" altLang="en-US" sz="2800" dirty="0" smtClean="0">
                <a:latin typeface="HG丸ｺﾞｼｯｸM-PRO" panose="020F0600000000000000" pitchFamily="50" charset="-128"/>
                <a:ea typeface="HG丸ｺﾞｼｯｸM-PRO" panose="020F0600000000000000" pitchFamily="50" charset="-128"/>
              </a:rPr>
              <a:t>・むしばや </a:t>
            </a:r>
            <a:r>
              <a:rPr lang="ja-JP" altLang="en-US" sz="2800" dirty="0">
                <a:latin typeface="HG丸ｺﾞｼｯｸM-PRO" panose="020F0600000000000000" pitchFamily="50" charset="-128"/>
                <a:ea typeface="HG丸ｺﾞｼｯｸM-PRO" panose="020F0600000000000000" pitchFamily="50" charset="-128"/>
              </a:rPr>
              <a:t>は</a:t>
            </a:r>
            <a:r>
              <a:rPr kumimoji="1" lang="ja-JP" altLang="en-US" sz="2800" dirty="0" smtClean="0">
                <a:latin typeface="HG丸ｺﾞｼｯｸM-PRO" panose="020F0600000000000000" pitchFamily="50" charset="-128"/>
                <a:ea typeface="HG丸ｺﾞｼｯｸM-PRO" panose="020F0600000000000000" pitchFamily="50" charset="-128"/>
              </a:rPr>
              <a:t>ぐき の チェック！</a:t>
            </a:r>
            <a:endParaRPr kumimoji="1" lang="en-US" altLang="ja-JP" sz="2800" dirty="0" smtClean="0">
              <a:latin typeface="HG丸ｺﾞｼｯｸM-PRO" panose="020F0600000000000000" pitchFamily="50" charset="-128"/>
              <a:ea typeface="HG丸ｺﾞｼｯｸM-PRO" panose="020F0600000000000000" pitchFamily="50" charset="-128"/>
            </a:endParaRPr>
          </a:p>
          <a:p>
            <a:pPr marL="357188" indent="-357188"/>
            <a:r>
              <a:rPr lang="ja-JP" altLang="en-US" sz="2800" dirty="0" smtClean="0">
                <a:latin typeface="HG丸ｺﾞｼｯｸM-PRO" panose="020F0600000000000000" pitchFamily="50" charset="-128"/>
                <a:ea typeface="HG丸ｺﾞｼｯｸM-PRO" panose="020F0600000000000000" pitchFamily="50" charset="-128"/>
              </a:rPr>
              <a:t>・じょうずな「はのみがきかた」をおしえてもらおう！</a:t>
            </a:r>
            <a:endParaRPr lang="en-US" altLang="ja-JP" sz="2800" dirty="0" smtClean="0">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767016" y="98505"/>
            <a:ext cx="6917278" cy="646331"/>
          </a:xfrm>
          <a:prstGeom prst="rect">
            <a:avLst/>
          </a:prstGeom>
          <a:noFill/>
        </p:spPr>
        <p:txBody>
          <a:bodyPr wrap="none" rtlCol="0">
            <a:spAutoFit/>
          </a:bodyPr>
          <a:lstStyle/>
          <a:p>
            <a:pPr marL="266700"/>
            <a:r>
              <a:rPr lang="ja-JP" altLang="en-US" sz="3600" dirty="0" smtClean="0">
                <a:latin typeface="HGS創英角ﾎﾟｯﾌﾟ体" panose="040B0A00000000000000" pitchFamily="50" charset="-128"/>
                <a:ea typeface="HGS創英角ﾎﾟｯﾌﾟ体" panose="040B0A00000000000000" pitchFamily="50" charset="-128"/>
              </a:rPr>
              <a:t>６ちゃんをつよくするために！</a:t>
            </a:r>
            <a:endParaRPr lang="en-US" altLang="ja-JP" sz="3600" dirty="0" smtClean="0">
              <a:latin typeface="HGS創英角ﾎﾟｯﾌﾟ体" panose="040B0A00000000000000" pitchFamily="50" charset="-128"/>
              <a:ea typeface="HGS創英角ﾎﾟｯﾌﾟ体" panose="040B0A00000000000000"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5085184"/>
            <a:ext cx="1483579" cy="1705264"/>
          </a:xfrm>
          <a:prstGeom prst="rect">
            <a:avLst/>
          </a:prstGeom>
        </p:spPr>
      </p:pic>
      <p:sp>
        <p:nvSpPr>
          <p:cNvPr id="45" name="テキスト ボックス 44"/>
          <p:cNvSpPr txBox="1"/>
          <p:nvPr/>
        </p:nvSpPr>
        <p:spPr>
          <a:xfrm>
            <a:off x="2661553" y="1656930"/>
            <a:ext cx="5726871" cy="1384995"/>
          </a:xfrm>
          <a:prstGeom prst="rect">
            <a:avLst/>
          </a:prstGeom>
          <a:noFill/>
        </p:spPr>
        <p:txBody>
          <a:bodyPr wrap="square" rtlCol="0">
            <a:spAutoFit/>
          </a:bodyPr>
          <a:lstStyle/>
          <a:p>
            <a:pPr>
              <a:lnSpc>
                <a:spcPct val="150000"/>
              </a:lnSpc>
            </a:pPr>
            <a:r>
              <a:rPr kumimoji="1" lang="ja-JP" altLang="en-US" sz="2800" dirty="0" smtClean="0">
                <a:latin typeface="HG丸ｺﾞｼｯｸM-PRO" panose="020F0600000000000000" pitchFamily="50" charset="-128"/>
                <a:ea typeface="HG丸ｺﾞｼｯｸM-PRO" panose="020F0600000000000000" pitchFamily="50" charset="-128"/>
              </a:rPr>
              <a:t>フッソを</a:t>
            </a:r>
            <a:r>
              <a:rPr lang="ja-JP" altLang="en-US" sz="2800" dirty="0" smtClean="0">
                <a:latin typeface="HG丸ｺﾞｼｯｸM-PRO" panose="020F0600000000000000" pitchFamily="50" charset="-128"/>
                <a:ea typeface="HG丸ｺﾞｼｯｸM-PRO" panose="020F0600000000000000" pitchFamily="50" charset="-128"/>
              </a:rPr>
              <a:t>つ</a:t>
            </a:r>
            <a:r>
              <a:rPr lang="ja-JP" altLang="en-US" sz="2800" dirty="0">
                <a:latin typeface="HG丸ｺﾞｼｯｸM-PRO" panose="020F0600000000000000" pitchFamily="50" charset="-128"/>
                <a:ea typeface="HG丸ｺﾞｼｯｸM-PRO" panose="020F0600000000000000" pitchFamily="50" charset="-128"/>
              </a:rPr>
              <a:t>か</a:t>
            </a:r>
            <a:r>
              <a:rPr kumimoji="1" lang="ja-JP" altLang="en-US" sz="2800" dirty="0" smtClean="0">
                <a:latin typeface="HG丸ｺﾞｼｯｸM-PRO" panose="020F0600000000000000" pitchFamily="50" charset="-128"/>
                <a:ea typeface="HG丸ｺﾞｼｯｸM-PRO" panose="020F0600000000000000" pitchFamily="50" charset="-128"/>
              </a:rPr>
              <a:t>うと、</a:t>
            </a:r>
            <a:endParaRPr kumimoji="1" lang="en-US" altLang="ja-JP" sz="2800" dirty="0" smtClean="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2800" dirty="0" smtClean="0">
                <a:latin typeface="HG丸ｺﾞｼｯｸM-PRO" panose="020F0600000000000000" pitchFamily="50" charset="-128"/>
                <a:ea typeface="HG丸ｺﾞｼｯｸM-PRO" panose="020F0600000000000000" pitchFamily="50" charset="-128"/>
              </a:rPr>
              <a:t>「は」が</a:t>
            </a:r>
            <a:r>
              <a:rPr lang="ja-JP" altLang="en-US" sz="2800" dirty="0" smtClean="0">
                <a:latin typeface="HG丸ｺﾞｼｯｸM-PRO" panose="020F0600000000000000" pitchFamily="50" charset="-128"/>
                <a:ea typeface="HG丸ｺﾞｼｯｸM-PRO" panose="020F0600000000000000" pitchFamily="50" charset="-128"/>
              </a:rPr>
              <a:t>つ</a:t>
            </a:r>
            <a:r>
              <a:rPr lang="ja-JP" altLang="en-US" sz="2800" dirty="0">
                <a:latin typeface="HG丸ｺﾞｼｯｸM-PRO" panose="020F0600000000000000" pitchFamily="50" charset="-128"/>
                <a:ea typeface="HG丸ｺﾞｼｯｸM-PRO" panose="020F0600000000000000" pitchFamily="50" charset="-128"/>
              </a:rPr>
              <a:t>よ</a:t>
            </a:r>
            <a:r>
              <a:rPr kumimoji="1" lang="ja-JP" altLang="en-US" sz="2800" dirty="0" smtClean="0">
                <a:latin typeface="HG丸ｺﾞｼｯｸM-PRO" panose="020F0600000000000000" pitchFamily="50" charset="-128"/>
                <a:ea typeface="HG丸ｺﾞｼｯｸM-PRO" panose="020F0600000000000000" pitchFamily="50" charset="-128"/>
              </a:rPr>
              <a:t>くなっていきます。</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40" name="テキスト ボックス 39"/>
          <p:cNvSpPr txBox="1"/>
          <p:nvPr/>
        </p:nvSpPr>
        <p:spPr>
          <a:xfrm>
            <a:off x="1900805" y="3160910"/>
            <a:ext cx="5632572" cy="954107"/>
          </a:xfrm>
          <a:prstGeom prst="rect">
            <a:avLst/>
          </a:prstGeom>
          <a:noFill/>
        </p:spPr>
        <p:txBody>
          <a:bodyPr wrap="squar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ポイント！</a:t>
            </a:r>
            <a:endParaRPr kumimoji="1" lang="en-US" altLang="ja-JP" sz="2400" dirty="0" smtClean="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　</a:t>
            </a:r>
            <a:r>
              <a:rPr lang="ja-JP" altLang="en-US" sz="3200" dirty="0" smtClean="0">
                <a:latin typeface="HG丸ｺﾞｼｯｸM-PRO" panose="020F0600000000000000" pitchFamily="50" charset="-128"/>
                <a:ea typeface="HG丸ｺﾞｼｯｸM-PRO" panose="020F0600000000000000" pitchFamily="50" charset="-128"/>
              </a:rPr>
              <a:t>　</a:t>
            </a:r>
            <a:r>
              <a:rPr kumimoji="1" lang="ja-JP" altLang="en-US" sz="3200" dirty="0" smtClean="0">
                <a:latin typeface="HG丸ｺﾞｼｯｸM-PRO" panose="020F0600000000000000" pitchFamily="50" charset="-128"/>
                <a:ea typeface="HG丸ｺﾞｼｯｸM-PRO" panose="020F0600000000000000" pitchFamily="50" charset="-128"/>
              </a:rPr>
              <a:t>うがいは</a:t>
            </a:r>
            <a:r>
              <a:rPr kumimoji="1" lang="en-US" altLang="ja-JP" sz="3200" dirty="0" smtClean="0">
                <a:latin typeface="HG丸ｺﾞｼｯｸM-PRO" panose="020F0600000000000000" pitchFamily="50" charset="-128"/>
                <a:ea typeface="HG丸ｺﾞｼｯｸM-PRO" panose="020F0600000000000000" pitchFamily="50" charset="-128"/>
              </a:rPr>
              <a:t>1</a:t>
            </a:r>
            <a:r>
              <a:rPr kumimoji="1" lang="ja-JP" altLang="en-US" sz="3200" dirty="0" smtClean="0">
                <a:latin typeface="HG丸ｺﾞｼｯｸM-PRO" panose="020F0600000000000000" pitchFamily="50" charset="-128"/>
                <a:ea typeface="HG丸ｺﾞｼｯｸM-PRO" panose="020F0600000000000000" pitchFamily="50" charset="-128"/>
              </a:rPr>
              <a:t>回だけにする</a:t>
            </a:r>
            <a:endParaRPr kumimoji="1" lang="en-US" altLang="ja-JP" sz="3200" dirty="0" smtClean="0">
              <a:latin typeface="HG丸ｺﾞｼｯｸM-PRO" panose="020F0600000000000000" pitchFamily="50" charset="-128"/>
              <a:ea typeface="HG丸ｺﾞｼｯｸM-PRO" panose="020F0600000000000000" pitchFamily="50" charset="-128"/>
            </a:endParaRPr>
          </a:p>
        </p:txBody>
      </p:sp>
      <p:sp>
        <p:nvSpPr>
          <p:cNvPr id="31" name="テキスト ボックス 30"/>
          <p:cNvSpPr txBox="1"/>
          <p:nvPr/>
        </p:nvSpPr>
        <p:spPr>
          <a:xfrm>
            <a:off x="-36512" y="783607"/>
            <a:ext cx="8836073" cy="1077218"/>
          </a:xfrm>
          <a:prstGeom prst="rect">
            <a:avLst/>
          </a:prstGeom>
          <a:noFill/>
        </p:spPr>
        <p:txBody>
          <a:bodyPr wrap="none" rtlCol="0">
            <a:spAutoFit/>
          </a:bodyPr>
          <a:lstStyle/>
          <a:p>
            <a:r>
              <a:rPr kumimoji="1" lang="ja-JP" altLang="en-US" sz="3200" dirty="0" smtClean="0">
                <a:solidFill>
                  <a:srgbClr val="00B050"/>
                </a:solidFill>
                <a:latin typeface="HGS創英角ﾎﾟｯﾌﾟ体" panose="040B0A00000000000000" pitchFamily="50" charset="-128"/>
                <a:ea typeface="HGS創英角ﾎﾟｯﾌﾟ体" panose="040B0A00000000000000" pitchFamily="50" charset="-128"/>
              </a:rPr>
              <a:t>★</a:t>
            </a:r>
            <a:r>
              <a:rPr lang="ja-JP" altLang="en-US" sz="3200" b="1" dirty="0" smtClean="0">
                <a:latin typeface="HGS創英角ﾎﾟｯﾌﾟ体" panose="040B0A00000000000000" pitchFamily="50" charset="-128"/>
                <a:ea typeface="HGS創英角ﾎﾟｯﾌﾟ体" panose="040B0A00000000000000" pitchFamily="50" charset="-128"/>
              </a:rPr>
              <a:t>フッソ</a:t>
            </a:r>
            <a:r>
              <a:rPr kumimoji="1" lang="ja-JP" altLang="en-US" sz="3200" b="1" dirty="0" smtClean="0">
                <a:latin typeface="HGS創英角ﾎﾟｯﾌﾟ体" panose="040B0A00000000000000" pitchFamily="50" charset="-128"/>
                <a:ea typeface="HGS創英角ﾎﾟｯﾌﾟ体" panose="040B0A00000000000000" pitchFamily="50" charset="-128"/>
              </a:rPr>
              <a:t>が </a:t>
            </a:r>
            <a:r>
              <a:rPr lang="ja-JP" altLang="en-US" sz="3200" b="1" dirty="0" smtClean="0">
                <a:latin typeface="HGS創英角ﾎﾟｯﾌﾟ体" panose="040B0A00000000000000" pitchFamily="50" charset="-128"/>
                <a:ea typeface="HGS創英角ﾎﾟｯﾌﾟ体" panose="040B0A00000000000000" pitchFamily="50" charset="-128"/>
              </a:rPr>
              <a:t>はい</a:t>
            </a:r>
            <a:r>
              <a:rPr kumimoji="1" lang="ja-JP" altLang="en-US" sz="3200" b="1" dirty="0" smtClean="0">
                <a:latin typeface="HGS創英角ﾎﾟｯﾌﾟ体" panose="040B0A00000000000000" pitchFamily="50" charset="-128"/>
                <a:ea typeface="HGS創英角ﾎﾟｯﾌﾟ体" panose="040B0A00000000000000" pitchFamily="50" charset="-128"/>
              </a:rPr>
              <a:t>った はみが</a:t>
            </a:r>
            <a:r>
              <a:rPr kumimoji="1" lang="ja-JP" altLang="en-US" sz="3200" b="1" dirty="0" err="1" smtClean="0">
                <a:latin typeface="HGS創英角ﾎﾟｯﾌﾟ体" panose="040B0A00000000000000" pitchFamily="50" charset="-128"/>
                <a:ea typeface="HGS創英角ﾎﾟｯﾌﾟ体" panose="040B0A00000000000000" pitchFamily="50" charset="-128"/>
              </a:rPr>
              <a:t>きざいを</a:t>
            </a:r>
            <a:endParaRPr kumimoji="1" lang="en-US" altLang="ja-JP" sz="3200" b="1" dirty="0" smtClean="0">
              <a:latin typeface="HGS創英角ﾎﾟｯﾌﾟ体" panose="040B0A00000000000000" pitchFamily="50" charset="-128"/>
              <a:ea typeface="HGS創英角ﾎﾟｯﾌﾟ体" panose="040B0A00000000000000" pitchFamily="50" charset="-128"/>
            </a:endParaRPr>
          </a:p>
          <a:p>
            <a:r>
              <a:rPr lang="ja-JP" altLang="en-US" sz="3200" b="1" dirty="0">
                <a:latin typeface="HGS創英角ﾎﾟｯﾌﾟ体" panose="040B0A00000000000000" pitchFamily="50" charset="-128"/>
                <a:ea typeface="HGS創英角ﾎﾟｯﾌﾟ体" panose="040B0A00000000000000" pitchFamily="50" charset="-128"/>
              </a:rPr>
              <a:t>　</a:t>
            </a:r>
            <a:r>
              <a:rPr lang="ja-JP" altLang="en-US" sz="3200" b="1" dirty="0" smtClean="0">
                <a:latin typeface="HGS創英角ﾎﾟｯﾌﾟ体" panose="040B0A00000000000000" pitchFamily="50" charset="-128"/>
                <a:ea typeface="HGS創英角ﾎﾟｯﾌﾟ体" panose="040B0A00000000000000" pitchFamily="50" charset="-128"/>
              </a:rPr>
              <a:t>　　　　　　　　　　　　　つか</a:t>
            </a:r>
            <a:r>
              <a:rPr kumimoji="1" lang="ja-JP" altLang="en-US" sz="3200" b="1" dirty="0" smtClean="0">
                <a:latin typeface="HGS創英角ﾎﾟｯﾌﾟ体" panose="040B0A00000000000000" pitchFamily="50" charset="-128"/>
                <a:ea typeface="HGS創英角ﾎﾟｯﾌﾟ体" panose="040B0A00000000000000" pitchFamily="50" charset="-128"/>
              </a:rPr>
              <a:t>いましょう</a:t>
            </a:r>
            <a:endParaRPr kumimoji="1" lang="ja-JP" altLang="en-US" sz="3200" b="1" dirty="0">
              <a:latin typeface="HGS創英角ﾎﾟｯﾌﾟ体" panose="040B0A00000000000000" pitchFamily="50" charset="-128"/>
              <a:ea typeface="HGS創英角ﾎﾟｯﾌﾟ体" panose="040B0A00000000000000" pitchFamily="50" charset="-128"/>
            </a:endParaRPr>
          </a:p>
        </p:txBody>
      </p:sp>
      <p:pic>
        <p:nvPicPr>
          <p:cNvPr id="3" name="図 2"/>
          <p:cNvPicPr>
            <a:picLocks noChangeAspect="1"/>
          </p:cNvPicPr>
          <p:nvPr/>
        </p:nvPicPr>
        <p:blipFill rotWithShape="1">
          <a:blip r:embed="rId4">
            <a:extLst>
              <a:ext uri="{28A0092B-C50C-407E-A947-70E740481C1C}">
                <a14:useLocalDpi xmlns:a14="http://schemas.microsoft.com/office/drawing/2010/main" val="0"/>
              </a:ext>
            </a:extLst>
          </a:blip>
          <a:srcRect l="44330"/>
          <a:stretch/>
        </p:blipFill>
        <p:spPr>
          <a:xfrm>
            <a:off x="664449" y="1410231"/>
            <a:ext cx="1296144" cy="2328266"/>
          </a:xfrm>
          <a:prstGeom prst="rect">
            <a:avLst/>
          </a:prstGeom>
        </p:spPr>
      </p:pic>
    </p:spTree>
    <p:extLst>
      <p:ext uri="{BB962C8B-B14F-4D97-AF65-F5344CB8AC3E}">
        <p14:creationId xmlns:p14="http://schemas.microsoft.com/office/powerpoint/2010/main" val="4972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2719</TotalTime>
  <Words>984</Words>
  <Application>Microsoft Office PowerPoint</Application>
  <PresentationFormat>画面に合わせる (4:3)</PresentationFormat>
  <Paragraphs>144</Paragraphs>
  <Slides>8</Slides>
  <Notes>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8</vt:i4>
      </vt:variant>
    </vt:vector>
  </HeadingPairs>
  <TitlesOfParts>
    <vt:vector size="16" baseType="lpstr">
      <vt:lpstr>HGP創英角ｺﾞｼｯｸUB</vt:lpstr>
      <vt:lpstr>HGP創英角ﾎﾟｯﾌﾟ体</vt:lpstr>
      <vt:lpstr>HGS創英角ﾎﾟｯﾌﾟ体</vt:lpstr>
      <vt:lpstr>HG丸ｺﾞｼｯｸM-PRO</vt:lpstr>
      <vt:lpstr>ＭＳ Ｐゴシック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仙台市</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仙台市</dc:creator>
  <cp:revision>202</cp:revision>
  <cp:lastPrinted>2019-10-03T23:50:53Z</cp:lastPrinted>
  <dcterms:created xsi:type="dcterms:W3CDTF">2016-12-06T04:43:28Z</dcterms:created>
  <dcterms:modified xsi:type="dcterms:W3CDTF">2020-05-07T02:12:54Z</dcterms:modified>
</cp:coreProperties>
</file>