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8" r:id="rId2"/>
    <p:sldId id="329" r:id="rId3"/>
    <p:sldId id="322" r:id="rId4"/>
    <p:sldId id="327" r:id="rId5"/>
    <p:sldId id="324" r:id="rId6"/>
    <p:sldId id="325" r:id="rId7"/>
    <p:sldId id="326" r:id="rId8"/>
    <p:sldId id="330" r:id="rId9"/>
    <p:sldId id="331" r:id="rId10"/>
    <p:sldId id="317" r:id="rId11"/>
    <p:sldId id="306"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A6"/>
    <a:srgbClr val="FF6B9E"/>
    <a:srgbClr val="FF99CC"/>
    <a:srgbClr val="D4421F"/>
    <a:srgbClr val="D8685D"/>
    <a:srgbClr val="D96857"/>
    <a:srgbClr val="E0796C"/>
    <a:srgbClr val="DC6F61"/>
    <a:srgbClr val="D94C30"/>
    <a:srgbClr val="EED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0" autoAdjust="0"/>
    <p:restoredTop sz="52612" autoAdjust="0"/>
  </p:normalViewPr>
  <p:slideViewPr>
    <p:cSldViewPr>
      <p:cViewPr varScale="1">
        <p:scale>
          <a:sx n="34" d="100"/>
          <a:sy n="34" d="100"/>
        </p:scale>
        <p:origin x="5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HG丸ｺﾞｼｯｸM-PRO" panose="020F0600000000000000" pitchFamily="50" charset="-128"/>
                <a:ea typeface="HG丸ｺﾞｼｯｸM-PRO" panose="020F0600000000000000" pitchFamily="50" charset="-128"/>
              </a:defRPr>
            </a:pPr>
            <a:r>
              <a:rPr lang="ja-JP" altLang="en-US" sz="2400" dirty="0" smtClean="0">
                <a:latin typeface="HG丸ｺﾞｼｯｸM-PRO" panose="020F0600000000000000" pitchFamily="50" charset="-128"/>
                <a:ea typeface="HG丸ｺﾞｼｯｸM-PRO" panose="020F0600000000000000" pitchFamily="50" charset="-128"/>
              </a:rPr>
              <a:t>日本人の歯みがきの頻度</a:t>
            </a:r>
            <a:endParaRPr lang="ja-JP" altLang="en-US" sz="2400" dirty="0">
              <a:latin typeface="HG丸ｺﾞｼｯｸM-PRO" panose="020F0600000000000000" pitchFamily="50" charset="-128"/>
              <a:ea typeface="HG丸ｺﾞｼｯｸM-PRO" panose="020F0600000000000000" pitchFamily="50" charset="-128"/>
            </a:endParaRPr>
          </a:p>
        </c:rich>
      </c:tx>
      <c:layout>
        <c:manualLayout>
          <c:xMode val="edge"/>
          <c:yMode val="edge"/>
          <c:x val="0.24794680732310467"/>
          <c:y val="3.4924569487518431E-2"/>
        </c:manualLayout>
      </c:layout>
      <c:overlay val="0"/>
    </c:title>
    <c:autoTitleDeleted val="0"/>
    <c:plotArea>
      <c:layout/>
      <c:pieChart>
        <c:varyColors val="1"/>
        <c:ser>
          <c:idx val="0"/>
          <c:order val="0"/>
          <c:tx>
            <c:strRef>
              <c:f>Sheet1!$B$1</c:f>
              <c:strCache>
                <c:ptCount val="1"/>
                <c:pt idx="0">
                  <c:v>売上高</c:v>
                </c:pt>
              </c:strCache>
            </c:strRef>
          </c:tx>
          <c:dLbls>
            <c:dLbl>
              <c:idx val="0"/>
              <c:layout>
                <c:manualLayout>
                  <c:x val="-3.169756500485453E-2"/>
                  <c:y val="-0.20095932565419469"/>
                </c:manualLayout>
              </c:layout>
              <c:tx>
                <c:rich>
                  <a:bodyPr/>
                  <a:lstStyle/>
                  <a:p>
                    <a:pPr>
                      <a:defRPr sz="2400">
                        <a:solidFill>
                          <a:schemeClr val="bg1"/>
                        </a:solidFill>
                        <a:latin typeface="HG丸ｺﾞｼｯｸM-PRO" panose="020F0600000000000000" pitchFamily="50" charset="-128"/>
                        <a:ea typeface="HG丸ｺﾞｼｯｸM-PRO" panose="020F0600000000000000" pitchFamily="50" charset="-128"/>
                      </a:defRPr>
                    </a:pP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毎日</a:t>
                    </a:r>
                    <a:r>
                      <a:rPr lang="en-US" altLang="ja-JP" sz="2400" dirty="0" smtClean="0">
                        <a:solidFill>
                          <a:schemeClr val="bg1"/>
                        </a:solidFill>
                        <a:latin typeface="HG丸ｺﾞｼｯｸM-PRO" panose="020F0600000000000000" pitchFamily="50" charset="-128"/>
                        <a:ea typeface="HG丸ｺﾞｼｯｸM-PRO" panose="020F0600000000000000" pitchFamily="50" charset="-128"/>
                      </a:rPr>
                      <a:t>95.3</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a:t>
                    </a:r>
                    <a:endParaRPr lang="ja-JP" altLang="en-US" sz="2400" dirty="0">
                      <a:solidFill>
                        <a:schemeClr val="bg1"/>
                      </a:solidFill>
                    </a:endParaRPr>
                  </a:p>
                </c:rich>
              </c:tx>
              <c:spPr>
                <a:noFill/>
              </c:sp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11-4642-AAE5-7A61FDEC8F79}"/>
                </c:ext>
              </c:extLst>
            </c:dLbl>
            <c:dLbl>
              <c:idx val="1"/>
              <c:layout>
                <c:manualLayout>
                  <c:x val="-0.17799013718372703"/>
                  <c:y val="3.6853141868001205E-2"/>
                </c:manualLayout>
              </c:layout>
              <c:tx>
                <c:rich>
                  <a:bodyPr/>
                  <a:lstStyle/>
                  <a:p>
                    <a:pPr>
                      <a:defRPr sz="2000">
                        <a:latin typeface="HG丸ｺﾞｼｯｸM-PRO" panose="020F0600000000000000" pitchFamily="50" charset="-128"/>
                        <a:ea typeface="HG丸ｺﾞｼｯｸM-PRO" panose="020F0600000000000000" pitchFamily="50" charset="-128"/>
                      </a:defRPr>
                    </a:pPr>
                    <a:r>
                      <a:rPr lang="ja-JP" altLang="en-US" sz="2000" dirty="0" smtClean="0"/>
                      <a:t>時々</a:t>
                    </a:r>
                    <a:r>
                      <a:rPr lang="en-US" altLang="ja-JP" sz="2000" dirty="0" smtClean="0"/>
                      <a:t>1.5</a:t>
                    </a:r>
                    <a:r>
                      <a:rPr lang="ja-JP" altLang="en-US" sz="2000" dirty="0" smtClean="0"/>
                      <a:t>％</a:t>
                    </a:r>
                    <a:endParaRPr lang="ja-JP" altLang="en-US" sz="2000" dirty="0"/>
                  </a:p>
                </c:rich>
              </c:tx>
              <c:spPr>
                <a:noFill/>
              </c:sp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11-4642-AAE5-7A61FDEC8F79}"/>
                </c:ext>
              </c:extLst>
            </c:dLbl>
            <c:dLbl>
              <c:idx val="2"/>
              <c:layout>
                <c:manualLayout>
                  <c:x val="0.25015692600717659"/>
                  <c:y val="0.10011526588681856"/>
                </c:manualLayout>
              </c:layout>
              <c:tx>
                <c:rich>
                  <a:bodyPr/>
                  <a:lstStyle/>
                  <a:p>
                    <a:pPr>
                      <a:defRPr sz="2000">
                        <a:latin typeface="HG丸ｺﾞｼｯｸM-PRO" panose="020F0600000000000000" pitchFamily="50" charset="-128"/>
                        <a:ea typeface="HG丸ｺﾞｼｯｸM-PRO" panose="020F0600000000000000" pitchFamily="50" charset="-128"/>
                      </a:defRPr>
                    </a:pPr>
                    <a:r>
                      <a:rPr lang="ja-JP" altLang="en-US" sz="2000" dirty="0" smtClean="0"/>
                      <a:t>みがかない </a:t>
                    </a:r>
                    <a:r>
                      <a:rPr lang="en-US" altLang="ja-JP" sz="2000" dirty="0" smtClean="0"/>
                      <a:t>0.4</a:t>
                    </a:r>
                    <a:r>
                      <a:rPr lang="ja-JP" altLang="en-US" sz="2000" dirty="0" smtClean="0"/>
                      <a:t>％</a:t>
                    </a:r>
                    <a:endParaRPr lang="ja-JP" altLang="en-US" sz="2000" dirty="0"/>
                  </a:p>
                </c:rich>
              </c:tx>
              <c:spPr>
                <a:noFill/>
              </c:spPr>
              <c:showLegendKey val="0"/>
              <c:showVal val="1"/>
              <c:showCatName val="1"/>
              <c:showSerName val="0"/>
              <c:showPercent val="0"/>
              <c:showBubbleSize val="0"/>
              <c:extLst>
                <c:ext xmlns:c15="http://schemas.microsoft.com/office/drawing/2012/chart" uri="{CE6537A1-D6FC-4f65-9D91-7224C49458BB}">
                  <c15:layout>
                    <c:manualLayout>
                      <c:w val="0.20098553843048428"/>
                      <c:h val="0.14778465903910684"/>
                    </c:manualLayout>
                  </c15:layout>
                </c:ext>
                <c:ext xmlns:c16="http://schemas.microsoft.com/office/drawing/2014/chart" uri="{C3380CC4-5D6E-409C-BE32-E72D297353CC}">
                  <c16:uniqueId val="{00000002-0711-4642-AAE5-7A61FDEC8F79}"/>
                </c:ext>
              </c:extLst>
            </c:dLbl>
            <c:spPr>
              <a:noFill/>
            </c:spPr>
            <c:txPr>
              <a:bodyPr/>
              <a:lstStyle/>
              <a:p>
                <a:pPr>
                  <a:defRPr sz="2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毎日</c:v>
                </c:pt>
                <c:pt idx="1">
                  <c:v>時々</c:v>
                </c:pt>
                <c:pt idx="2">
                  <c:v>みがかない</c:v>
                </c:pt>
              </c:strCache>
            </c:strRef>
          </c:cat>
          <c:val>
            <c:numRef>
              <c:f>Sheet1!$B$2:$B$4</c:f>
              <c:numCache>
                <c:formatCode>General</c:formatCode>
                <c:ptCount val="3"/>
                <c:pt idx="0">
                  <c:v>95.3</c:v>
                </c:pt>
                <c:pt idx="1">
                  <c:v>1.5</c:v>
                </c:pt>
                <c:pt idx="2">
                  <c:v>0.4</c:v>
                </c:pt>
              </c:numCache>
            </c:numRef>
          </c:val>
          <c:extLst>
            <c:ext xmlns:c16="http://schemas.microsoft.com/office/drawing/2014/chart" uri="{C3380CC4-5D6E-409C-BE32-E72D297353CC}">
              <c16:uniqueId val="{00000003-0711-4642-AAE5-7A61FDEC8F79}"/>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D1CB0-904B-43D8-BB0B-B353E509EBAA}"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F9EA7-186D-4650-AB08-D6B1ABA835E0}" type="slidenum">
              <a:rPr kumimoji="1" lang="ja-JP" altLang="en-US" smtClean="0"/>
              <a:t>‹#›</a:t>
            </a:fld>
            <a:endParaRPr kumimoji="1" lang="ja-JP" altLang="en-US"/>
          </a:p>
        </p:txBody>
      </p:sp>
    </p:spTree>
    <p:extLst>
      <p:ext uri="{BB962C8B-B14F-4D97-AF65-F5344CB8AC3E}">
        <p14:creationId xmlns:p14="http://schemas.microsoft.com/office/powerpoint/2010/main" val="25483980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まず、自分の口腔清掃の習慣と口の中について振り返りを行います。</a:t>
            </a:r>
            <a:endParaRPr kumimoji="1" lang="en-US" altLang="ja-JP" dirty="0" smtClean="0"/>
          </a:p>
          <a:p>
            <a:r>
              <a:rPr kumimoji="1" lang="ja-JP" altLang="en-US" dirty="0" smtClean="0"/>
              <a:t>✔の数が多いほど、歯肉炎の可能性が高いと考えられます。</a:t>
            </a:r>
            <a:endParaRPr kumimoji="1" lang="en-US" altLang="ja-JP" dirty="0" smtClean="0"/>
          </a:p>
          <a:p>
            <a:endParaRPr kumimoji="1" lang="en-US" altLang="ja-JP" dirty="0" smtClean="0"/>
          </a:p>
          <a:p>
            <a:r>
              <a:rPr kumimoji="1" lang="ja-JP" altLang="en-US" dirty="0" smtClean="0"/>
              <a:t>小学生は、歯肉炎予防に重要な歯と歯肉の境目に歯ブラシがあたっていないことが多く、</a:t>
            </a:r>
            <a:endParaRPr kumimoji="1" lang="en-US" altLang="ja-JP" dirty="0" smtClean="0"/>
          </a:p>
          <a:p>
            <a:r>
              <a:rPr kumimoji="1" lang="ja-JP" altLang="en-US" dirty="0" smtClean="0"/>
              <a:t>また、歯みがきが面倒で丁寧にしていない児童も多くみられます。</a:t>
            </a:r>
            <a:endParaRPr kumimoji="1" lang="en-US" altLang="ja-JP" dirty="0" smtClean="0"/>
          </a:p>
          <a:p>
            <a:endParaRPr kumimoji="1" lang="en-US" altLang="ja-JP" dirty="0" smtClean="0"/>
          </a:p>
          <a:p>
            <a:r>
              <a:rPr kumimoji="1" lang="ja-JP" altLang="en-US" dirty="0" smtClean="0"/>
              <a:t>デンタルフロスは小</a:t>
            </a:r>
            <a:r>
              <a:rPr kumimoji="1" lang="en-US" altLang="ja-JP" dirty="0" smtClean="0"/>
              <a:t>4</a:t>
            </a:r>
            <a:r>
              <a:rPr kumimoji="1" lang="ja-JP" altLang="en-US" dirty="0" smtClean="0"/>
              <a:t>では歯みがきと一緒に使用してもらうことが理想ですが、使用していない児童がまだまだ多い状況です。（歯ブラシだけでは、歯肉炎も歯周病も完全には予防できない）</a:t>
            </a:r>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1</a:t>
            </a:fld>
            <a:endParaRPr kumimoji="1" lang="ja-JP" altLang="en-US"/>
          </a:p>
        </p:txBody>
      </p:sp>
    </p:spTree>
    <p:extLst>
      <p:ext uri="{BB962C8B-B14F-4D97-AF65-F5344CB8AC3E}">
        <p14:creationId xmlns:p14="http://schemas.microsoft.com/office/powerpoint/2010/main" val="361576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初めに、日本人の歯みがき頻度の結果が表示されます。</a:t>
            </a:r>
            <a:endParaRPr kumimoji="1" lang="en-US" altLang="ja-JP" dirty="0" smtClean="0"/>
          </a:p>
          <a:p>
            <a:r>
              <a:rPr kumimoji="1" lang="ja-JP" altLang="en-US" dirty="0" smtClean="0"/>
              <a:t>クリックすると、「毎日歯みがきしているのに</a:t>
            </a:r>
            <a:r>
              <a:rPr kumimoji="1" lang="ja-JP" altLang="en-US" dirty="0" smtClean="0"/>
              <a:t>なぜ多くの人</a:t>
            </a:r>
            <a:r>
              <a:rPr kumimoji="1" lang="ja-JP" altLang="en-US" dirty="0" smtClean="0"/>
              <a:t>が歯周病になるか」の疑問が現れ、ここで児童に考えさせる時間を設けることもできます。</a:t>
            </a:r>
            <a:endParaRPr kumimoji="1" lang="en-US" altLang="ja-JP" dirty="0" smtClean="0"/>
          </a:p>
          <a:p>
            <a:r>
              <a:rPr kumimoji="1" lang="ja-JP" altLang="en-US" dirty="0" smtClean="0"/>
              <a:t>さらにクリックすると、疑問に対する答えが表示されます。</a:t>
            </a:r>
            <a:endParaRPr kumimoji="1" lang="en-US" altLang="ja-JP" dirty="0" smtClean="0"/>
          </a:p>
          <a:p>
            <a:endParaRPr kumimoji="1" lang="en-US" altLang="ja-JP" dirty="0" smtClean="0"/>
          </a:p>
          <a:p>
            <a:r>
              <a:rPr kumimoji="1" lang="ja-JP" altLang="en-US" dirty="0" smtClean="0"/>
              <a:t>日本人の成人の半分以上は歯周病にかかっています。</a:t>
            </a:r>
            <a:endParaRPr kumimoji="1" lang="en-US" altLang="ja-JP" dirty="0" smtClean="0"/>
          </a:p>
          <a:p>
            <a:r>
              <a:rPr kumimoji="1" lang="ja-JP" altLang="en-US" dirty="0" smtClean="0"/>
              <a:t>日本人は</a:t>
            </a:r>
            <a:r>
              <a:rPr kumimoji="1" lang="en-US" altLang="ja-JP" dirty="0" smtClean="0"/>
              <a:t>95</a:t>
            </a:r>
            <a:r>
              <a:rPr kumimoji="1" lang="ja-JP" altLang="en-US" dirty="0" smtClean="0"/>
              <a:t>％以上の人が毎日歯みがきをしているのに、歯周病が多いのはなぜか考えてみましょう。</a:t>
            </a:r>
            <a:endParaRPr kumimoji="1" lang="en-US" altLang="ja-JP" dirty="0" smtClean="0"/>
          </a:p>
          <a:p>
            <a:r>
              <a:rPr kumimoji="1" lang="ja-JP" altLang="en-US" dirty="0" smtClean="0"/>
              <a:t>歯みがきをしていてもみがき残しがある人が多いため、歯周病が多いのです。みがき残しが</a:t>
            </a:r>
            <a:r>
              <a:rPr kumimoji="1" lang="ja-JP" altLang="en-US" dirty="0" smtClean="0"/>
              <a:t>ある部位で</a:t>
            </a:r>
            <a:r>
              <a:rPr kumimoji="1" lang="ja-JP" altLang="en-US" dirty="0" smtClean="0"/>
              <a:t>歯肉炎・歯</a:t>
            </a:r>
            <a:r>
              <a:rPr kumimoji="1" lang="ja-JP" altLang="en-US" dirty="0" smtClean="0"/>
              <a:t>周炎は</a:t>
            </a:r>
            <a:r>
              <a:rPr kumimoji="1" lang="ja-JP" altLang="en-US" dirty="0" smtClean="0"/>
              <a:t>進行します。</a:t>
            </a:r>
            <a:endParaRPr kumimoji="1" lang="en-US" altLang="ja-JP" dirty="0" smtClean="0"/>
          </a:p>
          <a:p>
            <a:r>
              <a:rPr kumimoji="1" lang="ja-JP" altLang="en-US" dirty="0" smtClean="0"/>
              <a:t>みがき残し</a:t>
            </a:r>
            <a:r>
              <a:rPr kumimoji="1" lang="ja-JP" altLang="en-US" dirty="0" smtClean="0"/>
              <a:t>は歯と歯肉の境目、歯と歯の間で多いです。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10</a:t>
            </a:fld>
            <a:endParaRPr kumimoji="1" lang="ja-JP" altLang="en-US"/>
          </a:p>
        </p:txBody>
      </p:sp>
    </p:spTree>
    <p:extLst>
      <p:ext uri="{BB962C8B-B14F-4D97-AF65-F5344CB8AC3E}">
        <p14:creationId xmlns:p14="http://schemas.microsoft.com/office/powerpoint/2010/main" val="65334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初めに、磨き残しが多い（歯肉炎の原因となる汚れの）部位が表示されます。</a:t>
            </a:r>
            <a:endParaRPr kumimoji="1" lang="en-US" altLang="ja-JP" dirty="0" smtClean="0"/>
          </a:p>
          <a:p>
            <a:r>
              <a:rPr kumimoji="1" lang="ja-JP" altLang="en-US" dirty="0" smtClean="0"/>
              <a:t>クリックすると、歯と歯肉の境目→歯と歯の間の歯みがきのコツが順に現れます。</a:t>
            </a:r>
            <a:endParaRPr kumimoji="1" lang="en-US" altLang="ja-JP" dirty="0" smtClean="0"/>
          </a:p>
          <a:p>
            <a:endParaRPr kumimoji="1" lang="en-US" altLang="ja-JP" dirty="0" smtClean="0"/>
          </a:p>
          <a:p>
            <a:r>
              <a:rPr kumimoji="1" lang="ja-JP" altLang="en-US" dirty="0" smtClean="0"/>
              <a:t>歯肉炎の原因は、歯と歯肉の境目と歯と歯の間の歯垢です。</a:t>
            </a:r>
            <a:endParaRPr kumimoji="1" lang="en-US" altLang="ja-JP" dirty="0" smtClean="0"/>
          </a:p>
          <a:p>
            <a:r>
              <a:rPr kumimoji="1" lang="ja-JP" altLang="en-US" dirty="0" smtClean="0"/>
              <a:t>＜歯と歯肉の境目の歯垢＞</a:t>
            </a:r>
            <a:endParaRPr kumimoji="1" lang="en-US" altLang="ja-JP" dirty="0" smtClean="0"/>
          </a:p>
          <a:p>
            <a:r>
              <a:rPr kumimoji="1" lang="ja-JP" altLang="en-US" dirty="0" smtClean="0"/>
              <a:t>歯ブラシの毛先が歯と歯肉の境目に当たっていることを鏡で確認しながらみがくと、きれいに磨けます。軽い力で</a:t>
            </a:r>
            <a:r>
              <a:rPr kumimoji="1" lang="en-US" altLang="ja-JP" dirty="0" smtClean="0"/>
              <a:t>1</a:t>
            </a:r>
            <a:r>
              <a:rPr kumimoji="1" lang="ja-JP" altLang="en-US" dirty="0" smtClean="0"/>
              <a:t>か所</a:t>
            </a:r>
            <a:r>
              <a:rPr kumimoji="1" lang="en-US" altLang="ja-JP" dirty="0" smtClean="0"/>
              <a:t>20</a:t>
            </a:r>
            <a:r>
              <a:rPr kumimoji="1" lang="ja-JP" altLang="en-US" dirty="0" smtClean="0"/>
              <a:t>回くらい小さく小刻みに動かすのが理想的です。</a:t>
            </a:r>
            <a:endParaRPr kumimoji="1" lang="en-US" altLang="ja-JP" dirty="0" smtClean="0"/>
          </a:p>
          <a:p>
            <a:r>
              <a:rPr kumimoji="1" lang="ja-JP" altLang="en-US" dirty="0" smtClean="0"/>
              <a:t>＜歯と歯の間の歯垢＞</a:t>
            </a:r>
            <a:endParaRPr kumimoji="1" lang="en-US" altLang="ja-JP" dirty="0" smtClean="0"/>
          </a:p>
          <a:p>
            <a:r>
              <a:rPr kumimoji="1" lang="ja-JP" altLang="en-US" dirty="0" smtClean="0"/>
              <a:t>歯と歯の間の歯垢は歯ブラシだけではきれいにとれません。デンタルフロスなどの補助的清掃用具の使用が必要です。</a:t>
            </a:r>
            <a:endParaRPr kumimoji="1" lang="en-US" altLang="ja-JP" dirty="0" smtClean="0"/>
          </a:p>
          <a:p>
            <a:endParaRPr kumimoji="1" lang="en-US" altLang="ja-JP" dirty="0" smtClean="0"/>
          </a:p>
          <a:p>
            <a:r>
              <a:rPr kumimoji="1" lang="ja-JP" altLang="en-US" dirty="0" smtClean="0"/>
              <a:t>歯みがきの方法とデンタルフロスの使い方は</a:t>
            </a:r>
            <a:endParaRPr kumimoji="1" lang="en-US" altLang="ja-JP" dirty="0" smtClean="0"/>
          </a:p>
          <a:p>
            <a:r>
              <a:rPr kumimoji="1" lang="ja-JP" altLang="en-US" dirty="0" smtClean="0"/>
              <a:t>ダウンロード資料　★歯ブラシとデンタルフロスの使い方　を使用できます。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11</a:t>
            </a:fld>
            <a:endParaRPr kumimoji="1" lang="ja-JP" altLang="en-US"/>
          </a:p>
        </p:txBody>
      </p:sp>
    </p:spTree>
    <p:extLst>
      <p:ext uri="{BB962C8B-B14F-4D97-AF65-F5344CB8AC3E}">
        <p14:creationId xmlns:p14="http://schemas.microsoft.com/office/powerpoint/2010/main" val="7738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初めに、図の歯垢部分が点滅（</a:t>
            </a:r>
            <a:r>
              <a:rPr kumimoji="1" lang="en-US" altLang="ja-JP" dirty="0" smtClean="0"/>
              <a:t>5</a:t>
            </a:r>
            <a:r>
              <a:rPr kumimoji="1" lang="ja-JP" altLang="en-US" dirty="0" smtClean="0"/>
              <a:t>回点滅）し、クリックすると歯肉が腫れる様子が示されます。</a:t>
            </a:r>
            <a:endParaRPr kumimoji="1" lang="en-US" altLang="ja-JP" dirty="0" smtClean="0"/>
          </a:p>
          <a:p>
            <a:endParaRPr kumimoji="1" lang="en-US" altLang="ja-JP" dirty="0" smtClean="0"/>
          </a:p>
          <a:p>
            <a:r>
              <a:rPr kumimoji="1" lang="ja-JP" altLang="en-US" dirty="0" smtClean="0"/>
              <a:t>歯肉炎は、歯と歯肉の境目の歯垢（細菌の塊）が原因となり、歯肉が炎症を起こした状態です。</a:t>
            </a:r>
            <a:endParaRPr kumimoji="1" lang="en-US" altLang="ja-JP" dirty="0" smtClean="0"/>
          </a:p>
          <a:p>
            <a:r>
              <a:rPr kumimoji="1" lang="ja-JP" altLang="en-US" dirty="0" smtClean="0"/>
              <a:t>歯を支える骨にはまだ影響はないので、ていねいな歯みがきを続けることで</a:t>
            </a:r>
            <a:r>
              <a:rPr kumimoji="1" lang="ja-JP" altLang="en-US" dirty="0" smtClean="0"/>
              <a:t>歯肉の</a:t>
            </a:r>
            <a:r>
              <a:rPr kumimoji="1" lang="ja-JP" altLang="en-US" dirty="0" smtClean="0"/>
              <a:t>腫れは治ります。</a:t>
            </a:r>
            <a:endParaRPr kumimoji="1" lang="en-US" altLang="ja-JP" dirty="0" smtClean="0"/>
          </a:p>
          <a:p>
            <a:r>
              <a:rPr kumimoji="1" lang="ja-JP" altLang="en-US" dirty="0" smtClean="0"/>
              <a:t>口の中の状態に応じた歯みがきをする必要があり、定期的に歯科医院でチェックや指導を受けることが大切です。歯石がついている場合は、歯科医院で取り除いてもらいます。</a:t>
            </a:r>
            <a:endParaRPr kumimoji="1" lang="en-US" altLang="ja-JP" dirty="0" smtClean="0"/>
          </a:p>
          <a:p>
            <a:r>
              <a:rPr kumimoji="1" lang="ja-JP" altLang="en-US" dirty="0" smtClean="0"/>
              <a:t>歯垢の顕微鏡写真が、「説明資料　★</a:t>
            </a:r>
            <a:r>
              <a:rPr kumimoji="1" lang="en-US" altLang="ja-JP" dirty="0" smtClean="0"/>
              <a:t>P28,29_</a:t>
            </a:r>
            <a:r>
              <a:rPr kumimoji="1" lang="ja-JP" altLang="en-US" dirty="0" smtClean="0"/>
              <a:t>むし歯の成り立ち（むし歯の進行と脱灰と再石灰化のバランス含む）」にありますので、説明スライドとしてご使用いただけます。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2</a:t>
            </a:fld>
            <a:endParaRPr kumimoji="1" lang="ja-JP" altLang="en-US"/>
          </a:p>
        </p:txBody>
      </p:sp>
    </p:spTree>
    <p:extLst>
      <p:ext uri="{BB962C8B-B14F-4D97-AF65-F5344CB8AC3E}">
        <p14:creationId xmlns:p14="http://schemas.microsoft.com/office/powerpoint/2010/main" val="28665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歯肉炎</a:t>
            </a:r>
            <a:r>
              <a:rPr kumimoji="1" lang="ja-JP" altLang="en-US" dirty="0" smtClean="0"/>
              <a:t>は、「痛い」「歯肉に違和感がある」などの症状がありません。</a:t>
            </a:r>
            <a:endParaRPr kumimoji="1" lang="en-US" altLang="ja-JP" dirty="0" smtClean="0"/>
          </a:p>
          <a:p>
            <a:r>
              <a:rPr kumimoji="1" lang="ja-JP" altLang="en-US" dirty="0" smtClean="0"/>
              <a:t>歯みがきや歯みがき後のうがいで時々血が出ることがある場合は、歯肉炎の可能性が高いです。</a:t>
            </a:r>
            <a:endParaRPr kumimoji="1" lang="en-US" altLang="ja-JP" dirty="0" smtClean="0"/>
          </a:p>
          <a:p>
            <a:r>
              <a:rPr kumimoji="1" lang="ja-JP" altLang="en-US" dirty="0" smtClean="0"/>
              <a:t>痛みなどの症状がなくても、時々歯肉のチェックを行うことで、早期に歯肉炎に気づき、対処できるようになることが大切です。</a:t>
            </a:r>
            <a:endParaRPr kumimoji="1" lang="en-US" altLang="ja-JP" dirty="0" smtClean="0"/>
          </a:p>
          <a:p>
            <a:endParaRPr kumimoji="1" lang="en-US" altLang="ja-JP" dirty="0" smtClean="0"/>
          </a:p>
          <a:p>
            <a:r>
              <a:rPr kumimoji="1" lang="ja-JP" altLang="en-US" dirty="0" smtClean="0"/>
              <a:t>歯科健診での</a:t>
            </a:r>
            <a:r>
              <a:rPr kumimoji="1" lang="en-US" altLang="ja-JP" b="1" dirty="0" smtClean="0"/>
              <a:t>GO(</a:t>
            </a:r>
            <a:r>
              <a:rPr kumimoji="1" lang="ja-JP" altLang="en-US" b="1" dirty="0" smtClean="0"/>
              <a:t>歯周疾患要観察者）</a:t>
            </a:r>
            <a:r>
              <a:rPr kumimoji="1" lang="ja-JP" altLang="en-US" dirty="0" smtClean="0"/>
              <a:t>は、学校での保健指導を通して歯周病になることを予防するものです。（「生きる力」を育む学校での歯・口の健康づくり）</a:t>
            </a:r>
            <a:endParaRPr kumimoji="1" lang="en-US" altLang="ja-JP" dirty="0" smtClean="0"/>
          </a:p>
          <a:p>
            <a:r>
              <a:rPr kumimoji="1" lang="en-US" altLang="ja-JP" b="1" dirty="0" smtClean="0"/>
              <a:t>GO</a:t>
            </a:r>
            <a:r>
              <a:rPr kumimoji="1" lang="en-US" altLang="ja-JP" dirty="0" smtClean="0"/>
              <a:t>:</a:t>
            </a:r>
          </a:p>
          <a:p>
            <a:r>
              <a:rPr kumimoji="1" lang="ja-JP" altLang="en-US" dirty="0" smtClean="0"/>
              <a:t>歯垢の付着・歯肉に軽度の炎症あり、歯石沈着なし</a:t>
            </a:r>
            <a:endParaRPr kumimoji="1" lang="en-US" altLang="ja-JP" dirty="0" smtClean="0"/>
          </a:p>
          <a:p>
            <a:r>
              <a:rPr kumimoji="1" lang="ja-JP" altLang="en-US" dirty="0" smtClean="0"/>
              <a:t>生活習慣の改善と注意深いブラッシング等によって炎症が改善されるような歯肉の状態の者。</a:t>
            </a:r>
            <a:endParaRPr kumimoji="1" lang="en-US" altLang="ja-JP" dirty="0" smtClean="0"/>
          </a:p>
          <a:p>
            <a:r>
              <a:rPr kumimoji="1" lang="ja-JP" altLang="en-US" dirty="0" smtClean="0"/>
              <a:t>口腔環境が悪くなると</a:t>
            </a:r>
            <a:r>
              <a:rPr kumimoji="1" lang="en-US" altLang="ja-JP" dirty="0" smtClean="0"/>
              <a:t>G</a:t>
            </a:r>
            <a:r>
              <a:rPr kumimoji="1" lang="ja-JP" altLang="en-US" dirty="0" smtClean="0"/>
              <a:t>（歯周疾患罹患者）になる可能性が高いため、こまめな経過観察が必要。</a:t>
            </a:r>
            <a:endParaRPr kumimoji="1" lang="en-US" altLang="ja-JP" dirty="0" smtClean="0"/>
          </a:p>
          <a:p>
            <a:r>
              <a:rPr kumimoji="1" lang="en-US" altLang="ja-JP" b="1" dirty="0" smtClean="0"/>
              <a:t>GO</a:t>
            </a:r>
            <a:r>
              <a:rPr kumimoji="1" lang="ja-JP" altLang="en-US" b="1" dirty="0" err="1" smtClean="0"/>
              <a:t>への</a:t>
            </a:r>
            <a:r>
              <a:rPr kumimoji="1" lang="ja-JP" altLang="en-US" b="1" dirty="0" smtClean="0"/>
              <a:t>保健指導：</a:t>
            </a:r>
            <a:endParaRPr kumimoji="1" lang="en-US" altLang="ja-JP" b="1" dirty="0" smtClean="0"/>
          </a:p>
          <a:p>
            <a:r>
              <a:rPr kumimoji="1" lang="ja-JP" altLang="en-US" dirty="0" smtClean="0"/>
              <a:t>歯周病とその原因についての知識を深め、本人に自分の歯垢付着部位を認識させたうえで、適切に歯垢を除去する方法を習得・継続することで歯肉炎が改善する変化を気づかせる。</a:t>
            </a:r>
            <a:endParaRPr kumimoji="1" lang="en-US" altLang="ja-JP" dirty="0" smtClean="0"/>
          </a:p>
          <a:p>
            <a:r>
              <a:rPr kumimoji="1" lang="ja-JP" altLang="en-US" dirty="0" smtClean="0"/>
              <a:t>また、定期的にかかりつけ歯科医で磨き残しや歯肉のチェックを受けることも大切です。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3</a:t>
            </a:fld>
            <a:endParaRPr kumimoji="1" lang="ja-JP" altLang="en-US"/>
          </a:p>
        </p:txBody>
      </p:sp>
    </p:spTree>
    <p:extLst>
      <p:ext uri="{BB962C8B-B14F-4D97-AF65-F5344CB8AC3E}">
        <p14:creationId xmlns:p14="http://schemas.microsoft.com/office/powerpoint/2010/main" val="345412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初めに写真が表示され、クリックすると、歯肉炎の部分を指す矢印が現れます。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4</a:t>
            </a:fld>
            <a:endParaRPr kumimoji="1" lang="ja-JP" altLang="en-US"/>
          </a:p>
        </p:txBody>
      </p:sp>
    </p:spTree>
    <p:extLst>
      <p:ext uri="{BB962C8B-B14F-4D97-AF65-F5344CB8AC3E}">
        <p14:creationId xmlns:p14="http://schemas.microsoft.com/office/powerpoint/2010/main" val="354481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このスライドの使用方法</a:t>
            </a:r>
            <a:endParaRPr kumimoji="1" lang="en-US" altLang="ja-JP" dirty="0" smtClean="0"/>
          </a:p>
          <a:p>
            <a:r>
              <a:rPr kumimoji="1" lang="ja-JP" altLang="en-US" dirty="0" smtClean="0"/>
              <a:t>①歯肉炎が改善したことを視覚的にわかるようにする</a:t>
            </a:r>
            <a:endParaRPr kumimoji="1" lang="en-US" altLang="ja-JP" dirty="0" smtClean="0"/>
          </a:p>
          <a:p>
            <a:r>
              <a:rPr kumimoji="1" lang="ja-JP" altLang="en-US" dirty="0" smtClean="0"/>
              <a:t>②歯肉炎がなぜか改善したかを考えさせる</a:t>
            </a:r>
            <a:endParaRPr kumimoji="1" lang="en-US" altLang="ja-JP" dirty="0" smtClean="0"/>
          </a:p>
          <a:p>
            <a:endParaRPr kumimoji="1" lang="en-US" altLang="ja-JP" dirty="0" smtClean="0"/>
          </a:p>
          <a:p>
            <a:r>
              <a:rPr kumimoji="1" lang="ja-JP" altLang="en-US" dirty="0" smtClean="0"/>
              <a:t>①歯肉炎の改善</a:t>
            </a:r>
            <a:endParaRPr kumimoji="1" lang="en-US" altLang="ja-JP" dirty="0" smtClean="0"/>
          </a:p>
          <a:p>
            <a:r>
              <a:rPr kumimoji="1" lang="ja-JP" altLang="en-US" dirty="0" smtClean="0"/>
              <a:t>・歯と歯の間の歯肉がぷっくりしている→腫れがひいて少し引き締まった感じがある</a:t>
            </a:r>
            <a:endParaRPr kumimoji="1" lang="en-US" altLang="ja-JP" dirty="0" smtClean="0"/>
          </a:p>
          <a:p>
            <a:r>
              <a:rPr kumimoji="1" lang="ja-JP" altLang="en-US" dirty="0" smtClean="0"/>
              <a:t>・歯肉の色：少し赤い（赤みを帯びたピンク）→赤みが少なくピンク色</a:t>
            </a:r>
            <a:endParaRPr kumimoji="1" lang="en-US" altLang="ja-JP" dirty="0" smtClean="0"/>
          </a:p>
          <a:p>
            <a:r>
              <a:rPr kumimoji="1" lang="ja-JP" altLang="en-US" dirty="0" smtClean="0"/>
              <a:t>②なぜ改善したか？</a:t>
            </a:r>
            <a:endParaRPr kumimoji="1" lang="en-US" altLang="ja-JP" dirty="0" smtClean="0"/>
          </a:p>
          <a:p>
            <a:r>
              <a:rPr kumimoji="1" lang="ja-JP" altLang="en-US" dirty="0" smtClean="0"/>
              <a:t>・ていねいな歯みがきを続けた</a:t>
            </a:r>
            <a:endParaRPr kumimoji="1" lang="en-US" altLang="ja-JP" dirty="0" smtClean="0"/>
          </a:p>
          <a:p>
            <a:r>
              <a:rPr kumimoji="1" lang="ja-JP" altLang="en-US" dirty="0" smtClean="0"/>
              <a:t>（歯と歯肉の境目の歯垢を落とせるように、歯ブラシを当てるようにした）</a:t>
            </a:r>
            <a:endParaRPr kumimoji="1" lang="en-US" altLang="ja-JP" dirty="0" smtClean="0"/>
          </a:p>
          <a:p>
            <a:r>
              <a:rPr kumimoji="1" lang="ja-JP" altLang="en-US" dirty="0" smtClean="0"/>
              <a:t>（デンタルフロスも併用した）</a:t>
            </a:r>
            <a:endParaRPr kumimoji="1" lang="en-US" altLang="ja-JP" dirty="0" smtClean="0"/>
          </a:p>
          <a:p>
            <a:r>
              <a:rPr kumimoji="1" lang="ja-JP" altLang="en-US" dirty="0" smtClean="0"/>
              <a:t>（手鏡を見ながら歯みがきをした）　など</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5</a:t>
            </a:fld>
            <a:endParaRPr kumimoji="1" lang="ja-JP" altLang="en-US"/>
          </a:p>
        </p:txBody>
      </p:sp>
    </p:spTree>
    <p:extLst>
      <p:ext uri="{BB962C8B-B14F-4D97-AF65-F5344CB8AC3E}">
        <p14:creationId xmlns:p14="http://schemas.microsoft.com/office/powerpoint/2010/main" val="77946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スライド５に対する歯肉炎予防方法の説明</a:t>
            </a:r>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6</a:t>
            </a:fld>
            <a:endParaRPr kumimoji="1" lang="ja-JP" altLang="en-US"/>
          </a:p>
        </p:txBody>
      </p:sp>
    </p:spTree>
    <p:extLst>
      <p:ext uri="{BB962C8B-B14F-4D97-AF65-F5344CB8AC3E}">
        <p14:creationId xmlns:p14="http://schemas.microsoft.com/office/powerpoint/2010/main" val="272022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歯肉炎は歯肉にのみ炎症が起きている状態です。</a:t>
            </a:r>
            <a:endParaRPr kumimoji="1" lang="en-US" altLang="ja-JP" dirty="0" smtClean="0"/>
          </a:p>
          <a:p>
            <a:r>
              <a:rPr kumimoji="1" lang="ja-JP" altLang="en-US" dirty="0" smtClean="0"/>
              <a:t>放置すると</a:t>
            </a:r>
            <a:r>
              <a:rPr kumimoji="1" lang="ja-JP" altLang="en-US" dirty="0" smtClean="0"/>
              <a:t>、進行し炎症が歯</a:t>
            </a:r>
            <a:r>
              <a:rPr kumimoji="1" lang="ja-JP" altLang="en-US" dirty="0" smtClean="0"/>
              <a:t>を支える骨（歯槽骨）</a:t>
            </a:r>
            <a:r>
              <a:rPr kumimoji="1" lang="ja-JP" altLang="en-US" dirty="0" smtClean="0"/>
              <a:t>まで及んだ状態を歯周炎といいます。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7</a:t>
            </a:fld>
            <a:endParaRPr kumimoji="1" lang="ja-JP" altLang="en-US"/>
          </a:p>
        </p:txBody>
      </p:sp>
    </p:spTree>
    <p:extLst>
      <p:ext uri="{BB962C8B-B14F-4D97-AF65-F5344CB8AC3E}">
        <p14:creationId xmlns:p14="http://schemas.microsoft.com/office/powerpoint/2010/main" val="408016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a:t>
            </a:r>
            <a:r>
              <a:rPr kumimoji="1" lang="en-US" altLang="ja-JP" dirty="0" smtClean="0"/>
              <a:t>10</a:t>
            </a:r>
            <a:r>
              <a:rPr kumimoji="1" lang="ja-JP" altLang="en-US" dirty="0" smtClean="0"/>
              <a:t>人の笑顔の青年（</a:t>
            </a:r>
            <a:r>
              <a:rPr kumimoji="1" lang="en-US" altLang="ja-JP" dirty="0" smtClean="0"/>
              <a:t>20</a:t>
            </a:r>
            <a:r>
              <a:rPr kumimoji="1" lang="ja-JP" altLang="en-US" dirty="0" smtClean="0"/>
              <a:t>歳）が表示されます。</a:t>
            </a:r>
            <a:endParaRPr kumimoji="1" lang="en-US" altLang="ja-JP" dirty="0" smtClean="0"/>
          </a:p>
          <a:p>
            <a:r>
              <a:rPr kumimoji="1" lang="ja-JP" altLang="en-US" dirty="0" smtClean="0"/>
              <a:t>ここで、歯周病の人は</a:t>
            </a:r>
            <a:r>
              <a:rPr kumimoji="1" lang="en-US" altLang="ja-JP" dirty="0" smtClean="0"/>
              <a:t>10</a:t>
            </a:r>
            <a:r>
              <a:rPr kumimoji="1" lang="ja-JP" altLang="en-US" dirty="0" smtClean="0"/>
              <a:t>人中何人くらいいるかを考えてもらうことができます。</a:t>
            </a:r>
            <a:endParaRPr kumimoji="1" lang="en-US" altLang="ja-JP" dirty="0" smtClean="0"/>
          </a:p>
          <a:p>
            <a:r>
              <a:rPr kumimoji="1" lang="ja-JP" altLang="en-US" dirty="0" smtClean="0"/>
              <a:t>クリックすると、歯周病の人の表情が変化します。</a:t>
            </a:r>
            <a:endParaRPr kumimoji="1" lang="en-US" altLang="ja-JP" dirty="0" smtClean="0"/>
          </a:p>
          <a:p>
            <a:endParaRPr kumimoji="1" lang="en-US" altLang="ja-JP" dirty="0" smtClean="0"/>
          </a:p>
          <a:p>
            <a:r>
              <a:rPr kumimoji="1" lang="ja-JP" altLang="en-US" dirty="0" smtClean="0"/>
              <a:t>歯周病は早いと高校生頃に発症し、</a:t>
            </a:r>
            <a:endParaRPr kumimoji="1" lang="en-US" altLang="ja-JP" dirty="0" smtClean="0"/>
          </a:p>
          <a:p>
            <a:r>
              <a:rPr kumimoji="1" lang="ja-JP" altLang="en-US" dirty="0" smtClean="0"/>
              <a:t>仙台市では、</a:t>
            </a:r>
            <a:r>
              <a:rPr kumimoji="1" lang="en-US" altLang="ja-JP" dirty="0" smtClean="0"/>
              <a:t>20</a:t>
            </a:r>
            <a:r>
              <a:rPr kumimoji="1" lang="ja-JP" altLang="en-US" dirty="0" smtClean="0"/>
              <a:t>歳ですでに</a:t>
            </a:r>
            <a:r>
              <a:rPr kumimoji="1" lang="en-US" altLang="ja-JP" dirty="0" smtClean="0"/>
              <a:t>10</a:t>
            </a:r>
            <a:r>
              <a:rPr kumimoji="1" lang="ja-JP" altLang="en-US" dirty="0" smtClean="0"/>
              <a:t>人中</a:t>
            </a:r>
            <a:r>
              <a:rPr kumimoji="1" lang="en-US" altLang="ja-JP" dirty="0" smtClean="0"/>
              <a:t>3.5</a:t>
            </a:r>
            <a:r>
              <a:rPr kumimoji="1" lang="ja-JP" altLang="en-US" dirty="0" smtClean="0"/>
              <a:t>人が罹患しています。（成人では半分以上が罹患）</a:t>
            </a:r>
            <a:endParaRPr kumimoji="1" lang="en-US" altLang="ja-JP" dirty="0" smtClean="0"/>
          </a:p>
          <a:p>
            <a:r>
              <a:rPr kumimoji="1" lang="ja-JP" altLang="en-US" dirty="0" smtClean="0"/>
              <a:t>（</a:t>
            </a:r>
            <a:r>
              <a:rPr kumimoji="1" lang="en-US" altLang="ja-JP" dirty="0" smtClean="0"/>
              <a:t>H30</a:t>
            </a:r>
            <a:r>
              <a:rPr kumimoji="1" lang="ja-JP" altLang="en-US" dirty="0" smtClean="0"/>
              <a:t>仙台市</a:t>
            </a:r>
            <a:r>
              <a:rPr kumimoji="1" lang="en-US" altLang="ja-JP" dirty="0" smtClean="0"/>
              <a:t>20</a:t>
            </a:r>
            <a:r>
              <a:rPr kumimoji="1" lang="ja-JP" altLang="en-US" dirty="0" smtClean="0"/>
              <a:t>歳のデンタルケアでの歯科健診結果より）</a:t>
            </a:r>
            <a:endParaRPr kumimoji="1" lang="en-US" altLang="ja-JP" dirty="0" smtClean="0"/>
          </a:p>
          <a:p>
            <a:r>
              <a:rPr lang="ja-JP" altLang="en-US" dirty="0" smtClean="0">
                <a:effectLst/>
              </a:rPr>
              <a:t>健康な歯肉（歯ぐき）を保つためには、学齢期からの予防が大切です</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仙台市では、歯肉炎は学童期で</a:t>
            </a:r>
            <a:r>
              <a:rPr kumimoji="1" lang="en-US" altLang="ja-JP" dirty="0" smtClean="0"/>
              <a:t>40</a:t>
            </a:r>
            <a:r>
              <a:rPr kumimoji="1" lang="ja-JP" altLang="en-US" dirty="0" smtClean="0"/>
              <a:t>％が罹患しています。</a:t>
            </a:r>
            <a:endParaRPr kumimoji="1" lang="en-US" altLang="ja-JP" dirty="0" smtClean="0"/>
          </a:p>
          <a:p>
            <a:r>
              <a:rPr kumimoji="1" lang="ja-JP" altLang="en-US" dirty="0" smtClean="0"/>
              <a:t>学齢期のうちに、歯周病（歯肉炎含む）の知識と、その予防法を知り、実践できるようにすることが望まれます。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8</a:t>
            </a:fld>
            <a:endParaRPr kumimoji="1" lang="ja-JP" altLang="en-US"/>
          </a:p>
        </p:txBody>
      </p:sp>
    </p:spTree>
    <p:extLst>
      <p:ext uri="{BB962C8B-B14F-4D97-AF65-F5344CB8AC3E}">
        <p14:creationId xmlns:p14="http://schemas.microsoft.com/office/powerpoint/2010/main" val="235165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歯周病は歯が抜けてしまうという口の中だけの問題ではなく、全身の病気と関係があることを説明します。</a:t>
            </a:r>
            <a:endParaRPr kumimoji="1" lang="en-US" altLang="ja-JP" dirty="0" smtClean="0"/>
          </a:p>
          <a:p>
            <a:endParaRPr kumimoji="1" lang="en-US" altLang="ja-JP" dirty="0" smtClean="0"/>
          </a:p>
          <a:p>
            <a:r>
              <a:rPr kumimoji="1" lang="ja-JP" altLang="en-US" dirty="0" smtClean="0"/>
              <a:t>歯周病と全身の病気との関連についてのスライドが</a:t>
            </a:r>
            <a:endParaRPr kumimoji="1" lang="en-US" altLang="ja-JP" dirty="0" smtClean="0"/>
          </a:p>
          <a:p>
            <a:r>
              <a:rPr kumimoji="1" lang="ja-JP" altLang="en-US" dirty="0" smtClean="0"/>
              <a:t>ダウンロード資料★</a:t>
            </a:r>
            <a:r>
              <a:rPr kumimoji="1" lang="en-US" altLang="ja-JP" dirty="0" smtClean="0"/>
              <a:t>P33,34_</a:t>
            </a:r>
            <a:r>
              <a:rPr kumimoji="1" lang="ja-JP" altLang="en-US" dirty="0" smtClean="0"/>
              <a:t>歯周病予防（予防の</a:t>
            </a:r>
            <a:r>
              <a:rPr kumimoji="1" lang="en-US" altLang="ja-JP" dirty="0" smtClean="0"/>
              <a:t>4</a:t>
            </a:r>
            <a:r>
              <a:rPr kumimoji="1" lang="ja-JP" altLang="en-US" dirty="0" smtClean="0"/>
              <a:t>要素、歯肉炎の見分け方、全身との関わり含む</a:t>
            </a:r>
            <a:r>
              <a:rPr kumimoji="1" lang="en-US" altLang="ja-JP" dirty="0" smtClean="0"/>
              <a:t>)</a:t>
            </a:r>
            <a:r>
              <a:rPr kumimoji="1" lang="ja-JP" altLang="en-US" dirty="0" smtClean="0"/>
              <a:t>中にあります。参照ください。</a:t>
            </a:r>
            <a:endParaRPr kumimoji="1" lang="en-US" altLang="ja-JP" dirty="0" smtClean="0"/>
          </a:p>
          <a:p>
            <a:endParaRPr kumimoji="1" lang="en-US" altLang="ja-JP" dirty="0" smtClean="0"/>
          </a:p>
          <a:p>
            <a:r>
              <a:rPr kumimoji="1" lang="ja-JP" altLang="en-US" dirty="0" smtClean="0"/>
              <a:t>＜歯周病と全身の病気との関連について＞</a:t>
            </a:r>
            <a:endParaRPr kumimoji="1" lang="en-US" altLang="ja-JP" dirty="0" smtClean="0"/>
          </a:p>
          <a:p>
            <a:r>
              <a:rPr kumimoji="1" lang="ja-JP" altLang="en-US" dirty="0" smtClean="0"/>
              <a:t>歯周病は全身の病気との関連があることがわかっています。</a:t>
            </a:r>
            <a:endParaRPr kumimoji="1" lang="en-US" altLang="ja-JP" dirty="0" smtClean="0"/>
          </a:p>
          <a:p>
            <a:r>
              <a:rPr kumimoji="1" lang="ja-JP" altLang="en-US" dirty="0" smtClean="0"/>
              <a:t>歯周病部位から歯周病菌や炎症物質が血管を通り全身を回ります。（菌血症）</a:t>
            </a:r>
            <a:endParaRPr kumimoji="1" lang="en-US" altLang="ja-JP" dirty="0" smtClean="0"/>
          </a:p>
          <a:p>
            <a:r>
              <a:rPr kumimoji="1" lang="ja-JP" altLang="en-US" dirty="0" smtClean="0"/>
              <a:t>心臓や脳の血管の内側に、歯周病菌を含む栓ができると心筋梗塞や脳梗塞を引き起こすことがあります。</a:t>
            </a:r>
            <a:endParaRPr kumimoji="1" lang="en-US" altLang="ja-JP" dirty="0" smtClean="0"/>
          </a:p>
          <a:p>
            <a:r>
              <a:rPr kumimoji="1" lang="ja-JP" altLang="en-US" dirty="0" smtClean="0"/>
              <a:t>また、歯周病と糖尿病は相互に影響し合います。（糖尿病は、血液中の糖が増え、眼・腎臓・末梢神経等に悪影響を及ぼし、悪化すると失明したり血液透析や足の切断が必要となることもあります）</a:t>
            </a:r>
            <a:endParaRPr kumimoji="1" lang="en-US" altLang="ja-JP" dirty="0" smtClean="0"/>
          </a:p>
          <a:p>
            <a:r>
              <a:rPr kumimoji="1" lang="ja-JP" altLang="en-US" dirty="0" smtClean="0"/>
              <a:t>他に、内蔵型肥満や関節リウマチ、骨粗しょう症との関連も報告されています。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9</a:t>
            </a:fld>
            <a:endParaRPr kumimoji="1" lang="ja-JP" altLang="en-US"/>
          </a:p>
        </p:txBody>
      </p:sp>
    </p:spTree>
    <p:extLst>
      <p:ext uri="{BB962C8B-B14F-4D97-AF65-F5344CB8AC3E}">
        <p14:creationId xmlns:p14="http://schemas.microsoft.com/office/powerpoint/2010/main" val="310478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407892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36960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2884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2885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94607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243887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114035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406801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50693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332613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E1322-50A7-4E1B-88A3-D9F18B9D2CA2}"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295637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E1322-50A7-4E1B-88A3-D9F18B9D2CA2}"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8BFA8-99F5-490C-AF46-AD28871A71CD}" type="slidenum">
              <a:rPr kumimoji="1" lang="ja-JP" altLang="en-US" smtClean="0"/>
              <a:t>‹#›</a:t>
            </a:fld>
            <a:endParaRPr kumimoji="1" lang="ja-JP" altLang="en-US"/>
          </a:p>
        </p:txBody>
      </p:sp>
    </p:spTree>
    <p:extLst>
      <p:ext uri="{BB962C8B-B14F-4D97-AF65-F5344CB8AC3E}">
        <p14:creationId xmlns:p14="http://schemas.microsoft.com/office/powerpoint/2010/main" val="3554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4.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4.bp.blogspot.com/-FFI81hcLm08/VoziKy7ZRWI/AAAAAAAA2sI/zsB_6RGY6S0/s800/haguki_shisyuubyou.png" TargetMode="External"/><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hyperlink" Target="http://2.bp.blogspot.com/-ep12Xrtf_Vg/UvTeQ8TpcvI/AAAAAAAAdmY/FZlvVMv0pPc/s800/roujin_sinzouhossa.png" TargetMode="External"/><Relationship Id="rId5" Type="http://schemas.openxmlformats.org/officeDocument/2006/relationships/hyperlink" Target="http://2.bp.blogspot.com/-2RvBSauaQCI/Ufj1Cj2vC8I/AAAAAAAAWks/KH2Qfs_LHZ8/s800/baikin_genki.png" TargetMode="External"/><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hyperlink" Target="http://1.bp.blogspot.com/-LLzdYh42InU/VdLr6QF6LoI/AAAAAAAAwz0/_a86lm1TuOQ/s800/sick_noukousoku.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メモ 2"/>
          <p:cNvSpPr/>
          <p:nvPr/>
        </p:nvSpPr>
        <p:spPr>
          <a:xfrm>
            <a:off x="755576" y="1916832"/>
            <a:ext cx="7920880" cy="3744416"/>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0" y="0"/>
            <a:ext cx="9144000" cy="1021159"/>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46283" y="187413"/>
            <a:ext cx="6609502"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チェックしてみましょう！</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2" name="正方形/長方形 1"/>
          <p:cNvSpPr/>
          <p:nvPr/>
        </p:nvSpPr>
        <p:spPr>
          <a:xfrm>
            <a:off x="804935" y="1916832"/>
            <a:ext cx="7871521" cy="3539430"/>
          </a:xfrm>
          <a:prstGeom prst="rect">
            <a:avLst/>
          </a:prstGeom>
        </p:spPr>
        <p:txBody>
          <a:bodyPr wrap="square">
            <a:spAutoFit/>
          </a:bodyPr>
          <a:lstStyle/>
          <a:p>
            <a:pPr>
              <a:lnSpc>
                <a:spcPct val="200000"/>
              </a:lnSpc>
            </a:pPr>
            <a:r>
              <a:rPr lang="ja-JP" altLang="en-US" sz="2800" dirty="0" smtClean="0">
                <a:latin typeface="HG丸ｺﾞｼｯｸM-PRO" panose="020F0600000000000000" pitchFamily="50" charset="-128"/>
                <a:ea typeface="HG丸ｺﾞｼｯｸM-PRO" panose="020F0600000000000000" pitchFamily="50" charset="-128"/>
              </a:rPr>
              <a:t>□ 　歯みがきやうがいで血が出ることがある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2800" dirty="0">
                <a:latin typeface="HG丸ｺﾞｼｯｸM-PRO" panose="020F0600000000000000" pitchFamily="50" charset="-128"/>
                <a:ea typeface="HG丸ｺﾞｼｯｸM-PRO" panose="020F0600000000000000" pitchFamily="50" charset="-128"/>
              </a:rPr>
              <a:t>□ 　歯肉</a:t>
            </a:r>
            <a:r>
              <a:rPr lang="ja-JP" altLang="en-US" sz="2800" dirty="0" smtClean="0">
                <a:latin typeface="HG丸ｺﾞｼｯｸM-PRO" panose="020F0600000000000000" pitchFamily="50" charset="-128"/>
                <a:ea typeface="HG丸ｺﾞｼｯｸM-PRO" panose="020F0600000000000000" pitchFamily="50" charset="-128"/>
              </a:rPr>
              <a:t>が赤くはれている</a:t>
            </a:r>
          </a:p>
          <a:p>
            <a:pPr>
              <a:lnSpc>
                <a:spcPct val="200000"/>
              </a:lnSpc>
            </a:pPr>
            <a:r>
              <a:rPr lang="ja-JP" altLang="en-US" sz="2800" dirty="0">
                <a:latin typeface="HG丸ｺﾞｼｯｸM-PRO" panose="020F0600000000000000" pitchFamily="50" charset="-128"/>
                <a:ea typeface="HG丸ｺﾞｼｯｸM-PRO" panose="020F0600000000000000" pitchFamily="50" charset="-128"/>
              </a:rPr>
              <a:t>□ 　歯</a:t>
            </a:r>
            <a:r>
              <a:rPr lang="ja-JP" altLang="en-US" sz="2800" dirty="0" smtClean="0">
                <a:latin typeface="HG丸ｺﾞｼｯｸM-PRO" panose="020F0600000000000000" pitchFamily="50" charset="-128"/>
                <a:ea typeface="HG丸ｺﾞｼｯｸM-PRO" panose="020F0600000000000000" pitchFamily="50" charset="-128"/>
              </a:rPr>
              <a:t>みがきをていねいにしていない</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デンタルフロスはほとんど使わない</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6" y="115627"/>
            <a:ext cx="1596219" cy="159621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2787">
            <a:off x="7591391" y="3423807"/>
            <a:ext cx="967788" cy="115212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2860018"/>
            <a:ext cx="1008112" cy="1008112"/>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4775" y="5277333"/>
            <a:ext cx="1235300" cy="1177801"/>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1071" y="5798707"/>
            <a:ext cx="847407" cy="908748"/>
          </a:xfrm>
          <a:prstGeom prst="rect">
            <a:avLst/>
          </a:prstGeom>
        </p:spPr>
      </p:pic>
    </p:spTree>
    <p:extLst>
      <p:ext uri="{BB962C8B-B14F-4D97-AF65-F5344CB8AC3E}">
        <p14:creationId xmlns:p14="http://schemas.microsoft.com/office/powerpoint/2010/main" val="4105300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吹き出し 17"/>
          <p:cNvSpPr/>
          <p:nvPr/>
        </p:nvSpPr>
        <p:spPr>
          <a:xfrm>
            <a:off x="1305648" y="5286914"/>
            <a:ext cx="7658840" cy="1526462"/>
          </a:xfrm>
          <a:prstGeom prst="wedgeRectCallout">
            <a:avLst>
              <a:gd name="adj1" fmla="val -57169"/>
              <a:gd name="adj2" fmla="val 6719"/>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94494" y="112999"/>
            <a:ext cx="9687267" cy="646331"/>
          </a:xfrm>
          <a:prstGeom prst="rect">
            <a:avLst/>
          </a:prstGeom>
          <a:noFill/>
        </p:spPr>
        <p:txBody>
          <a:bodyPr wrap="none" rtlCol="0">
            <a:spAutoFit/>
          </a:bodyPr>
          <a:lstStyle/>
          <a:p>
            <a:pPr marL="266700"/>
            <a:r>
              <a:rPr lang="ja-JP" altLang="en-US" sz="3600" dirty="0" smtClean="0">
                <a:latin typeface="HGS創英角ﾎﾟｯﾌﾟ体" panose="040B0A00000000000000" pitchFamily="50" charset="-128"/>
                <a:ea typeface="HGS創英角ﾎﾟｯﾌﾟ体" panose="040B0A00000000000000" pitchFamily="50" charset="-128"/>
              </a:rPr>
              <a:t>なぜ多くの人が歯周病にかかるのでしょう？</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5471592" y="1196752"/>
            <a:ext cx="2916832"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ほとんどの人が</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毎日歯みがき</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995936" y="4005064"/>
            <a:ext cx="5256584"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毎日歯みがきしても、</a:t>
            </a:r>
            <a:r>
              <a:rPr kumimoji="1" lang="ja-JP" altLang="en-US" sz="2800" dirty="0" smtClean="0">
                <a:latin typeface="HG丸ｺﾞｼｯｸM-PRO" panose="020F0600000000000000" pitchFamily="50" charset="-128"/>
                <a:ea typeface="HG丸ｺﾞｼｯｸM-PRO" panose="020F0600000000000000" pitchFamily="50" charset="-128"/>
              </a:rPr>
              <a:t>なぜ</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多くの人</a:t>
            </a:r>
            <a:r>
              <a:rPr lang="ja-JP" altLang="en-US" sz="2800" dirty="0" smtClean="0">
                <a:latin typeface="HG丸ｺﾞｼｯｸM-PRO" panose="020F0600000000000000" pitchFamily="50" charset="-128"/>
                <a:ea typeface="HG丸ｺﾞｼｯｸM-PRO" panose="020F0600000000000000" pitchFamily="50" charset="-128"/>
              </a:rPr>
              <a:t>が歯周病になるの？</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2" name="グラフ 1"/>
          <p:cNvGraphicFramePr/>
          <p:nvPr>
            <p:extLst>
              <p:ext uri="{D42A27DB-BD31-4B8C-83A1-F6EECF244321}">
                <p14:modId xmlns:p14="http://schemas.microsoft.com/office/powerpoint/2010/main" val="1803625626"/>
              </p:ext>
            </p:extLst>
          </p:nvPr>
        </p:nvGraphicFramePr>
        <p:xfrm>
          <a:off x="-1126724" y="837355"/>
          <a:ext cx="6727693" cy="4727331"/>
        </p:xfrm>
        <a:graphic>
          <a:graphicData uri="http://schemas.openxmlformats.org/drawingml/2006/chart">
            <c:chart xmlns:c="http://schemas.openxmlformats.org/drawingml/2006/chart" xmlns:r="http://schemas.openxmlformats.org/officeDocument/2006/relationships" r:id="rId3"/>
          </a:graphicData>
        </a:graphic>
      </p:graphicFrame>
      <p:sp>
        <p:nvSpPr>
          <p:cNvPr id="4" name="下矢印 3"/>
          <p:cNvSpPr/>
          <p:nvPr/>
        </p:nvSpPr>
        <p:spPr>
          <a:xfrm>
            <a:off x="5255568" y="2132856"/>
            <a:ext cx="2906942" cy="197122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0" y="5035018"/>
            <a:ext cx="2150130" cy="276999"/>
          </a:xfrm>
          <a:prstGeom prst="rect">
            <a:avLst/>
          </a:prstGeom>
          <a:noFill/>
        </p:spPr>
        <p:txBody>
          <a:bodyPr wrap="square" rtlCol="0">
            <a:spAutoFit/>
          </a:bodyPr>
          <a:lstStyle/>
          <a:p>
            <a:r>
              <a:rPr kumimoji="1" lang="en-US" altLang="ja-JP" sz="1200" dirty="0" smtClean="0">
                <a:latin typeface="HG丸ｺﾞｼｯｸM-PRO" panose="020F0600000000000000" pitchFamily="50" charset="-128"/>
                <a:ea typeface="HG丸ｺﾞｼｯｸM-PRO" panose="020F0600000000000000" pitchFamily="50" charset="-128"/>
              </a:rPr>
              <a:t>H28</a:t>
            </a:r>
            <a:r>
              <a:rPr kumimoji="1" lang="ja-JP" altLang="en-US" sz="1200" dirty="0" smtClean="0">
                <a:latin typeface="HG丸ｺﾞｼｯｸM-PRO" panose="020F0600000000000000" pitchFamily="50" charset="-128"/>
                <a:ea typeface="HG丸ｺﾞｼｯｸM-PRO" panose="020F0600000000000000" pitchFamily="50" charset="-128"/>
              </a:rPr>
              <a:t>歯科疾患実態調査より</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371" y="2165402"/>
            <a:ext cx="1393952" cy="1713875"/>
          </a:xfrm>
          <a:prstGeom prst="rect">
            <a:avLst/>
          </a:prstGeom>
        </p:spPr>
      </p:pic>
      <p:sp>
        <p:nvSpPr>
          <p:cNvPr id="15" name="テキスト ボックス 14"/>
          <p:cNvSpPr txBox="1"/>
          <p:nvPr/>
        </p:nvSpPr>
        <p:spPr>
          <a:xfrm>
            <a:off x="1233640" y="5400110"/>
            <a:ext cx="7658840" cy="1384995"/>
          </a:xfrm>
          <a:prstGeom prst="rect">
            <a:avLst/>
          </a:prstGeom>
          <a:noFill/>
        </p:spPr>
        <p:txBody>
          <a:bodyPr wrap="square" rtlCol="0">
            <a:spAutoFit/>
          </a:bodyPr>
          <a:lstStyle/>
          <a:p>
            <a:pPr marL="266700"/>
            <a:r>
              <a:rPr lang="ja-JP" altLang="en-US" sz="2800" dirty="0" smtClean="0">
                <a:latin typeface="HG丸ｺﾞｼｯｸM-PRO" panose="020F0600000000000000" pitchFamily="50" charset="-128"/>
                <a:ea typeface="HG丸ｺﾞｼｯｸM-PRO" panose="020F0600000000000000" pitchFamily="50" charset="-128"/>
              </a:rPr>
              <a:t>みがいて</a:t>
            </a:r>
            <a:r>
              <a:rPr lang="ja-JP" altLang="en-US" sz="2800" dirty="0">
                <a:latin typeface="HG丸ｺﾞｼｯｸM-PRO" panose="020F0600000000000000" pitchFamily="50" charset="-128"/>
                <a:ea typeface="HG丸ｺﾞｼｯｸM-PRO" panose="020F0600000000000000" pitchFamily="50" charset="-128"/>
              </a:rPr>
              <a:t>い</a:t>
            </a:r>
            <a:r>
              <a:rPr lang="ja-JP" altLang="en-US" sz="2800" dirty="0" smtClean="0">
                <a:latin typeface="HG丸ｺﾞｼｯｸM-PRO" panose="020F0600000000000000" pitchFamily="50" charset="-128"/>
                <a:ea typeface="HG丸ｺﾞｼｯｸM-PRO" panose="020F0600000000000000" pitchFamily="50" charset="-128"/>
              </a:rPr>
              <a:t>るつもりでも、多くの人は</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みがき残し</a:t>
            </a:r>
            <a:r>
              <a:rPr lang="ja-JP" altLang="en-US" sz="2800" dirty="0" smtClean="0">
                <a:latin typeface="HG丸ｺﾞｼｯｸM-PRO" panose="020F0600000000000000" pitchFamily="50" charset="-128"/>
                <a:ea typeface="HG丸ｺﾞｼｯｸM-PRO" panose="020F0600000000000000" pitchFamily="50" charset="-128"/>
              </a:rPr>
              <a:t>が</a:t>
            </a:r>
            <a:r>
              <a:rPr lang="ja-JP" altLang="en-US" sz="2800" dirty="0" smtClean="0">
                <a:latin typeface="HG丸ｺﾞｼｯｸM-PRO" panose="020F0600000000000000" pitchFamily="50" charset="-128"/>
                <a:ea typeface="HG丸ｺﾞｼｯｸM-PRO" panose="020F0600000000000000" pitchFamily="50" charset="-128"/>
              </a:rPr>
              <a:t>あるからです。</a:t>
            </a:r>
            <a:r>
              <a:rPr lang="ja-JP" altLang="en-US" sz="2800" dirty="0" smtClean="0">
                <a:latin typeface="HG丸ｺﾞｼｯｸM-PRO" panose="020F0600000000000000" pitchFamily="50" charset="-128"/>
                <a:ea typeface="HG丸ｺﾞｼｯｸM-PRO" panose="020F0600000000000000" pitchFamily="50" charset="-128"/>
              </a:rPr>
              <a:t>みがき残しが原因で歯肉炎などの歯周病になります。</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10315" r="22221" b="41600"/>
          <a:stretch/>
        </p:blipFill>
        <p:spPr>
          <a:xfrm flipH="1">
            <a:off x="249214" y="5642711"/>
            <a:ext cx="1056434" cy="1152128"/>
          </a:xfrm>
          <a:prstGeom prst="rect">
            <a:avLst/>
          </a:prstGeom>
        </p:spPr>
      </p:pic>
    </p:spTree>
    <p:extLst>
      <p:ext uri="{BB962C8B-B14F-4D97-AF65-F5344CB8AC3E}">
        <p14:creationId xmlns:p14="http://schemas.microsoft.com/office/powerpoint/2010/main" val="40200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42150" y="46245"/>
            <a:ext cx="5788764" cy="584775"/>
          </a:xfrm>
          <a:prstGeom prst="rect">
            <a:avLst/>
          </a:prstGeom>
          <a:noFill/>
        </p:spPr>
        <p:txBody>
          <a:bodyPr wrap="none" rtlCol="0">
            <a:spAutoFit/>
          </a:bodyPr>
          <a:lstStyle/>
          <a:p>
            <a:pPr marL="266700"/>
            <a:r>
              <a:rPr lang="ja-JP" altLang="en-US" sz="3200" dirty="0">
                <a:latin typeface="HGS創英角ﾎﾟｯﾌﾟ体" panose="040B0A00000000000000" pitchFamily="50" charset="-128"/>
                <a:ea typeface="HGS創英角ﾎﾟｯﾌﾟ体" panose="040B0A00000000000000" pitchFamily="50" charset="-128"/>
              </a:rPr>
              <a:t>歯</a:t>
            </a:r>
            <a:r>
              <a:rPr lang="ja-JP" altLang="en-US" sz="3200" dirty="0" smtClean="0">
                <a:latin typeface="HGS創英角ﾎﾟｯﾌﾟ体" panose="040B0A00000000000000" pitchFamily="50" charset="-128"/>
                <a:ea typeface="HGS創英角ﾎﾟｯﾌﾟ体" panose="040B0A00000000000000" pitchFamily="50" charset="-128"/>
              </a:rPr>
              <a:t>肉炎</a:t>
            </a:r>
            <a:r>
              <a:rPr lang="ja-JP" altLang="en-US" sz="3200" dirty="0">
                <a:latin typeface="HGS創英角ﾎﾟｯﾌﾟ体" panose="040B0A00000000000000" pitchFamily="50" charset="-128"/>
                <a:ea typeface="HGS創英角ﾎﾟｯﾌﾟ体" panose="040B0A00000000000000" pitchFamily="50" charset="-128"/>
              </a:rPr>
              <a:t>予防</a:t>
            </a:r>
            <a:r>
              <a:rPr lang="ja-JP" altLang="en-US" sz="3200" dirty="0" smtClean="0">
                <a:latin typeface="HGS創英角ﾎﾟｯﾌﾟ体" panose="040B0A00000000000000" pitchFamily="50" charset="-128"/>
                <a:ea typeface="HGS創英角ﾎﾟｯﾌﾟ体" panose="040B0A00000000000000" pitchFamily="50" charset="-128"/>
              </a:rPr>
              <a:t>の歯みがきのコツ</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27" name="テキスト ボックス 26"/>
          <p:cNvSpPr txBox="1"/>
          <p:nvPr/>
        </p:nvSpPr>
        <p:spPr>
          <a:xfrm>
            <a:off x="4642188" y="2793050"/>
            <a:ext cx="4501812" cy="461665"/>
          </a:xfrm>
          <a:prstGeom prst="rect">
            <a:avLst/>
          </a:prstGeom>
          <a:noFill/>
        </p:spPr>
        <p:txBody>
          <a:bodyPr wrap="square" rtlCol="0">
            <a:spAutoFit/>
          </a:bodyPr>
          <a:lstStyle/>
          <a:p>
            <a:r>
              <a:rPr kumimoji="1" lang="ja-JP" altLang="en-US" sz="2400" dirty="0" smtClean="0">
                <a:solidFill>
                  <a:srgbClr val="FFC000"/>
                </a:solidFill>
                <a:latin typeface="HGS創英角ﾎﾟｯﾌﾟ体" panose="040B0A00000000000000" pitchFamily="50" charset="-128"/>
                <a:ea typeface="HGS創英角ﾎﾟｯﾌﾟ体" panose="040B0A00000000000000" pitchFamily="50" charset="-128"/>
              </a:rPr>
              <a:t>デンタルフロスなどを使って。</a:t>
            </a:r>
            <a:endParaRPr kumimoji="1" lang="ja-JP" altLang="en-US" sz="2400" dirty="0">
              <a:solidFill>
                <a:srgbClr val="FFC000"/>
              </a:solidFill>
              <a:latin typeface="HGS創英角ﾎﾟｯﾌﾟ体" panose="040B0A00000000000000" pitchFamily="50" charset="-128"/>
              <a:ea typeface="HGS創英角ﾎﾟｯﾌﾟ体" panose="040B0A00000000000000" pitchFamily="50" charset="-128"/>
            </a:endParaRPr>
          </a:p>
        </p:txBody>
      </p:sp>
      <p:pic>
        <p:nvPicPr>
          <p:cNvPr id="33" name="図 32"/>
          <p:cNvPicPr>
            <a:picLocks noChangeAspect="1"/>
          </p:cNvPicPr>
          <p:nvPr/>
        </p:nvPicPr>
        <p:blipFill rotWithShape="1">
          <a:blip r:embed="rId3">
            <a:extLst>
              <a:ext uri="{28A0092B-C50C-407E-A947-70E740481C1C}">
                <a14:useLocalDpi xmlns:a14="http://schemas.microsoft.com/office/drawing/2010/main" val="0"/>
              </a:ext>
            </a:extLst>
          </a:blip>
          <a:srcRect l="45006" t="53582" r="21303" b="17087"/>
          <a:stretch/>
        </p:blipFill>
        <p:spPr>
          <a:xfrm rot="10800000">
            <a:off x="209030" y="2852936"/>
            <a:ext cx="4125736" cy="2693949"/>
          </a:xfrm>
          <a:prstGeom prst="rect">
            <a:avLst/>
          </a:prstGeom>
          <a:ln w="57150">
            <a:solidFill>
              <a:srgbClr val="FF0000"/>
            </a:solidFill>
          </a:ln>
        </p:spPr>
      </p:pic>
      <p:grpSp>
        <p:nvGrpSpPr>
          <p:cNvPr id="38" name="グループ化 37"/>
          <p:cNvGrpSpPr/>
          <p:nvPr/>
        </p:nvGrpSpPr>
        <p:grpSpPr>
          <a:xfrm>
            <a:off x="6546609" y="5063163"/>
            <a:ext cx="2345871" cy="1434927"/>
            <a:chOff x="5220072" y="4539647"/>
            <a:chExt cx="2345871" cy="1434927"/>
          </a:xfrm>
        </p:grpSpPr>
        <p:cxnSp>
          <p:nvCxnSpPr>
            <p:cNvPr id="39" name="直線コネクタ 38"/>
            <p:cNvCxnSpPr>
              <a:endCxn id="50" idx="3"/>
            </p:cNvCxnSpPr>
            <p:nvPr/>
          </p:nvCxnSpPr>
          <p:spPr>
            <a:xfrm>
              <a:off x="5297208" y="4700974"/>
              <a:ext cx="1367500" cy="841591"/>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5353982" y="4700974"/>
              <a:ext cx="2211961" cy="1273600"/>
              <a:chOff x="1609725" y="7380112"/>
              <a:chExt cx="1681163" cy="706612"/>
            </a:xfrm>
          </p:grpSpPr>
          <p:sp>
            <p:nvSpPr>
              <p:cNvPr id="49" name="フリーフォーム 48"/>
              <p:cNvSpPr/>
              <p:nvPr/>
            </p:nvSpPr>
            <p:spPr>
              <a:xfrm>
                <a:off x="1695450" y="7410450"/>
                <a:ext cx="461963" cy="571500"/>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flip="none" rotWithShape="1">
                <a:gsLst>
                  <a:gs pos="0">
                    <a:schemeClr val="bg1">
                      <a:lumMod val="60000"/>
                      <a:lumOff val="40000"/>
                    </a:schemeClr>
                  </a:gs>
                  <a:gs pos="9000">
                    <a:schemeClr val="bg1">
                      <a:shade val="67500"/>
                      <a:satMod val="115000"/>
                    </a:schemeClr>
                  </a:gs>
                  <a:gs pos="100000">
                    <a:schemeClr val="bg1">
                      <a:shade val="100000"/>
                      <a:satMod val="115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2163007" y="7394601"/>
                <a:ext cx="461963" cy="571500"/>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1609725" y="7862887"/>
                <a:ext cx="1681163" cy="223837"/>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1163" h="223837">
                    <a:moveTo>
                      <a:pt x="1681163" y="209550"/>
                    </a:moveTo>
                    <a:lnTo>
                      <a:pt x="1633538" y="95250"/>
                    </a:lnTo>
                    <a:lnTo>
                      <a:pt x="1533525" y="33337"/>
                    </a:lnTo>
                    <a:lnTo>
                      <a:pt x="1495425" y="28575"/>
                    </a:lnTo>
                    <a:lnTo>
                      <a:pt x="1457325" y="95250"/>
                    </a:lnTo>
                    <a:lnTo>
                      <a:pt x="1352550" y="123825"/>
                    </a:lnTo>
                    <a:lnTo>
                      <a:pt x="1204913" y="109537"/>
                    </a:lnTo>
                    <a:lnTo>
                      <a:pt x="1071563" y="61912"/>
                    </a:lnTo>
                    <a:lnTo>
                      <a:pt x="1066800" y="19050"/>
                    </a:lnTo>
                    <a:lnTo>
                      <a:pt x="1033463" y="0"/>
                    </a:lnTo>
                    <a:lnTo>
                      <a:pt x="1000125" y="9525"/>
                    </a:lnTo>
                    <a:lnTo>
                      <a:pt x="957263" y="80962"/>
                    </a:lnTo>
                    <a:lnTo>
                      <a:pt x="866775" y="109537"/>
                    </a:lnTo>
                    <a:lnTo>
                      <a:pt x="709613" y="95250"/>
                    </a:lnTo>
                    <a:lnTo>
                      <a:pt x="600075" y="52387"/>
                    </a:lnTo>
                    <a:lnTo>
                      <a:pt x="595313" y="14287"/>
                    </a:lnTo>
                    <a:lnTo>
                      <a:pt x="561975" y="0"/>
                    </a:lnTo>
                    <a:lnTo>
                      <a:pt x="528638" y="4762"/>
                    </a:lnTo>
                    <a:lnTo>
                      <a:pt x="490538" y="100012"/>
                    </a:lnTo>
                    <a:lnTo>
                      <a:pt x="395288" y="123825"/>
                    </a:lnTo>
                    <a:lnTo>
                      <a:pt x="342900" y="123825"/>
                    </a:lnTo>
                    <a:lnTo>
                      <a:pt x="257175" y="114300"/>
                    </a:lnTo>
                    <a:lnTo>
                      <a:pt x="142875" y="66675"/>
                    </a:lnTo>
                    <a:lnTo>
                      <a:pt x="128588" y="38100"/>
                    </a:lnTo>
                    <a:lnTo>
                      <a:pt x="80963" y="38100"/>
                    </a:lnTo>
                    <a:lnTo>
                      <a:pt x="42863" y="80962"/>
                    </a:lnTo>
                    <a:lnTo>
                      <a:pt x="0" y="223837"/>
                    </a:lnTo>
                    <a:lnTo>
                      <a:pt x="1681163" y="209550"/>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2630564" y="7380112"/>
                <a:ext cx="503826" cy="601837"/>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3" h="571500">
                    <a:moveTo>
                      <a:pt x="76200" y="9525"/>
                    </a:moveTo>
                    <a:lnTo>
                      <a:pt x="390525" y="0"/>
                    </a:lnTo>
                    <a:lnTo>
                      <a:pt x="461963" y="104775"/>
                    </a:lnTo>
                    <a:lnTo>
                      <a:pt x="442913" y="452438"/>
                    </a:lnTo>
                    <a:lnTo>
                      <a:pt x="390525" y="547688"/>
                    </a:lnTo>
                    <a:lnTo>
                      <a:pt x="295275" y="571500"/>
                    </a:lnTo>
                    <a:lnTo>
                      <a:pt x="166688" y="557213"/>
                    </a:lnTo>
                    <a:lnTo>
                      <a:pt x="57150" y="509588"/>
                    </a:lnTo>
                    <a:lnTo>
                      <a:pt x="0" y="71438"/>
                    </a:lnTo>
                    <a:lnTo>
                      <a:pt x="76200" y="9525"/>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2138084" y="7581454"/>
                <a:ext cx="66102" cy="302913"/>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5" name="直線コネクタ 44"/>
            <p:cNvCxnSpPr>
              <a:endCxn id="51" idx="9"/>
            </p:cNvCxnSpPr>
            <p:nvPr/>
          </p:nvCxnSpPr>
          <p:spPr>
            <a:xfrm>
              <a:off x="5220072" y="5130101"/>
              <a:ext cx="1493671" cy="44102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46" name="フリーフォーム 45"/>
            <p:cNvSpPr/>
            <p:nvPr/>
          </p:nvSpPr>
          <p:spPr>
            <a:xfrm>
              <a:off x="6660086" y="5103601"/>
              <a:ext cx="86973" cy="545971"/>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flipV="1">
              <a:off x="6887850" y="5035607"/>
              <a:ext cx="0" cy="60070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rot="21405684">
              <a:off x="6661371" y="4539647"/>
              <a:ext cx="471948" cy="486697"/>
            </a:xfrm>
            <a:custGeom>
              <a:avLst/>
              <a:gdLst>
                <a:gd name="connsiteX0" fmla="*/ 398206 w 471948"/>
                <a:gd name="connsiteY0" fmla="*/ 0 h 486697"/>
                <a:gd name="connsiteX1" fmla="*/ 0 w 471948"/>
                <a:gd name="connsiteY1" fmla="*/ 162233 h 486697"/>
                <a:gd name="connsiteX2" fmla="*/ 398206 w 471948"/>
                <a:gd name="connsiteY2" fmla="*/ 162233 h 486697"/>
                <a:gd name="connsiteX3" fmla="*/ 44245 w 471948"/>
                <a:gd name="connsiteY3" fmla="*/ 324465 h 486697"/>
                <a:gd name="connsiteX4" fmla="*/ 471948 w 471948"/>
                <a:gd name="connsiteY4" fmla="*/ 324465 h 486697"/>
                <a:gd name="connsiteX5" fmla="*/ 117987 w 471948"/>
                <a:gd name="connsiteY5" fmla="*/ 486697 h 486697"/>
                <a:gd name="connsiteX6" fmla="*/ 117987 w 471948"/>
                <a:gd name="connsiteY6" fmla="*/ 486697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8" h="486697">
                  <a:moveTo>
                    <a:pt x="398206" y="0"/>
                  </a:moveTo>
                  <a:lnTo>
                    <a:pt x="0" y="162233"/>
                  </a:lnTo>
                  <a:lnTo>
                    <a:pt x="398206" y="162233"/>
                  </a:lnTo>
                  <a:lnTo>
                    <a:pt x="44245" y="324465"/>
                  </a:lnTo>
                  <a:lnTo>
                    <a:pt x="471948" y="324465"/>
                  </a:lnTo>
                  <a:lnTo>
                    <a:pt x="117987" y="486697"/>
                  </a:lnTo>
                  <a:lnTo>
                    <a:pt x="117987" y="486697"/>
                  </a:lnTo>
                </a:path>
              </a:pathLst>
            </a:custGeom>
            <a:noFill/>
            <a:ln>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p:cNvPicPr>
            <a:picLocks noChangeAspect="1"/>
          </p:cNvPicPr>
          <p:nvPr/>
        </p:nvPicPr>
        <p:blipFill rotWithShape="1">
          <a:blip r:embed="rId4" cstate="print">
            <a:extLst>
              <a:ext uri="{28A0092B-C50C-407E-A947-70E740481C1C}">
                <a14:useLocalDpi xmlns:a14="http://schemas.microsoft.com/office/drawing/2010/main" val="0"/>
              </a:ext>
            </a:extLst>
          </a:blip>
          <a:srcRect l="45968" t="19235" r="31162" b="8208"/>
          <a:stretch/>
        </p:blipFill>
        <p:spPr>
          <a:xfrm rot="1624216">
            <a:off x="5382191" y="3748173"/>
            <a:ext cx="1061118" cy="2524855"/>
          </a:xfrm>
          <a:prstGeom prst="rect">
            <a:avLst/>
          </a:prstGeom>
          <a:noFill/>
        </p:spPr>
      </p:pic>
      <p:grpSp>
        <p:nvGrpSpPr>
          <p:cNvPr id="56" name="グループ化 55"/>
          <p:cNvGrpSpPr/>
          <p:nvPr/>
        </p:nvGrpSpPr>
        <p:grpSpPr>
          <a:xfrm>
            <a:off x="2582064" y="836712"/>
            <a:ext cx="4279499" cy="1705471"/>
            <a:chOff x="611560" y="1698271"/>
            <a:chExt cx="4279499" cy="1705471"/>
          </a:xfrm>
        </p:grpSpPr>
        <p:pic>
          <p:nvPicPr>
            <p:cNvPr id="57" name="図 56"/>
            <p:cNvPicPr/>
            <p:nvPr/>
          </p:nvPicPr>
          <p:blipFill rotWithShape="1">
            <a:blip r:embed="rId5" cstate="print">
              <a:extLst>
                <a:ext uri="{28A0092B-C50C-407E-A947-70E740481C1C}">
                  <a14:useLocalDpi xmlns:a14="http://schemas.microsoft.com/office/drawing/2010/main" val="0"/>
                </a:ext>
              </a:extLst>
            </a:blip>
            <a:srcRect l="27567" t="46068" r="26216" b="29833"/>
            <a:stretch/>
          </p:blipFill>
          <p:spPr bwMode="auto">
            <a:xfrm>
              <a:off x="611560" y="1698271"/>
              <a:ext cx="4279499" cy="1705471"/>
            </a:xfrm>
            <a:prstGeom prst="rect">
              <a:avLst/>
            </a:prstGeom>
            <a:ln>
              <a:noFill/>
            </a:ln>
            <a:extLst>
              <a:ext uri="{53640926-AAD7-44D8-BBD7-CCE9431645EC}">
                <a14:shadowObscured xmlns:a14="http://schemas.microsoft.com/office/drawing/2010/main"/>
              </a:ext>
            </a:extLst>
          </p:spPr>
        </p:pic>
        <p:sp>
          <p:nvSpPr>
            <p:cNvPr id="58" name="フリーフォーム 57"/>
            <p:cNvSpPr/>
            <p:nvPr/>
          </p:nvSpPr>
          <p:spPr>
            <a:xfrm>
              <a:off x="812848" y="1814553"/>
              <a:ext cx="3861065" cy="852735"/>
            </a:xfrm>
            <a:custGeom>
              <a:avLst/>
              <a:gdLst>
                <a:gd name="connsiteX0" fmla="*/ 2009775 w 2009775"/>
                <a:gd name="connsiteY0" fmla="*/ 381000 h 419100"/>
                <a:gd name="connsiteX1" fmla="*/ 1943100 w 2009775"/>
                <a:gd name="connsiteY1" fmla="*/ 285750 h 419100"/>
                <a:gd name="connsiteX2" fmla="*/ 1752600 w 2009775"/>
                <a:gd name="connsiteY2" fmla="*/ 285750 h 419100"/>
                <a:gd name="connsiteX3" fmla="*/ 1600200 w 2009775"/>
                <a:gd name="connsiteY3" fmla="*/ 342900 h 419100"/>
                <a:gd name="connsiteX4" fmla="*/ 1504950 w 2009775"/>
                <a:gd name="connsiteY4" fmla="*/ 409575 h 419100"/>
                <a:gd name="connsiteX5" fmla="*/ 1504950 w 2009775"/>
                <a:gd name="connsiteY5" fmla="*/ 419100 h 419100"/>
                <a:gd name="connsiteX6" fmla="*/ 1428750 w 2009775"/>
                <a:gd name="connsiteY6" fmla="*/ 314325 h 419100"/>
                <a:gd name="connsiteX7" fmla="*/ 1362075 w 2009775"/>
                <a:gd name="connsiteY7" fmla="*/ 276225 h 419100"/>
                <a:gd name="connsiteX8" fmla="*/ 1276350 w 2009775"/>
                <a:gd name="connsiteY8" fmla="*/ 304800 h 419100"/>
                <a:gd name="connsiteX9" fmla="*/ 1143000 w 2009775"/>
                <a:gd name="connsiteY9" fmla="*/ 390525 h 419100"/>
                <a:gd name="connsiteX10" fmla="*/ 1085850 w 2009775"/>
                <a:gd name="connsiteY10" fmla="*/ 285750 h 419100"/>
                <a:gd name="connsiteX11" fmla="*/ 1000125 w 2009775"/>
                <a:gd name="connsiteY11" fmla="*/ 238125 h 419100"/>
                <a:gd name="connsiteX12" fmla="*/ 904875 w 2009775"/>
                <a:gd name="connsiteY12" fmla="*/ 247650 h 419100"/>
                <a:gd name="connsiteX13" fmla="*/ 790575 w 2009775"/>
                <a:gd name="connsiteY13" fmla="*/ 342900 h 419100"/>
                <a:gd name="connsiteX14" fmla="*/ 742950 w 2009775"/>
                <a:gd name="connsiteY14" fmla="*/ 180975 h 419100"/>
                <a:gd name="connsiteX15" fmla="*/ 666750 w 2009775"/>
                <a:gd name="connsiteY15" fmla="*/ 104775 h 419100"/>
                <a:gd name="connsiteX16" fmla="*/ 581025 w 2009775"/>
                <a:gd name="connsiteY16" fmla="*/ 95250 h 419100"/>
                <a:gd name="connsiteX17" fmla="*/ 523875 w 2009775"/>
                <a:gd name="connsiteY17" fmla="*/ 114300 h 419100"/>
                <a:gd name="connsiteX18" fmla="*/ 381000 w 2009775"/>
                <a:gd name="connsiteY18" fmla="*/ 219075 h 419100"/>
                <a:gd name="connsiteX19" fmla="*/ 400050 w 2009775"/>
                <a:gd name="connsiteY19" fmla="*/ 257175 h 419100"/>
                <a:gd name="connsiteX20" fmla="*/ 400050 w 2009775"/>
                <a:gd name="connsiteY20" fmla="*/ 142875 h 419100"/>
                <a:gd name="connsiteX21" fmla="*/ 323850 w 2009775"/>
                <a:gd name="connsiteY21" fmla="*/ 57150 h 419100"/>
                <a:gd name="connsiteX22" fmla="*/ 295275 w 2009775"/>
                <a:gd name="connsiteY22" fmla="*/ 57150 h 419100"/>
                <a:gd name="connsiteX23" fmla="*/ 257175 w 2009775"/>
                <a:gd name="connsiteY23" fmla="*/ 95250 h 419100"/>
                <a:gd name="connsiteX24" fmla="*/ 161925 w 2009775"/>
                <a:gd name="connsiteY24" fmla="*/ 209550 h 419100"/>
                <a:gd name="connsiteX25" fmla="*/ 133350 w 2009775"/>
                <a:gd name="connsiteY25" fmla="*/ 104775 h 419100"/>
                <a:gd name="connsiteX26" fmla="*/ 66675 w 2009775"/>
                <a:gd name="connsiteY26" fmla="*/ 9525 h 419100"/>
                <a:gd name="connsiteX27" fmla="*/ 0 w 2009775"/>
                <a:gd name="connsiteY27"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775" h="419100">
                  <a:moveTo>
                    <a:pt x="2009775" y="381000"/>
                  </a:moveTo>
                  <a:lnTo>
                    <a:pt x="1943100" y="285750"/>
                  </a:lnTo>
                  <a:lnTo>
                    <a:pt x="1752600" y="285750"/>
                  </a:lnTo>
                  <a:lnTo>
                    <a:pt x="1600200" y="342900"/>
                  </a:lnTo>
                  <a:lnTo>
                    <a:pt x="1504950" y="409575"/>
                  </a:lnTo>
                  <a:lnTo>
                    <a:pt x="1504950" y="419100"/>
                  </a:lnTo>
                  <a:lnTo>
                    <a:pt x="1428750" y="314325"/>
                  </a:lnTo>
                  <a:lnTo>
                    <a:pt x="1362075" y="276225"/>
                  </a:lnTo>
                  <a:lnTo>
                    <a:pt x="1276350" y="304800"/>
                  </a:lnTo>
                  <a:lnTo>
                    <a:pt x="1143000" y="390525"/>
                  </a:lnTo>
                  <a:lnTo>
                    <a:pt x="1085850" y="285750"/>
                  </a:lnTo>
                  <a:lnTo>
                    <a:pt x="1000125" y="238125"/>
                  </a:lnTo>
                  <a:lnTo>
                    <a:pt x="904875" y="247650"/>
                  </a:lnTo>
                  <a:lnTo>
                    <a:pt x="790575" y="342900"/>
                  </a:lnTo>
                  <a:lnTo>
                    <a:pt x="742950" y="180975"/>
                  </a:lnTo>
                  <a:lnTo>
                    <a:pt x="666750" y="104775"/>
                  </a:lnTo>
                  <a:lnTo>
                    <a:pt x="581025" y="95250"/>
                  </a:lnTo>
                  <a:lnTo>
                    <a:pt x="523875" y="114300"/>
                  </a:lnTo>
                  <a:lnTo>
                    <a:pt x="381000" y="219075"/>
                  </a:lnTo>
                  <a:lnTo>
                    <a:pt x="400050" y="257175"/>
                  </a:lnTo>
                  <a:lnTo>
                    <a:pt x="400050" y="142875"/>
                  </a:lnTo>
                  <a:lnTo>
                    <a:pt x="323850" y="57150"/>
                  </a:lnTo>
                  <a:lnTo>
                    <a:pt x="295275" y="57150"/>
                  </a:lnTo>
                  <a:lnTo>
                    <a:pt x="257175" y="95250"/>
                  </a:lnTo>
                  <a:lnTo>
                    <a:pt x="161925" y="209550"/>
                  </a:lnTo>
                  <a:lnTo>
                    <a:pt x="133350" y="104775"/>
                  </a:lnTo>
                  <a:lnTo>
                    <a:pt x="66675" y="9525"/>
                  </a:lnTo>
                  <a:lnTo>
                    <a:pt x="0" y="0"/>
                  </a:lnTo>
                </a:path>
              </a:pathLst>
            </a:cu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角丸四角形 58"/>
            <p:cNvSpPr/>
            <p:nvPr/>
          </p:nvSpPr>
          <p:spPr>
            <a:xfrm>
              <a:off x="2990415"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角丸四角形 59"/>
            <p:cNvSpPr/>
            <p:nvPr/>
          </p:nvSpPr>
          <p:spPr>
            <a:xfrm>
              <a:off x="3685773"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角丸四角形 60"/>
            <p:cNvSpPr/>
            <p:nvPr/>
          </p:nvSpPr>
          <p:spPr>
            <a:xfrm>
              <a:off x="2307257" y="2415344"/>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角丸四角形 61"/>
            <p:cNvSpPr/>
            <p:nvPr/>
          </p:nvSpPr>
          <p:spPr>
            <a:xfrm rot="420000">
              <a:off x="1538703" y="2163399"/>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角丸四角形 62"/>
            <p:cNvSpPr/>
            <p:nvPr/>
          </p:nvSpPr>
          <p:spPr>
            <a:xfrm rot="420000">
              <a:off x="1044634" y="2105258"/>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64" name="直線矢印コネクタ 63"/>
          <p:cNvCxnSpPr/>
          <p:nvPr/>
        </p:nvCxnSpPr>
        <p:spPr>
          <a:xfrm flipV="1">
            <a:off x="3017344" y="1298246"/>
            <a:ext cx="834576" cy="15171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4744177" y="3317397"/>
            <a:ext cx="4220311" cy="340558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p:nvPr/>
        </p:nvCxnSpPr>
        <p:spPr>
          <a:xfrm flipH="1" flipV="1">
            <a:off x="5103994" y="2093851"/>
            <a:ext cx="506070" cy="75775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7" name="図 66"/>
          <p:cNvPicPr>
            <a:picLocks noChangeAspect="1"/>
          </p:cNvPicPr>
          <p:nvPr/>
        </p:nvPicPr>
        <p:blipFill rotWithShape="1">
          <a:blip r:embed="rId6" cstate="print">
            <a:extLst>
              <a:ext uri="{28A0092B-C50C-407E-A947-70E740481C1C}">
                <a14:useLocalDpi xmlns:a14="http://schemas.microsoft.com/office/drawing/2010/main" val="0"/>
              </a:ext>
            </a:extLst>
          </a:blip>
          <a:srcRect l="20792" t="18121" r="30245" b="5403"/>
          <a:stretch/>
        </p:blipFill>
        <p:spPr>
          <a:xfrm rot="5400000">
            <a:off x="7286362" y="3565035"/>
            <a:ext cx="1173337" cy="1374480"/>
          </a:xfrm>
          <a:prstGeom prst="rect">
            <a:avLst/>
          </a:prstGeom>
        </p:spPr>
      </p:pic>
      <p:sp>
        <p:nvSpPr>
          <p:cNvPr id="68" name="正方形/長方形 67"/>
          <p:cNvSpPr/>
          <p:nvPr/>
        </p:nvSpPr>
        <p:spPr>
          <a:xfrm rot="285117">
            <a:off x="7317897" y="4187722"/>
            <a:ext cx="579587" cy="512501"/>
          </a:xfrm>
          <a:prstGeom prst="rect">
            <a:avLst/>
          </a:prstGeom>
          <a:solidFill>
            <a:srgbClr val="E1D8D3">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35496" y="5661248"/>
            <a:ext cx="3815467" cy="1200329"/>
          </a:xfrm>
          <a:prstGeom prst="rect">
            <a:avLst/>
          </a:prstGeom>
        </p:spPr>
        <p:txBody>
          <a:bodyPr wrap="square">
            <a:spAutoFit/>
          </a:bodyPr>
          <a:lstStyle/>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歯と歯</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肉</a:t>
            </a: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の境目に当てて</a:t>
            </a:r>
            <a:endParaRPr lang="en-US"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やさしくていねいにみがきましょう。</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0" name="テキスト ボックス 69"/>
          <p:cNvSpPr txBox="1"/>
          <p:nvPr/>
        </p:nvSpPr>
        <p:spPr>
          <a:xfrm>
            <a:off x="35496" y="2333756"/>
            <a:ext cx="2674426" cy="461665"/>
          </a:xfrm>
          <a:prstGeom prst="rect">
            <a:avLst/>
          </a:prstGeom>
          <a:noFill/>
        </p:spPr>
        <p:txBody>
          <a:bodyPr wrap="square" rtlCol="0">
            <a:spAutoFit/>
          </a:bodyPr>
          <a:lstStyle/>
          <a:p>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歯ブラシで。</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2" name="テキスト ボックス 71"/>
          <p:cNvSpPr txBox="1"/>
          <p:nvPr/>
        </p:nvSpPr>
        <p:spPr>
          <a:xfrm>
            <a:off x="6278559" y="4790420"/>
            <a:ext cx="2029770"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デンタルフロス</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15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animBg="1"/>
      <p:bldP spid="68" grpId="0" animBg="1"/>
      <p:bldP spid="69" grpId="0"/>
      <p:bldP spid="70"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8381"/>
            <a:ext cx="9144000" cy="858283"/>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92425" y="1186068"/>
            <a:ext cx="5583580" cy="707886"/>
          </a:xfrm>
          <a:prstGeom prst="rect">
            <a:avLst/>
          </a:prstGeom>
          <a:noFill/>
        </p:spPr>
        <p:txBody>
          <a:bodyPr wrap="none" rtlCol="0">
            <a:spAutoFit/>
          </a:bodyPr>
          <a:lstStyle/>
          <a:p>
            <a:pPr marL="266700"/>
            <a:r>
              <a:rPr lang="ja-JP" altLang="en-US" sz="4000" dirty="0" smtClean="0">
                <a:latin typeface="HG丸ｺﾞｼｯｸM-PRO" panose="020F0600000000000000" pitchFamily="50" charset="-128"/>
                <a:ea typeface="HG丸ｺﾞｼｯｸM-PRO" panose="020F0600000000000000" pitchFamily="50" charset="-128"/>
              </a:rPr>
              <a:t>歯肉がはれ</a:t>
            </a:r>
            <a:r>
              <a:rPr lang="ja-JP" altLang="en-US" sz="4000" dirty="0">
                <a:latin typeface="HG丸ｺﾞｼｯｸM-PRO" panose="020F0600000000000000" pitchFamily="50" charset="-128"/>
                <a:ea typeface="HG丸ｺﾞｼｯｸM-PRO" panose="020F0600000000000000" pitchFamily="50" charset="-128"/>
              </a:rPr>
              <a:t>る</a:t>
            </a:r>
            <a:r>
              <a:rPr lang="ja-JP" altLang="en-US" sz="4000" dirty="0" smtClean="0">
                <a:latin typeface="HG丸ｺﾞｼｯｸM-PRO" panose="020F0600000000000000" pitchFamily="50" charset="-128"/>
                <a:ea typeface="HG丸ｺﾞｼｯｸM-PRO" panose="020F0600000000000000" pitchFamily="50" charset="-128"/>
              </a:rPr>
              <a:t>病気</a:t>
            </a:r>
            <a:r>
              <a:rPr lang="ja-JP" altLang="en-US" sz="4000" dirty="0" smtClean="0">
                <a:latin typeface="HG丸ｺﾞｼｯｸM-PRO" panose="020F0600000000000000" pitchFamily="50" charset="-128"/>
                <a:ea typeface="HG丸ｺﾞｼｯｸM-PRO" panose="020F0600000000000000" pitchFamily="50" charset="-128"/>
              </a:rPr>
              <a:t>です</a:t>
            </a:r>
            <a:endParaRPr lang="en-US" altLang="ja-JP" sz="40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3806030" y="2197354"/>
            <a:ext cx="4762842" cy="523220"/>
          </a:xfrm>
          <a:prstGeom prst="rect">
            <a:avLst/>
          </a:prstGeom>
          <a:noFill/>
          <a:ln>
            <a:noFill/>
          </a:ln>
        </p:spPr>
        <p:txBody>
          <a:bodyPr wrap="none" rtlCol="0">
            <a:spAutoFit/>
          </a:bodyPr>
          <a:lstStyle/>
          <a:p>
            <a:pPr marL="266700"/>
            <a:r>
              <a:rPr lang="ja-JP" altLang="en-US" sz="2800" dirty="0" smtClean="0">
                <a:latin typeface="HG丸ｺﾞｼｯｸM-PRO" panose="020F0600000000000000" pitchFamily="50" charset="-128"/>
                <a:ea typeface="HG丸ｺﾞｼｯｸM-PRO" panose="020F0600000000000000" pitchFamily="50" charset="-128"/>
              </a:rPr>
              <a:t>どうして歯肉炎になるの？</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0315" r="22221" b="41600"/>
          <a:stretch/>
        </p:blipFill>
        <p:spPr>
          <a:xfrm flipH="1">
            <a:off x="593331" y="963876"/>
            <a:ext cx="1056434" cy="1152128"/>
          </a:xfrm>
          <a:prstGeom prst="rect">
            <a:avLst/>
          </a:prstGeom>
        </p:spPr>
      </p:pic>
      <p:sp>
        <p:nvSpPr>
          <p:cNvPr id="27" name="フリーフォーム 26"/>
          <p:cNvSpPr/>
          <p:nvPr/>
        </p:nvSpPr>
        <p:spPr>
          <a:xfrm>
            <a:off x="5796136" y="4224531"/>
            <a:ext cx="3189506" cy="2084789"/>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solidFill>
            <a:srgbClr val="FF7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0" name="円/楕円 10"/>
          <p:cNvSpPr/>
          <p:nvPr/>
        </p:nvSpPr>
        <p:spPr>
          <a:xfrm rot="1445722" flipH="1">
            <a:off x="8189901" y="4063324"/>
            <a:ext cx="137061" cy="588797"/>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1" name="円/楕円 36"/>
          <p:cNvSpPr/>
          <p:nvPr/>
        </p:nvSpPr>
        <p:spPr>
          <a:xfrm rot="20148763">
            <a:off x="6432905" y="4153304"/>
            <a:ext cx="137061" cy="544934"/>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cxnSp>
        <p:nvCxnSpPr>
          <p:cNvPr id="33" name="直線矢印コネクタ 32"/>
          <p:cNvCxnSpPr/>
          <p:nvPr/>
        </p:nvCxnSpPr>
        <p:spPr>
          <a:xfrm flipV="1">
            <a:off x="4775505" y="4224531"/>
            <a:ext cx="1468873" cy="30834"/>
          </a:xfrm>
          <a:prstGeom prst="straightConnector1">
            <a:avLst/>
          </a:prstGeom>
          <a:ln w="1111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091" y="1923599"/>
            <a:ext cx="860410" cy="918587"/>
          </a:xfrm>
          <a:prstGeom prst="rect">
            <a:avLst/>
          </a:prstGeom>
        </p:spPr>
      </p:pic>
      <p:sp>
        <p:nvSpPr>
          <p:cNvPr id="4" name="四角形吹き出し 3"/>
          <p:cNvSpPr/>
          <p:nvPr/>
        </p:nvSpPr>
        <p:spPr>
          <a:xfrm>
            <a:off x="3754307" y="2184257"/>
            <a:ext cx="4886888" cy="562871"/>
          </a:xfrm>
          <a:prstGeom prst="wedgeRectCallout">
            <a:avLst>
              <a:gd name="adj1" fmla="val -58725"/>
              <a:gd name="adj2" fmla="val 13348"/>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322041" y="99749"/>
            <a:ext cx="7291140" cy="646331"/>
          </a:xfrm>
          <a:prstGeom prst="rect">
            <a:avLst/>
          </a:prstGeom>
          <a:noFill/>
        </p:spPr>
        <p:txBody>
          <a:bodyPr wrap="square" rtlCol="0">
            <a:spAutoFit/>
          </a:bodyPr>
          <a:lstStyle/>
          <a:p>
            <a:r>
              <a:rPr kumimoji="1" lang="ja-JP" altLang="en-US" sz="3600" dirty="0" smtClean="0">
                <a:latin typeface="HGP創英角ﾎﾟｯﾌﾟ体" panose="040B0A00000000000000" pitchFamily="50" charset="-128"/>
                <a:ea typeface="HGP創英角ﾎﾟｯﾌﾟ体" panose="040B0A00000000000000" pitchFamily="50" charset="-128"/>
              </a:rPr>
              <a:t>歯肉炎（しにくえん）ってなんだろう</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sp>
        <p:nvSpPr>
          <p:cNvPr id="13" name="角丸四角形 12"/>
          <p:cNvSpPr/>
          <p:nvPr/>
        </p:nvSpPr>
        <p:spPr>
          <a:xfrm>
            <a:off x="175244" y="3398492"/>
            <a:ext cx="5297982" cy="27530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31409" y="3646354"/>
            <a:ext cx="5060567" cy="2400657"/>
          </a:xfrm>
          <a:prstGeom prst="rect">
            <a:avLst/>
          </a:prstGeom>
          <a:noFill/>
        </p:spPr>
        <p:txBody>
          <a:bodyPr wrap="square" rtlCol="0">
            <a:spAutoFit/>
          </a:bodyPr>
          <a:lstStyle/>
          <a:p>
            <a:pPr>
              <a:lnSpc>
                <a:spcPts val="4500"/>
              </a:lnSpc>
            </a:pPr>
            <a:r>
              <a:rPr lang="ja-JP" altLang="en-US" sz="3200" dirty="0" smtClean="0">
                <a:solidFill>
                  <a:sysClr val="windowText" lastClr="000000"/>
                </a:solidFill>
                <a:latin typeface="HG丸ｺﾞｼｯｸM-PRO" panose="020F0600000000000000" pitchFamily="50" charset="-128"/>
                <a:ea typeface="HG丸ｺﾞｼｯｸM-PRO" panose="020F0600000000000000" pitchFamily="50" charset="-128"/>
              </a:rPr>
              <a:t>歯と歯</a:t>
            </a: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肉</a:t>
            </a:r>
            <a:r>
              <a:rPr lang="ja-JP" altLang="en-US" sz="3200" dirty="0" smtClean="0">
                <a:solidFill>
                  <a:sysClr val="windowText" lastClr="000000"/>
                </a:solidFill>
                <a:latin typeface="HG丸ｺﾞｼｯｸM-PRO" panose="020F0600000000000000" pitchFamily="50" charset="-128"/>
                <a:ea typeface="HG丸ｺﾞｼｯｸM-PRO" panose="020F0600000000000000" pitchFamily="50" charset="-128"/>
              </a:rPr>
              <a:t>の境目にたまった</a:t>
            </a:r>
            <a:endParaRPr lang="en-US" altLang="ja-JP" sz="320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lnSpc>
                <a:spcPts val="4500"/>
              </a:lnSpc>
            </a:pP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歯こう</a:t>
            </a:r>
            <a:endParaRPr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a:p>
            <a:pPr algn="ctr">
              <a:lnSpc>
                <a:spcPts val="4500"/>
              </a:lnSpc>
            </a:pP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（細菌のかたまり）</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pPr>
              <a:lnSpc>
                <a:spcPts val="4500"/>
              </a:lnSpc>
            </a:pPr>
            <a:r>
              <a:rPr lang="ja-JP" altLang="en-US" sz="3200" dirty="0" smtClean="0">
                <a:solidFill>
                  <a:sysClr val="windowText" lastClr="000000"/>
                </a:solidFill>
                <a:latin typeface="HG丸ｺﾞｼｯｸM-PRO" panose="020F0600000000000000" pitchFamily="50" charset="-128"/>
                <a:ea typeface="HG丸ｺﾞｼｯｸM-PRO" panose="020F0600000000000000" pitchFamily="50" charset="-128"/>
              </a:rPr>
              <a:t>が主な原因</a:t>
            </a:r>
            <a:r>
              <a:rPr lang="ja-JP" altLang="en-US" sz="3200" dirty="0" smtClean="0">
                <a:solidFill>
                  <a:sysClr val="windowText" lastClr="000000"/>
                </a:solidFill>
                <a:latin typeface="HG丸ｺﾞｼｯｸM-PRO" panose="020F0600000000000000" pitchFamily="50" charset="-128"/>
                <a:ea typeface="HG丸ｺﾞｼｯｸM-PRO" panose="020F0600000000000000" pitchFamily="50" charset="-128"/>
              </a:rPr>
              <a:t>です</a:t>
            </a:r>
            <a:endParaRPr lang="en-US" altLang="ja-JP" sz="320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フリーフォーム 17"/>
          <p:cNvSpPr/>
          <p:nvPr/>
        </p:nvSpPr>
        <p:spPr>
          <a:xfrm>
            <a:off x="5748506" y="4523257"/>
            <a:ext cx="3312000" cy="1786064"/>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gradFill>
            <a:gsLst>
              <a:gs pos="0">
                <a:srgbClr val="FF6699"/>
              </a:gs>
              <a:gs pos="50000">
                <a:srgbClr val="FFCCFF"/>
              </a:gs>
              <a:gs pos="100000">
                <a:srgbClr val="FFCC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フリーフォーム 28"/>
          <p:cNvSpPr/>
          <p:nvPr/>
        </p:nvSpPr>
        <p:spPr>
          <a:xfrm>
            <a:off x="6178559" y="4671974"/>
            <a:ext cx="2592884" cy="1547926"/>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037" h="500062">
                <a:moveTo>
                  <a:pt x="0" y="481012"/>
                </a:moveTo>
                <a:lnTo>
                  <a:pt x="9525" y="300037"/>
                </a:lnTo>
                <a:lnTo>
                  <a:pt x="28575" y="95250"/>
                </a:lnTo>
                <a:lnTo>
                  <a:pt x="57150" y="38100"/>
                </a:lnTo>
                <a:lnTo>
                  <a:pt x="85725" y="100012"/>
                </a:lnTo>
                <a:lnTo>
                  <a:pt x="114300" y="247650"/>
                </a:lnTo>
                <a:lnTo>
                  <a:pt x="114300" y="352425"/>
                </a:lnTo>
                <a:lnTo>
                  <a:pt x="180975" y="466725"/>
                </a:lnTo>
                <a:lnTo>
                  <a:pt x="252412" y="490537"/>
                </a:lnTo>
                <a:lnTo>
                  <a:pt x="285750" y="357187"/>
                </a:lnTo>
                <a:lnTo>
                  <a:pt x="319087" y="147637"/>
                </a:lnTo>
                <a:lnTo>
                  <a:pt x="352425" y="276225"/>
                </a:lnTo>
                <a:lnTo>
                  <a:pt x="347662" y="395287"/>
                </a:lnTo>
                <a:lnTo>
                  <a:pt x="400050" y="500062"/>
                </a:lnTo>
                <a:lnTo>
                  <a:pt x="433387" y="500062"/>
                </a:lnTo>
                <a:lnTo>
                  <a:pt x="528637" y="271462"/>
                </a:lnTo>
                <a:lnTo>
                  <a:pt x="538162" y="33337"/>
                </a:lnTo>
                <a:lnTo>
                  <a:pt x="561975" y="0"/>
                </a:lnTo>
                <a:lnTo>
                  <a:pt x="609600" y="61912"/>
                </a:lnTo>
                <a:lnTo>
                  <a:pt x="681037" y="490537"/>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8" name="フリーフォーム 27"/>
          <p:cNvSpPr/>
          <p:nvPr/>
        </p:nvSpPr>
        <p:spPr>
          <a:xfrm>
            <a:off x="6343595" y="3375632"/>
            <a:ext cx="2085190" cy="2845237"/>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773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5000"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repeatCount="300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08211264"/>
              </p:ext>
            </p:extLst>
          </p:nvPr>
        </p:nvGraphicFramePr>
        <p:xfrm>
          <a:off x="179512" y="1211348"/>
          <a:ext cx="8856984" cy="5169980"/>
        </p:xfrm>
        <a:graphic>
          <a:graphicData uri="http://schemas.openxmlformats.org/drawingml/2006/table">
            <a:tbl>
              <a:tblPr firstRow="1" bandRow="1">
                <a:tableStyleId>{5940675A-B579-460E-94D1-54222C63F5DA}</a:tableStyleId>
              </a:tblPr>
              <a:tblGrid>
                <a:gridCol w="1992501">
                  <a:extLst>
                    <a:ext uri="{9D8B030D-6E8A-4147-A177-3AD203B41FA5}">
                      <a16:colId xmlns:a16="http://schemas.microsoft.com/office/drawing/2014/main" val="630330808"/>
                    </a:ext>
                  </a:extLst>
                </a:gridCol>
                <a:gridCol w="3263257">
                  <a:extLst>
                    <a:ext uri="{9D8B030D-6E8A-4147-A177-3AD203B41FA5}">
                      <a16:colId xmlns:a16="http://schemas.microsoft.com/office/drawing/2014/main" val="3177212686"/>
                    </a:ext>
                  </a:extLst>
                </a:gridCol>
                <a:gridCol w="3601226">
                  <a:extLst>
                    <a:ext uri="{9D8B030D-6E8A-4147-A177-3AD203B41FA5}">
                      <a16:colId xmlns:a16="http://schemas.microsoft.com/office/drawing/2014/main" val="266084237"/>
                    </a:ext>
                  </a:extLst>
                </a:gridCol>
              </a:tblGrid>
              <a:tr h="303914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2656431"/>
                  </a:ext>
                </a:extLst>
              </a:tr>
              <a:tr h="731655">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歯肉の色</a:t>
                      </a:r>
                      <a:endParaRPr kumimoji="1" lang="en-US" altLang="ja-JP" sz="2000" dirty="0" smtClean="0">
                        <a:latin typeface="HG丸ｺﾞｼｯｸM-PRO" panose="020F0600000000000000" pitchFamily="50" charset="-128"/>
                        <a:ea typeface="HG丸ｺﾞｼｯｸM-PRO" panose="020F0600000000000000" pitchFamily="50" charset="-128"/>
                      </a:endParaRPr>
                    </a:p>
                  </a:txBody>
                  <a:tcPr anchor="ctr"/>
                </a:tc>
                <a:tc>
                  <a:txBody>
                    <a:bodyPr/>
                    <a:lstStyle/>
                    <a:p>
                      <a:endParaRPr lang="ja-JP" altLang="en-US" dirty="0"/>
                    </a:p>
                  </a:txBody>
                  <a:tcPr anchor="ctr"/>
                </a:tc>
                <a:tc>
                  <a:txBody>
                    <a:bodyPr/>
                    <a:lstStyle/>
                    <a:p>
                      <a:endParaRPr lang="ja-JP" altLang="en-US" dirty="0"/>
                    </a:p>
                  </a:txBody>
                  <a:tcPr anchor="ctr"/>
                </a:tc>
                <a:extLst>
                  <a:ext uri="{0D108BD9-81ED-4DB2-BD59-A6C34878D82A}">
                    <a16:rowId xmlns:a16="http://schemas.microsoft.com/office/drawing/2014/main" val="915729545"/>
                  </a:ext>
                </a:extLst>
              </a:tr>
              <a:tr h="726811">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歯と歯の間の</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ja-JP" altLang="en-US" sz="2000" dirty="0" smtClean="0">
                          <a:latin typeface="HG丸ｺﾞｼｯｸM-PRO" panose="020F0600000000000000" pitchFamily="50" charset="-128"/>
                          <a:ea typeface="HG丸ｺﾞｼｯｸM-PRO" panose="020F0600000000000000" pitchFamily="50" charset="-128"/>
                        </a:rPr>
                        <a:t>歯肉の形</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545646076"/>
                  </a:ext>
                </a:extLst>
              </a:tr>
              <a:tr h="672368">
                <a:tc>
                  <a:txBody>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歯みがきの時</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endParaRPr lang="ja-JP" altLang="en-US" dirty="0"/>
                    </a:p>
                  </a:txBody>
                  <a:tcPr anchor="ctr"/>
                </a:tc>
                <a:tc>
                  <a:txBody>
                    <a:bodyPr/>
                    <a:lstStyle/>
                    <a:p>
                      <a:endParaRPr lang="ja-JP" altLang="en-US" dirty="0"/>
                    </a:p>
                  </a:txBody>
                  <a:tcPr anchor="ctr"/>
                </a:tc>
                <a:extLst>
                  <a:ext uri="{0D108BD9-81ED-4DB2-BD59-A6C34878D82A}">
                    <a16:rowId xmlns:a16="http://schemas.microsoft.com/office/drawing/2014/main" val="2217159672"/>
                  </a:ext>
                </a:extLst>
              </a:tr>
            </a:tbl>
          </a:graphicData>
        </a:graphic>
      </p:graphicFrame>
      <p:sp>
        <p:nvSpPr>
          <p:cNvPr id="7" name="正方形/長方形 6"/>
          <p:cNvSpPr/>
          <p:nvPr/>
        </p:nvSpPr>
        <p:spPr>
          <a:xfrm>
            <a:off x="11877"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55776" y="32732"/>
            <a:ext cx="3736920" cy="584775"/>
          </a:xfrm>
          <a:prstGeom prst="rect">
            <a:avLst/>
          </a:prstGeom>
          <a:noFill/>
        </p:spPr>
        <p:txBody>
          <a:bodyPr wrap="none" rtlCol="0">
            <a:spAutoFit/>
          </a:bodyPr>
          <a:lstStyle/>
          <a:p>
            <a:pPr marL="266700"/>
            <a:r>
              <a:rPr lang="ja-JP" altLang="en-US" sz="3200" dirty="0">
                <a:latin typeface="HGS創英角ﾎﾟｯﾌﾟ体" panose="040B0A00000000000000" pitchFamily="50" charset="-128"/>
                <a:ea typeface="HGS創英角ﾎﾟｯﾌﾟ体" panose="040B0A00000000000000" pitchFamily="50" charset="-128"/>
              </a:rPr>
              <a:t>歯</a:t>
            </a:r>
            <a:r>
              <a:rPr lang="ja-JP" altLang="en-US" sz="3200" dirty="0" smtClean="0">
                <a:latin typeface="HGS創英角ﾎﾟｯﾌﾟ体" panose="040B0A00000000000000" pitchFamily="50" charset="-128"/>
                <a:ea typeface="HGS創英角ﾎﾟｯﾌﾟ体" panose="040B0A00000000000000" pitchFamily="50" charset="-128"/>
              </a:rPr>
              <a:t>肉</a:t>
            </a:r>
            <a:r>
              <a:rPr lang="ja-JP" altLang="en-US" sz="3200" dirty="0">
                <a:latin typeface="HGS創英角ﾎﾟｯﾌﾟ体" panose="040B0A00000000000000" pitchFamily="50" charset="-128"/>
                <a:ea typeface="HGS創英角ﾎﾟｯﾌﾟ体" panose="040B0A00000000000000" pitchFamily="50" charset="-128"/>
              </a:rPr>
              <a:t>炎</a:t>
            </a:r>
            <a:r>
              <a:rPr lang="ja-JP" altLang="en-US" sz="3200" dirty="0" smtClean="0">
                <a:latin typeface="HGS創英角ﾎﾟｯﾌﾟ体" panose="040B0A00000000000000" pitchFamily="50" charset="-128"/>
                <a:ea typeface="HGS創英角ﾎﾟｯﾌﾟ体" panose="040B0A00000000000000" pitchFamily="50" charset="-128"/>
              </a:rPr>
              <a:t>の</a:t>
            </a:r>
            <a:r>
              <a:rPr lang="ja-JP" altLang="en-US" sz="3200" dirty="0">
                <a:latin typeface="HGS創英角ﾎﾟｯﾌﾟ体" panose="040B0A00000000000000" pitchFamily="50" charset="-128"/>
                <a:ea typeface="HGS創英角ﾎﾟｯﾌﾟ体" panose="040B0A00000000000000" pitchFamily="50" charset="-128"/>
              </a:rPr>
              <a:t>見分け方</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3635896" y="4005064"/>
            <a:ext cx="1790875" cy="246221"/>
          </a:xfrm>
          <a:prstGeom prst="rect">
            <a:avLst/>
          </a:prstGeom>
          <a:noFill/>
        </p:spPr>
        <p:txBody>
          <a:bodyPr wrap="none" rtlCol="0">
            <a:spAutoFit/>
          </a:bodyPr>
          <a:lstStyle/>
          <a:p>
            <a:r>
              <a:rPr kumimoji="1" lang="ja-JP" altLang="en-US"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日本臨床歯周病学会</a:t>
            </a:r>
            <a:r>
              <a:rPr kumimoji="1" lang="en-US" altLang="ja-JP"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HP</a:t>
            </a:r>
            <a:r>
              <a:rPr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rPr>
              <a:t>参照</a:t>
            </a:r>
            <a:endParaRPr kumimoji="1"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0315" r="22221" b="41600"/>
          <a:stretch/>
        </p:blipFill>
        <p:spPr>
          <a:xfrm flipH="1">
            <a:off x="137148" y="136175"/>
            <a:ext cx="906460" cy="988569"/>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8626" t="20877" r="21971" b="11236"/>
          <a:stretch/>
        </p:blipFill>
        <p:spPr>
          <a:xfrm>
            <a:off x="2555777" y="1734568"/>
            <a:ext cx="2510358" cy="2299723"/>
          </a:xfrm>
          <a:prstGeom prst="rect">
            <a:avLst/>
          </a:prstGeom>
        </p:spPr>
      </p:pic>
      <p:sp>
        <p:nvSpPr>
          <p:cNvPr id="12" name="テキスト ボックス 11"/>
          <p:cNvSpPr txBox="1"/>
          <p:nvPr/>
        </p:nvSpPr>
        <p:spPr>
          <a:xfrm>
            <a:off x="2713086" y="1170108"/>
            <a:ext cx="1980029"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健康な歯</a:t>
            </a:r>
            <a:r>
              <a:rPr lang="ja-JP" altLang="en-US" sz="2800" dirty="0">
                <a:latin typeface="HG丸ｺﾞｼｯｸM-PRO" panose="020F0600000000000000" pitchFamily="50" charset="-128"/>
                <a:ea typeface="HG丸ｺﾞｼｯｸM-PRO" panose="020F0600000000000000" pitchFamily="50" charset="-128"/>
              </a:rPr>
              <a:t>肉</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6084168" y="1185328"/>
            <a:ext cx="2339102"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歯肉炎の歯肉</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957865" y="4408873"/>
            <a:ext cx="1723549"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う</a:t>
            </a:r>
            <a:r>
              <a:rPr lang="ja-JP" altLang="en-US" sz="2000" dirty="0">
                <a:latin typeface="HG丸ｺﾞｼｯｸM-PRO" panose="020F0600000000000000" pitchFamily="50" charset="-128"/>
                <a:ea typeface="HG丸ｺﾞｼｯｸM-PRO" panose="020F0600000000000000" pitchFamily="50" charset="-128"/>
              </a:rPr>
              <a:t>す</a:t>
            </a:r>
            <a:r>
              <a:rPr lang="ja-JP" altLang="en-US" sz="2000" dirty="0" smtClean="0">
                <a:latin typeface="HG丸ｺﾞｼｯｸM-PRO" panose="020F0600000000000000" pitchFamily="50" charset="-128"/>
                <a:ea typeface="HG丸ｺﾞｼｯｸM-PRO" panose="020F0600000000000000" pitchFamily="50" charset="-128"/>
              </a:rPr>
              <a:t>いピンク</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6383714" y="4424093"/>
            <a:ext cx="1210588" cy="400110"/>
          </a:xfrm>
          <a:prstGeom prst="rect">
            <a:avLst/>
          </a:prstGeom>
          <a:noFill/>
        </p:spPr>
        <p:txBody>
          <a:bodyPr wrap="none" rtlCol="0">
            <a:spAutoFit/>
          </a:bodyPr>
          <a:lstStyle/>
          <a:p>
            <a:r>
              <a:rPr kumimoji="1" lang="ja-JP" altLang="en-US" sz="2000" smtClean="0">
                <a:latin typeface="HG丸ｺﾞｼｯｸM-PRO" panose="020F0600000000000000" pitchFamily="50" charset="-128"/>
                <a:ea typeface="HG丸ｺﾞｼｯｸM-PRO" panose="020F0600000000000000" pitchFamily="50" charset="-128"/>
              </a:rPr>
              <a:t>少し赤い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573144" y="5121304"/>
            <a:ext cx="2492990"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ひきしまった三角形</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742519" y="5152524"/>
            <a:ext cx="3005951" cy="400110"/>
          </a:xfrm>
          <a:prstGeom prst="rect">
            <a:avLst/>
          </a:prstGeom>
          <a:noFill/>
        </p:spPr>
        <p:txBody>
          <a:bodyPr wrap="none" rtlCol="0">
            <a:spAutoFit/>
          </a:bodyPr>
          <a:lstStyle/>
          <a:p>
            <a:pPr algn="ctr"/>
            <a:r>
              <a:rPr lang="ja-JP" altLang="en-US" sz="2000" dirty="0" smtClean="0">
                <a:latin typeface="HG丸ｺﾞｼｯｸM-PRO" panose="020F0600000000000000" pitchFamily="50" charset="-128"/>
                <a:ea typeface="HG丸ｺﾞｼｯｸM-PRO" panose="020F0600000000000000" pitchFamily="50" charset="-128"/>
              </a:rPr>
              <a:t>ぷっくりして丸みがある</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3086105" y="5833735"/>
            <a:ext cx="1467068"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血</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dirty="0">
                <a:latin typeface="HG丸ｺﾞｼｯｸM-PRO" panose="020F0600000000000000" pitchFamily="50" charset="-128"/>
                <a:ea typeface="HG丸ｺﾞｼｯｸM-PRO" panose="020F0600000000000000" pitchFamily="50" charset="-128"/>
              </a:rPr>
              <a:t>出</a:t>
            </a:r>
            <a:r>
              <a:rPr lang="ja-JP" altLang="en-US" sz="2000" dirty="0" smtClean="0">
                <a:latin typeface="HG丸ｺﾞｼｯｸM-PRO" panose="020F0600000000000000" pitchFamily="50" charset="-128"/>
                <a:ea typeface="HG丸ｺﾞｼｯｸM-PRO" panose="020F0600000000000000" pitchFamily="50" charset="-128"/>
              </a:rPr>
              <a:t>ない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383715" y="5848970"/>
            <a:ext cx="1723549" cy="400110"/>
          </a:xfrm>
          <a:prstGeom prst="rect">
            <a:avLst/>
          </a:prstGeom>
          <a:noFill/>
        </p:spPr>
        <p:txBody>
          <a:bodyPr wrap="non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血</a:t>
            </a:r>
            <a:r>
              <a:rPr lang="ja-JP" altLang="en-US" sz="2000" dirty="0" smtClean="0">
                <a:latin typeface="HG丸ｺﾞｼｯｸM-PRO" panose="020F0600000000000000" pitchFamily="50" charset="-128"/>
                <a:ea typeface="HG丸ｺﾞｼｯｸM-PRO" panose="020F0600000000000000" pitchFamily="50" charset="-128"/>
              </a:rPr>
              <a:t>が</a:t>
            </a:r>
            <a:r>
              <a:rPr lang="ja-JP" altLang="en-US" sz="2000" dirty="0">
                <a:latin typeface="HG丸ｺﾞｼｯｸM-PRO" panose="020F0600000000000000" pitchFamily="50" charset="-128"/>
                <a:ea typeface="HG丸ｺﾞｼｯｸM-PRO" panose="020F0600000000000000" pitchFamily="50" charset="-128"/>
              </a:rPr>
              <a:t>出</a:t>
            </a:r>
            <a:r>
              <a:rPr lang="ja-JP" altLang="en-US" sz="2000" dirty="0" smtClean="0">
                <a:latin typeface="HG丸ｺﾞｼｯｸM-PRO" panose="020F0600000000000000" pitchFamily="50" charset="-128"/>
                <a:ea typeface="HG丸ｺﾞｼｯｸM-PRO" panose="020F0600000000000000" pitchFamily="50" charset="-128"/>
              </a:rPr>
              <a:t>やすい</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445869" y="3988460"/>
            <a:ext cx="1662635" cy="246221"/>
          </a:xfrm>
          <a:prstGeom prst="rect">
            <a:avLst/>
          </a:prstGeom>
          <a:noFill/>
        </p:spPr>
        <p:txBody>
          <a:bodyPr wrap="none" rtlCol="0">
            <a:spAutoFit/>
          </a:bodyPr>
          <a:lstStyle/>
          <a:p>
            <a:r>
              <a:rPr kumimoji="1" lang="ja-JP" altLang="en-US"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日本学校歯科医会</a:t>
            </a:r>
            <a:r>
              <a:rPr kumimoji="1" lang="en-US" altLang="ja-JP" sz="1000" dirty="0" smtClean="0">
                <a:solidFill>
                  <a:schemeClr val="bg1">
                    <a:lumMod val="65000"/>
                  </a:schemeClr>
                </a:solidFill>
                <a:latin typeface="HG丸ｺﾞｼｯｸM-PRO" panose="020F0600000000000000" pitchFamily="50" charset="-128"/>
                <a:ea typeface="HG丸ｺﾞｼｯｸM-PRO" panose="020F0600000000000000" pitchFamily="50" charset="-128"/>
              </a:rPr>
              <a:t>HP</a:t>
            </a:r>
            <a:r>
              <a:rPr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rPr>
              <a:t>参照</a:t>
            </a:r>
            <a:endParaRPr kumimoji="1" lang="ja-JP" altLang="en-US" sz="1000" dirty="0">
              <a:solidFill>
                <a:schemeClr val="bg1">
                  <a:lumMod val="65000"/>
                </a:schemeClr>
              </a:solidFill>
              <a:latin typeface="HG丸ｺﾞｼｯｸM-PRO" panose="020F0600000000000000" pitchFamily="50" charset="-128"/>
              <a:ea typeface="HG丸ｺﾞｼｯｸM-PRO" panose="020F0600000000000000" pitchFamily="50" charset="-128"/>
            </a:endParaRPr>
          </a:p>
        </p:txBody>
      </p:sp>
      <p:grpSp>
        <p:nvGrpSpPr>
          <p:cNvPr id="129" name="グループ化 128"/>
          <p:cNvGrpSpPr/>
          <p:nvPr/>
        </p:nvGrpSpPr>
        <p:grpSpPr>
          <a:xfrm>
            <a:off x="6084168" y="1700784"/>
            <a:ext cx="2568080" cy="2304256"/>
            <a:chOff x="6084168" y="1484760"/>
            <a:chExt cx="2568080" cy="2304256"/>
          </a:xfrm>
        </p:grpSpPr>
        <p:pic>
          <p:nvPicPr>
            <p:cNvPr id="94" name="図 93" descr="0009-4.png"/>
            <p:cNvPicPr>
              <a:picLocks noChangeAspect="1"/>
            </p:cNvPicPr>
            <p:nvPr/>
          </p:nvPicPr>
          <p:blipFill rotWithShape="1">
            <a:blip r:embed="rId5">
              <a:extLst>
                <a:ext uri="{28A0092B-C50C-407E-A947-70E740481C1C}">
                  <a14:useLocalDpi xmlns:a14="http://schemas.microsoft.com/office/drawing/2010/main" val="0"/>
                </a:ext>
              </a:extLst>
            </a:blip>
            <a:srcRect l="42600" t="65735" r="37074" b="9496"/>
            <a:stretch/>
          </p:blipFill>
          <p:spPr bwMode="auto">
            <a:xfrm>
              <a:off x="6084168" y="1484760"/>
              <a:ext cx="2520280" cy="2304256"/>
            </a:xfrm>
            <a:prstGeom prst="rect">
              <a:avLst/>
            </a:prstGeom>
            <a:solidFill>
              <a:srgbClr val="EFD4B9"/>
            </a:solidFill>
            <a:ln>
              <a:noFill/>
            </a:ln>
            <a:extLst/>
          </p:spPr>
        </p:pic>
        <p:sp>
          <p:nvSpPr>
            <p:cNvPr id="95" name="正方形/長方形 94"/>
            <p:cNvSpPr/>
            <p:nvPr/>
          </p:nvSpPr>
          <p:spPr>
            <a:xfrm rot="20820000">
              <a:off x="7098380" y="3224800"/>
              <a:ext cx="216024" cy="57600"/>
            </a:xfrm>
            <a:prstGeom prst="rect">
              <a:avLst/>
            </a:prstGeom>
            <a:solidFill>
              <a:srgbClr val="F9E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rot="20820000">
              <a:off x="7558607" y="3120053"/>
              <a:ext cx="216024" cy="57600"/>
            </a:xfrm>
            <a:prstGeom prst="rect">
              <a:avLst/>
            </a:prstGeom>
            <a:solidFill>
              <a:srgbClr val="F0D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20160000">
              <a:off x="6979660" y="3262067"/>
              <a:ext cx="110047" cy="75943"/>
            </a:xfrm>
            <a:prstGeom prst="rect">
              <a:avLst/>
            </a:prstGeom>
            <a:solidFill>
              <a:srgbClr val="DF6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rot="20880000">
              <a:off x="7356079" y="3173403"/>
              <a:ext cx="162000" cy="576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20820000">
              <a:off x="7775768" y="3076283"/>
              <a:ext cx="162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rot="14940000">
              <a:off x="7071284" y="3240566"/>
              <a:ext cx="64412" cy="50307"/>
            </a:xfrm>
            <a:prstGeom prst="rect">
              <a:avLst/>
            </a:prstGeom>
            <a:solidFill>
              <a:srgbClr val="E7D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rot="5760000" flipH="1">
              <a:off x="7276911" y="3204164"/>
              <a:ext cx="64412" cy="50307"/>
            </a:xfrm>
            <a:prstGeom prst="rect">
              <a:avLst/>
            </a:prstGeom>
            <a:solidFill>
              <a:srgbClr val="F1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rot="120000" flipH="1">
              <a:off x="7335430" y="3187376"/>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rot="-600000" flipH="1">
              <a:off x="7482574" y="3146749"/>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rot="-780000" flipH="1">
              <a:off x="7527212" y="3129937"/>
              <a:ext cx="49522" cy="72000"/>
            </a:xfrm>
            <a:prstGeom prst="rect">
              <a:avLst/>
            </a:prstGeom>
            <a:solidFill>
              <a:srgbClr val="EC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rot="540000">
              <a:off x="7727549" y="3079482"/>
              <a:ext cx="49522" cy="72000"/>
            </a:xfrm>
            <a:prstGeom prst="rect">
              <a:avLst/>
            </a:prstGeom>
            <a:solidFill>
              <a:srgbClr val="F0C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rot="780000">
              <a:off x="7780666" y="3083536"/>
              <a:ext cx="49522" cy="72000"/>
            </a:xfrm>
            <a:prstGeom prst="rect">
              <a:avLst/>
            </a:prstGeom>
            <a:solidFill>
              <a:srgbClr val="F0A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rot="20880000">
              <a:off x="8008341" y="3025351"/>
              <a:ext cx="108000" cy="72000"/>
            </a:xfrm>
            <a:prstGeom prst="rect">
              <a:avLst/>
            </a:prstGeom>
            <a:solidFill>
              <a:srgbClr val="EC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rot="20820000">
              <a:off x="8247391" y="2977315"/>
              <a:ext cx="108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rot="-960000" flipH="1">
              <a:off x="7932969" y="3034882"/>
              <a:ext cx="90000" cy="84568"/>
            </a:xfrm>
            <a:prstGeom prst="rect">
              <a:avLst/>
            </a:prstGeom>
            <a:solidFill>
              <a:srgbClr val="EED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rot="20880000" flipV="1">
              <a:off x="8367452" y="2932039"/>
              <a:ext cx="215781" cy="66990"/>
            </a:xfrm>
            <a:prstGeom prst="rect">
              <a:avLst/>
            </a:prstGeom>
            <a:solidFill>
              <a:srgbClr val="E0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rot="-1140000" flipH="1">
              <a:off x="8328712" y="2939681"/>
              <a:ext cx="54000" cy="84568"/>
            </a:xfrm>
            <a:prstGeom prst="rect">
              <a:avLst/>
            </a:prstGeom>
            <a:solidFill>
              <a:srgbClr val="CE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rot="-840000" flipH="1">
              <a:off x="8571192" y="2886286"/>
              <a:ext cx="36000" cy="84568"/>
            </a:xfrm>
            <a:prstGeom prst="rect">
              <a:avLst/>
            </a:prstGeom>
            <a:solidFill>
              <a:srgbClr val="CB9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rot="20880000">
              <a:off x="8111630" y="3003651"/>
              <a:ext cx="144000" cy="72000"/>
            </a:xfrm>
            <a:prstGeom prst="rect">
              <a:avLst/>
            </a:prstGeom>
            <a:solidFill>
              <a:srgbClr val="E8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rot="660000" flipH="1">
              <a:off x="8222249" y="2960807"/>
              <a:ext cx="36000" cy="108000"/>
            </a:xfrm>
            <a:prstGeom prst="rect">
              <a:avLst/>
            </a:prstGeom>
            <a:solidFill>
              <a:srgbClr val="E0B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rot="20880000" flipV="1">
              <a:off x="8275595" y="2808947"/>
              <a:ext cx="376653" cy="292361"/>
            </a:xfrm>
            <a:prstGeom prst="rect">
              <a:avLst/>
            </a:prstGeom>
            <a:solidFill>
              <a:srgbClr val="E0C4B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正方形/長方形 116"/>
            <p:cNvSpPr/>
            <p:nvPr/>
          </p:nvSpPr>
          <p:spPr>
            <a:xfrm rot="20880000">
              <a:off x="7943566" y="2910698"/>
              <a:ext cx="339140" cy="268284"/>
            </a:xfrm>
            <a:prstGeom prst="rect">
              <a:avLst/>
            </a:prstGeom>
            <a:solidFill>
              <a:srgbClr val="ECD5B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rot="20820000">
              <a:off x="7487331" y="3037543"/>
              <a:ext cx="302595" cy="231773"/>
            </a:xfrm>
            <a:prstGeom prst="rect">
              <a:avLst/>
            </a:prstGeom>
            <a:solidFill>
              <a:srgbClr val="F0D5B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rot="20820000">
              <a:off x="7064799" y="3126942"/>
              <a:ext cx="286113" cy="216745"/>
            </a:xfrm>
            <a:prstGeom prst="rect">
              <a:avLst/>
            </a:prstGeom>
            <a:solidFill>
              <a:srgbClr val="F9E0D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rot="20880000">
              <a:off x="7328838" y="3074348"/>
              <a:ext cx="220661" cy="267983"/>
            </a:xfrm>
            <a:prstGeom prst="rect">
              <a:avLst/>
            </a:prstGeom>
            <a:solidFill>
              <a:srgbClr val="D96857"/>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rot="20160000">
              <a:off x="6903613" y="3179746"/>
              <a:ext cx="233003" cy="232426"/>
            </a:xfrm>
            <a:prstGeom prst="rect">
              <a:avLst/>
            </a:prstGeom>
            <a:solidFill>
              <a:srgbClr val="DF6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20820000">
              <a:off x="7822347" y="2938365"/>
              <a:ext cx="150265" cy="271583"/>
            </a:xfrm>
            <a:prstGeom prst="rect">
              <a:avLst/>
            </a:prstGeom>
            <a:solidFill>
              <a:srgbClr val="D868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rot="1080000" flipH="1">
              <a:off x="7718448" y="296637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rot="960000" flipH="1">
              <a:off x="7298850" y="3000514"/>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rot="20640000">
              <a:off x="7388787" y="297146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rot="20640000">
              <a:off x="7830368" y="2963933"/>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rot="20220000">
              <a:off x="8247842" y="2915720"/>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rot="1380000" flipH="1">
              <a:off x="8181504" y="2926171"/>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805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96479" y="974191"/>
            <a:ext cx="7511933" cy="5510398"/>
          </a:xfrm>
          <a:prstGeom prst="rect">
            <a:avLst/>
          </a:prstGeom>
        </p:spPr>
      </p:pic>
      <p:sp>
        <p:nvSpPr>
          <p:cNvPr id="7" name="正方形/長方形 6"/>
          <p:cNvSpPr/>
          <p:nvPr/>
        </p:nvSpPr>
        <p:spPr>
          <a:xfrm>
            <a:off x="-6784"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43608" y="86820"/>
            <a:ext cx="7430239"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どの部分が歯肉炎になっていますか？</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7268096" y="6581001"/>
            <a:ext cx="1736373" cy="261610"/>
          </a:xfrm>
          <a:prstGeom prst="rect">
            <a:avLst/>
          </a:prstGeom>
          <a:noFill/>
        </p:spPr>
        <p:txBody>
          <a:bodyPr wrap="none" rtlCol="0">
            <a:spAutoFit/>
          </a:bodyPr>
          <a:lstStyle/>
          <a:p>
            <a:r>
              <a:rPr kumimoji="1" lang="ja-JP" altLang="en-US" sz="1100" dirty="0" smtClean="0">
                <a:solidFill>
                  <a:schemeClr val="bg1">
                    <a:lumMod val="50000"/>
                  </a:schemeClr>
                </a:solidFill>
                <a:latin typeface="HG丸ｺﾞｼｯｸM-PRO" panose="020F0600000000000000" pitchFamily="50" charset="-128"/>
                <a:ea typeface="HG丸ｺﾞｼｯｸM-PRO" panose="020F0600000000000000" pitchFamily="50" charset="-128"/>
              </a:rPr>
              <a:t>写真：日本学校歯科医会</a:t>
            </a:r>
            <a:endParaRPr kumimoji="1" lang="ja-JP" altLang="en-US" sz="1100"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0315" r="22221" b="41600"/>
          <a:stretch/>
        </p:blipFill>
        <p:spPr>
          <a:xfrm flipH="1">
            <a:off x="42039" y="-7841"/>
            <a:ext cx="906460" cy="988569"/>
          </a:xfrm>
          <a:prstGeom prst="rect">
            <a:avLst/>
          </a:prstGeom>
        </p:spPr>
      </p:pic>
      <p:sp>
        <p:nvSpPr>
          <p:cNvPr id="4" name="下矢印 3"/>
          <p:cNvSpPr/>
          <p:nvPr/>
        </p:nvSpPr>
        <p:spPr>
          <a:xfrm flipV="1">
            <a:off x="1907704" y="5085184"/>
            <a:ext cx="504056"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flipV="1">
            <a:off x="3519248" y="4804603"/>
            <a:ext cx="504056"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54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953" y="1639497"/>
            <a:ext cx="4622590" cy="3390913"/>
          </a:xfrm>
          <a:prstGeom prst="rect">
            <a:avLst/>
          </a:prstGeom>
        </p:spPr>
      </p:pic>
      <p:sp>
        <p:nvSpPr>
          <p:cNvPr id="7" name="正方形/長方形 6"/>
          <p:cNvSpPr/>
          <p:nvPr/>
        </p:nvSpPr>
        <p:spPr>
          <a:xfrm>
            <a:off x="11877"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0315" r="22221" b="41600"/>
          <a:stretch/>
        </p:blipFill>
        <p:spPr>
          <a:xfrm flipH="1">
            <a:off x="42039" y="-7841"/>
            <a:ext cx="906460" cy="988569"/>
          </a:xfrm>
          <a:prstGeom prst="rect">
            <a:avLst/>
          </a:prstGeom>
        </p:spPr>
      </p:pic>
      <p:pic>
        <p:nvPicPr>
          <p:cNvPr id="5" name="図 4"/>
          <p:cNvPicPr>
            <a:picLocks noChangeAspect="1"/>
          </p:cNvPicPr>
          <p:nvPr/>
        </p:nvPicPr>
        <p:blipFill>
          <a:blip r:embed="rId5"/>
          <a:stretch>
            <a:fillRect/>
          </a:stretch>
        </p:blipFill>
        <p:spPr>
          <a:xfrm>
            <a:off x="4684359" y="1639497"/>
            <a:ext cx="4562888" cy="3390913"/>
          </a:xfrm>
          <a:prstGeom prst="rect">
            <a:avLst/>
          </a:prstGeom>
        </p:spPr>
      </p:pic>
      <p:sp>
        <p:nvSpPr>
          <p:cNvPr id="6" name="角丸四角形 5"/>
          <p:cNvSpPr/>
          <p:nvPr/>
        </p:nvSpPr>
        <p:spPr>
          <a:xfrm>
            <a:off x="161122" y="2898403"/>
            <a:ext cx="2304256" cy="1872208"/>
          </a:xfrm>
          <a:prstGeom prst="round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783712" y="2682379"/>
            <a:ext cx="2304256" cy="1872208"/>
          </a:xfrm>
          <a:prstGeom prst="round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2828857" y="3510471"/>
            <a:ext cx="173663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60050" y="4732842"/>
            <a:ext cx="1877437" cy="276999"/>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写真：日本学校歯科医会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875717" y="32732"/>
            <a:ext cx="2916183"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歯肉炎の改善</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5" name="テキスト ボックス 14"/>
          <p:cNvSpPr txBox="1"/>
          <p:nvPr/>
        </p:nvSpPr>
        <p:spPr>
          <a:xfrm>
            <a:off x="2506803" y="5427569"/>
            <a:ext cx="4459000"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どう変化していますか？</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323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25389"/>
          <a:stretch/>
        </p:blipFill>
        <p:spPr>
          <a:xfrm>
            <a:off x="196055" y="1115023"/>
            <a:ext cx="4622590" cy="2530001"/>
          </a:xfrm>
          <a:prstGeom prst="rect">
            <a:avLst/>
          </a:prstGeom>
        </p:spPr>
      </p:pic>
      <p:sp>
        <p:nvSpPr>
          <p:cNvPr id="7" name="正方形/長方形 6"/>
          <p:cNvSpPr/>
          <p:nvPr/>
        </p:nvSpPr>
        <p:spPr>
          <a:xfrm>
            <a:off x="11877"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79864" y="44624"/>
            <a:ext cx="7840608" cy="584775"/>
          </a:xfrm>
          <a:prstGeom prst="rect">
            <a:avLst/>
          </a:prstGeom>
          <a:noFill/>
        </p:spPr>
        <p:txBody>
          <a:bodyPr wrap="none" rtlCol="0">
            <a:spAutoFit/>
          </a:bodyPr>
          <a:lstStyle/>
          <a:p>
            <a:pPr marL="266700"/>
            <a:r>
              <a:rPr lang="ja-JP" altLang="en-US" sz="3200" dirty="0">
                <a:latin typeface="HGS創英角ﾎﾟｯﾌﾟ体" panose="040B0A00000000000000" pitchFamily="50" charset="-128"/>
                <a:ea typeface="HGS創英角ﾎﾟｯﾌﾟ体" panose="040B0A00000000000000" pitchFamily="50" charset="-128"/>
              </a:rPr>
              <a:t>歯</a:t>
            </a:r>
            <a:r>
              <a:rPr lang="ja-JP" altLang="en-US" sz="3200" dirty="0" smtClean="0">
                <a:latin typeface="HGS創英角ﾎﾟｯﾌﾟ体" panose="040B0A00000000000000" pitchFamily="50" charset="-128"/>
                <a:ea typeface="HGS創英角ﾎﾟｯﾌﾟ体" panose="040B0A00000000000000" pitchFamily="50" charset="-128"/>
              </a:rPr>
              <a:t>肉炎にならないためには、どうする？</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0315" r="22221" b="41600"/>
          <a:stretch/>
        </p:blipFill>
        <p:spPr>
          <a:xfrm flipH="1">
            <a:off x="196054" y="3893288"/>
            <a:ext cx="1351610" cy="1474041"/>
          </a:xfrm>
          <a:prstGeom prst="rect">
            <a:avLst/>
          </a:prstGeom>
        </p:spPr>
      </p:pic>
      <p:sp>
        <p:nvSpPr>
          <p:cNvPr id="12" name="テキスト ボックス 11"/>
          <p:cNvSpPr txBox="1"/>
          <p:nvPr/>
        </p:nvSpPr>
        <p:spPr>
          <a:xfrm>
            <a:off x="5148064" y="1638703"/>
            <a:ext cx="381642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歯肉に近いところもていねいにみがこう！</a:t>
            </a:r>
            <a:endParaRPr kumimoji="1"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3002961" y="3284984"/>
            <a:ext cx="1877437" cy="276999"/>
          </a:xfrm>
          <a:prstGeom prst="rect">
            <a:avLst/>
          </a:prstGeom>
          <a:noFill/>
        </p:spPr>
        <p:txBody>
          <a:bodyPr wrap="non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写真：日本学校歯科医会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フリーフォーム 3"/>
          <p:cNvSpPr/>
          <p:nvPr/>
        </p:nvSpPr>
        <p:spPr>
          <a:xfrm>
            <a:off x="960895" y="2712203"/>
            <a:ext cx="867905" cy="604434"/>
          </a:xfrm>
          <a:custGeom>
            <a:avLst/>
            <a:gdLst>
              <a:gd name="connsiteX0" fmla="*/ 867905 w 867905"/>
              <a:gd name="connsiteY0" fmla="*/ 0 h 604434"/>
              <a:gd name="connsiteX1" fmla="*/ 759417 w 867905"/>
              <a:gd name="connsiteY1" fmla="*/ 201478 h 604434"/>
              <a:gd name="connsiteX2" fmla="*/ 635430 w 867905"/>
              <a:gd name="connsiteY2" fmla="*/ 356461 h 604434"/>
              <a:gd name="connsiteX3" fmla="*/ 402956 w 867905"/>
              <a:gd name="connsiteY3" fmla="*/ 433953 h 604434"/>
              <a:gd name="connsiteX4" fmla="*/ 278969 w 867905"/>
              <a:gd name="connsiteY4" fmla="*/ 402956 h 604434"/>
              <a:gd name="connsiteX5" fmla="*/ 154983 w 867905"/>
              <a:gd name="connsiteY5" fmla="*/ 185980 h 604434"/>
              <a:gd name="connsiteX6" fmla="*/ 61993 w 867905"/>
              <a:gd name="connsiteY6" fmla="*/ 77492 h 604434"/>
              <a:gd name="connsiteX7" fmla="*/ 0 w 867905"/>
              <a:gd name="connsiteY7" fmla="*/ 77492 h 604434"/>
              <a:gd name="connsiteX8" fmla="*/ 15498 w 867905"/>
              <a:gd name="connsiteY8" fmla="*/ 154983 h 604434"/>
              <a:gd name="connsiteX9" fmla="*/ 92990 w 867905"/>
              <a:gd name="connsiteY9" fmla="*/ 278970 h 604434"/>
              <a:gd name="connsiteX10" fmla="*/ 170481 w 867905"/>
              <a:gd name="connsiteY10" fmla="*/ 464950 h 604434"/>
              <a:gd name="connsiteX11" fmla="*/ 232474 w 867905"/>
              <a:gd name="connsiteY11" fmla="*/ 573438 h 604434"/>
              <a:gd name="connsiteX12" fmla="*/ 402956 w 867905"/>
              <a:gd name="connsiteY12" fmla="*/ 604434 h 604434"/>
              <a:gd name="connsiteX13" fmla="*/ 759417 w 867905"/>
              <a:gd name="connsiteY13" fmla="*/ 418455 h 604434"/>
              <a:gd name="connsiteX14" fmla="*/ 852407 w 867905"/>
              <a:gd name="connsiteY14" fmla="*/ 216977 h 604434"/>
              <a:gd name="connsiteX15" fmla="*/ 867905 w 867905"/>
              <a:gd name="connsiteY15" fmla="*/ 0 h 6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7905" h="604434">
                <a:moveTo>
                  <a:pt x="867905" y="0"/>
                </a:moveTo>
                <a:lnTo>
                  <a:pt x="759417" y="201478"/>
                </a:lnTo>
                <a:lnTo>
                  <a:pt x="635430" y="356461"/>
                </a:lnTo>
                <a:lnTo>
                  <a:pt x="402956" y="433953"/>
                </a:lnTo>
                <a:lnTo>
                  <a:pt x="278969" y="402956"/>
                </a:lnTo>
                <a:lnTo>
                  <a:pt x="154983" y="185980"/>
                </a:lnTo>
                <a:lnTo>
                  <a:pt x="61993" y="77492"/>
                </a:lnTo>
                <a:lnTo>
                  <a:pt x="0" y="77492"/>
                </a:lnTo>
                <a:lnTo>
                  <a:pt x="15498" y="154983"/>
                </a:lnTo>
                <a:lnTo>
                  <a:pt x="92990" y="278970"/>
                </a:lnTo>
                <a:lnTo>
                  <a:pt x="170481" y="464950"/>
                </a:lnTo>
                <a:lnTo>
                  <a:pt x="232474" y="573438"/>
                </a:lnTo>
                <a:lnTo>
                  <a:pt x="402956" y="604434"/>
                </a:lnTo>
                <a:lnTo>
                  <a:pt x="759417" y="418455"/>
                </a:lnTo>
                <a:lnTo>
                  <a:pt x="852407" y="216977"/>
                </a:lnTo>
                <a:lnTo>
                  <a:pt x="86790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1921790" y="2665708"/>
            <a:ext cx="898902" cy="433953"/>
          </a:xfrm>
          <a:custGeom>
            <a:avLst/>
            <a:gdLst>
              <a:gd name="connsiteX0" fmla="*/ 867905 w 898902"/>
              <a:gd name="connsiteY0" fmla="*/ 0 h 433953"/>
              <a:gd name="connsiteX1" fmla="*/ 759417 w 898902"/>
              <a:gd name="connsiteY1" fmla="*/ 61994 h 433953"/>
              <a:gd name="connsiteX2" fmla="*/ 712922 w 898902"/>
              <a:gd name="connsiteY2" fmla="*/ 232475 h 433953"/>
              <a:gd name="connsiteX3" fmla="*/ 573437 w 898902"/>
              <a:gd name="connsiteY3" fmla="*/ 309967 h 433953"/>
              <a:gd name="connsiteX4" fmla="*/ 340963 w 898902"/>
              <a:gd name="connsiteY4" fmla="*/ 294468 h 433953"/>
              <a:gd name="connsiteX5" fmla="*/ 201478 w 898902"/>
              <a:gd name="connsiteY5" fmla="*/ 201478 h 433953"/>
              <a:gd name="connsiteX6" fmla="*/ 92990 w 898902"/>
              <a:gd name="connsiteY6" fmla="*/ 108489 h 433953"/>
              <a:gd name="connsiteX7" fmla="*/ 0 w 898902"/>
              <a:gd name="connsiteY7" fmla="*/ 108489 h 433953"/>
              <a:gd name="connsiteX8" fmla="*/ 61993 w 898902"/>
              <a:gd name="connsiteY8" fmla="*/ 170482 h 433953"/>
              <a:gd name="connsiteX9" fmla="*/ 232474 w 898902"/>
              <a:gd name="connsiteY9" fmla="*/ 309967 h 433953"/>
              <a:gd name="connsiteX10" fmla="*/ 356461 w 898902"/>
              <a:gd name="connsiteY10" fmla="*/ 418455 h 433953"/>
              <a:gd name="connsiteX11" fmla="*/ 542441 w 898902"/>
              <a:gd name="connsiteY11" fmla="*/ 433953 h 433953"/>
              <a:gd name="connsiteX12" fmla="*/ 681925 w 898902"/>
              <a:gd name="connsiteY12" fmla="*/ 371960 h 433953"/>
              <a:gd name="connsiteX13" fmla="*/ 867905 w 898902"/>
              <a:gd name="connsiteY13" fmla="*/ 154984 h 433953"/>
              <a:gd name="connsiteX14" fmla="*/ 898902 w 898902"/>
              <a:gd name="connsiteY14" fmla="*/ 46495 h 433953"/>
              <a:gd name="connsiteX15" fmla="*/ 867905 w 898902"/>
              <a:gd name="connsiteY15" fmla="*/ 0 h 43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8902" h="433953">
                <a:moveTo>
                  <a:pt x="867905" y="0"/>
                </a:moveTo>
                <a:lnTo>
                  <a:pt x="759417" y="61994"/>
                </a:lnTo>
                <a:lnTo>
                  <a:pt x="712922" y="232475"/>
                </a:lnTo>
                <a:lnTo>
                  <a:pt x="573437" y="309967"/>
                </a:lnTo>
                <a:lnTo>
                  <a:pt x="340963" y="294468"/>
                </a:lnTo>
                <a:lnTo>
                  <a:pt x="201478" y="201478"/>
                </a:lnTo>
                <a:lnTo>
                  <a:pt x="92990" y="108489"/>
                </a:lnTo>
                <a:lnTo>
                  <a:pt x="0" y="108489"/>
                </a:lnTo>
                <a:lnTo>
                  <a:pt x="61993" y="170482"/>
                </a:lnTo>
                <a:lnTo>
                  <a:pt x="232474" y="309967"/>
                </a:lnTo>
                <a:lnTo>
                  <a:pt x="356461" y="418455"/>
                </a:lnTo>
                <a:lnTo>
                  <a:pt x="542441" y="433953"/>
                </a:lnTo>
                <a:lnTo>
                  <a:pt x="681925" y="371960"/>
                </a:lnTo>
                <a:lnTo>
                  <a:pt x="867905" y="154984"/>
                </a:lnTo>
                <a:lnTo>
                  <a:pt x="898902" y="46495"/>
                </a:lnTo>
                <a:lnTo>
                  <a:pt x="86790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a:off x="2820692" y="2280022"/>
            <a:ext cx="2289118" cy="507339"/>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0" name="四角形吹き出し 19"/>
          <p:cNvSpPr/>
          <p:nvPr/>
        </p:nvSpPr>
        <p:spPr>
          <a:xfrm>
            <a:off x="1921790" y="4083130"/>
            <a:ext cx="7042698" cy="2520280"/>
          </a:xfrm>
          <a:prstGeom prst="wedgeRectCallout">
            <a:avLst>
              <a:gd name="adj1" fmla="val -61453"/>
              <a:gd name="adj2" fmla="val -1979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65125">
              <a:lnSpc>
                <a:spcPct val="150000"/>
              </a:lnSpc>
              <a:tabLst>
                <a:tab pos="6813550" algn="l"/>
              </a:tabLst>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・歯と歯の間には、デンタルフロスも使いましょう！</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5125" indent="-365125">
              <a:lnSpc>
                <a:spcPct val="150000"/>
              </a:lnSpc>
              <a:tabLst>
                <a:tab pos="6813550" algn="l"/>
              </a:tabLst>
            </a:pP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・かかりつけ歯科医</a:t>
            </a:r>
            <a:r>
              <a:rPr lang="ja-JP" altLang="en-US" sz="2800" dirty="0">
                <a:solidFill>
                  <a:schemeClr val="tx1"/>
                </a:solidFill>
                <a:latin typeface="HG丸ｺﾞｼｯｸM-PRO" panose="020F0600000000000000" pitchFamily="50" charset="-128"/>
                <a:ea typeface="HG丸ｺﾞｼｯｸM-PRO" panose="020F0600000000000000" pitchFamily="50" charset="-128"/>
              </a:rPr>
              <a:t>で</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、自分に合った</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歯みがきの方法を教わりましょう。</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62787">
            <a:off x="5579443" y="2680920"/>
            <a:ext cx="1267266" cy="1508649"/>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71458">
            <a:off x="6417415" y="2975271"/>
            <a:ext cx="1096227" cy="1045201"/>
          </a:xfrm>
          <a:prstGeom prst="rect">
            <a:avLst/>
          </a:prstGeom>
        </p:spPr>
      </p:pic>
    </p:spTree>
    <p:extLst>
      <p:ext uri="{BB962C8B-B14F-4D97-AF65-F5344CB8AC3E}">
        <p14:creationId xmlns:p14="http://schemas.microsoft.com/office/powerpoint/2010/main" val="422402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p:cNvGrpSpPr/>
          <p:nvPr/>
        </p:nvGrpSpPr>
        <p:grpSpPr>
          <a:xfrm>
            <a:off x="3152563" y="3184436"/>
            <a:ext cx="2567271" cy="2176667"/>
            <a:chOff x="6084168" y="1484760"/>
            <a:chExt cx="2574141" cy="2304256"/>
          </a:xfrm>
        </p:grpSpPr>
        <p:pic>
          <p:nvPicPr>
            <p:cNvPr id="72" name="図 71" descr="0009-4.png"/>
            <p:cNvPicPr>
              <a:picLocks noChangeAspect="1"/>
            </p:cNvPicPr>
            <p:nvPr/>
          </p:nvPicPr>
          <p:blipFill rotWithShape="1">
            <a:blip r:embed="rId3">
              <a:extLst>
                <a:ext uri="{28A0092B-C50C-407E-A947-70E740481C1C}">
                  <a14:useLocalDpi xmlns:a14="http://schemas.microsoft.com/office/drawing/2010/main" val="0"/>
                </a:ext>
              </a:extLst>
            </a:blip>
            <a:srcRect l="42600" t="65735" r="37074" b="9496"/>
            <a:stretch/>
          </p:blipFill>
          <p:spPr bwMode="auto">
            <a:xfrm>
              <a:off x="6084168" y="1484760"/>
              <a:ext cx="2520280" cy="2304256"/>
            </a:xfrm>
            <a:prstGeom prst="rect">
              <a:avLst/>
            </a:prstGeom>
            <a:solidFill>
              <a:srgbClr val="EFD4B9"/>
            </a:solidFill>
            <a:ln>
              <a:noFill/>
            </a:ln>
            <a:extLst/>
          </p:spPr>
        </p:pic>
        <p:sp>
          <p:nvSpPr>
            <p:cNvPr id="73" name="正方形/長方形 72"/>
            <p:cNvSpPr/>
            <p:nvPr/>
          </p:nvSpPr>
          <p:spPr>
            <a:xfrm rot="20820000">
              <a:off x="7098380" y="3224800"/>
              <a:ext cx="216024" cy="57600"/>
            </a:xfrm>
            <a:prstGeom prst="rect">
              <a:avLst/>
            </a:prstGeom>
            <a:solidFill>
              <a:srgbClr val="F9E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rot="20820000">
              <a:off x="7558607" y="3120053"/>
              <a:ext cx="216024" cy="57600"/>
            </a:xfrm>
            <a:prstGeom prst="rect">
              <a:avLst/>
            </a:prstGeom>
            <a:solidFill>
              <a:srgbClr val="F0D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rot="20160000">
              <a:off x="6979660" y="3262067"/>
              <a:ext cx="110047" cy="75943"/>
            </a:xfrm>
            <a:prstGeom prst="rect">
              <a:avLst/>
            </a:prstGeom>
            <a:solidFill>
              <a:srgbClr val="DF6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20880000">
              <a:off x="7356079" y="3173403"/>
              <a:ext cx="162000" cy="576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20820000">
              <a:off x="7775768" y="3076283"/>
              <a:ext cx="162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rot="14940000">
              <a:off x="7071284" y="3240566"/>
              <a:ext cx="64412" cy="50307"/>
            </a:xfrm>
            <a:prstGeom prst="rect">
              <a:avLst/>
            </a:prstGeom>
            <a:solidFill>
              <a:srgbClr val="E7D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rot="5760000" flipH="1">
              <a:off x="7276911" y="3204164"/>
              <a:ext cx="64412" cy="50307"/>
            </a:xfrm>
            <a:prstGeom prst="rect">
              <a:avLst/>
            </a:prstGeom>
            <a:solidFill>
              <a:srgbClr val="F1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rot="120000" flipH="1">
              <a:off x="7335430" y="3187376"/>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600000" flipH="1">
              <a:off x="7482574" y="3146749"/>
              <a:ext cx="49522" cy="72000"/>
            </a:xfrm>
            <a:prstGeom prst="rect">
              <a:avLst/>
            </a:prstGeom>
            <a:solidFill>
              <a:srgbClr val="E5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rot="-780000" flipH="1">
              <a:off x="7527212" y="3129937"/>
              <a:ext cx="49522" cy="72000"/>
            </a:xfrm>
            <a:prstGeom prst="rect">
              <a:avLst/>
            </a:prstGeom>
            <a:solidFill>
              <a:srgbClr val="ECC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rot="540000">
              <a:off x="7727549" y="3079482"/>
              <a:ext cx="49522" cy="72000"/>
            </a:xfrm>
            <a:prstGeom prst="rect">
              <a:avLst/>
            </a:prstGeom>
            <a:solidFill>
              <a:srgbClr val="F0C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rot="780000">
              <a:off x="7780666" y="3083536"/>
              <a:ext cx="49522" cy="72000"/>
            </a:xfrm>
            <a:prstGeom prst="rect">
              <a:avLst/>
            </a:prstGeom>
            <a:solidFill>
              <a:srgbClr val="F0A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20880000">
              <a:off x="8008341" y="3025351"/>
              <a:ext cx="108000" cy="72000"/>
            </a:xfrm>
            <a:prstGeom prst="rect">
              <a:avLst/>
            </a:prstGeom>
            <a:solidFill>
              <a:srgbClr val="EC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rot="20820000">
              <a:off x="8247391" y="2977315"/>
              <a:ext cx="108000" cy="57600"/>
            </a:xfrm>
            <a:prstGeom prst="rect">
              <a:avLst/>
            </a:prstGeom>
            <a:solidFill>
              <a:srgbClr val="E48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rot="-960000" flipH="1">
              <a:off x="7932969" y="3034882"/>
              <a:ext cx="90000" cy="84568"/>
            </a:xfrm>
            <a:prstGeom prst="rect">
              <a:avLst/>
            </a:prstGeom>
            <a:solidFill>
              <a:srgbClr val="EED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rot="20880000" flipV="1">
              <a:off x="8367452" y="2932039"/>
              <a:ext cx="215781" cy="66990"/>
            </a:xfrm>
            <a:prstGeom prst="rect">
              <a:avLst/>
            </a:prstGeom>
            <a:solidFill>
              <a:srgbClr val="E0C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p:nvPr/>
          </p:nvSpPr>
          <p:spPr>
            <a:xfrm rot="-1140000" flipH="1">
              <a:off x="8328712" y="2939681"/>
              <a:ext cx="54000" cy="84568"/>
            </a:xfrm>
            <a:prstGeom prst="rect">
              <a:avLst/>
            </a:prstGeom>
            <a:solidFill>
              <a:srgbClr val="CE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840000" flipH="1">
              <a:off x="8571192" y="2886286"/>
              <a:ext cx="36000" cy="84568"/>
            </a:xfrm>
            <a:prstGeom prst="rect">
              <a:avLst/>
            </a:prstGeom>
            <a:solidFill>
              <a:srgbClr val="CB9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20880000">
              <a:off x="8111630" y="3003651"/>
              <a:ext cx="144000" cy="72000"/>
            </a:xfrm>
            <a:prstGeom prst="rect">
              <a:avLst/>
            </a:prstGeom>
            <a:solidFill>
              <a:srgbClr val="E8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rot="660000" flipH="1">
              <a:off x="8222249" y="2960807"/>
              <a:ext cx="36000" cy="108000"/>
            </a:xfrm>
            <a:prstGeom prst="rect">
              <a:avLst/>
            </a:prstGeom>
            <a:solidFill>
              <a:srgbClr val="E0B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rot="20880000" flipV="1">
              <a:off x="8270057" y="2810718"/>
              <a:ext cx="388252" cy="292361"/>
            </a:xfrm>
            <a:prstGeom prst="rect">
              <a:avLst/>
            </a:prstGeom>
            <a:solidFill>
              <a:srgbClr val="E0C4B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正方形/長方形 93"/>
            <p:cNvSpPr/>
            <p:nvPr/>
          </p:nvSpPr>
          <p:spPr>
            <a:xfrm rot="20880000">
              <a:off x="7943566" y="2910698"/>
              <a:ext cx="339140" cy="268284"/>
            </a:xfrm>
            <a:prstGeom prst="rect">
              <a:avLst/>
            </a:prstGeom>
            <a:solidFill>
              <a:srgbClr val="ECD5B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rot="20820000">
              <a:off x="7487331" y="3037543"/>
              <a:ext cx="302595" cy="231773"/>
            </a:xfrm>
            <a:prstGeom prst="rect">
              <a:avLst/>
            </a:prstGeom>
            <a:solidFill>
              <a:srgbClr val="F0D5B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rot="20820000">
              <a:off x="7064799" y="3126942"/>
              <a:ext cx="286113" cy="216745"/>
            </a:xfrm>
            <a:prstGeom prst="rect">
              <a:avLst/>
            </a:prstGeom>
            <a:solidFill>
              <a:srgbClr val="F9E0D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20880000">
              <a:off x="7328838" y="3074348"/>
              <a:ext cx="220661" cy="267983"/>
            </a:xfrm>
            <a:prstGeom prst="rect">
              <a:avLst/>
            </a:prstGeom>
            <a:solidFill>
              <a:srgbClr val="D96857"/>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rot="20160000">
              <a:off x="6903613" y="3179746"/>
              <a:ext cx="233003" cy="232426"/>
            </a:xfrm>
            <a:prstGeom prst="rect">
              <a:avLst/>
            </a:prstGeom>
            <a:solidFill>
              <a:srgbClr val="DF6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20820000">
              <a:off x="7822347" y="2938365"/>
              <a:ext cx="150265" cy="271583"/>
            </a:xfrm>
            <a:prstGeom prst="rect">
              <a:avLst/>
            </a:prstGeom>
            <a:solidFill>
              <a:srgbClr val="D868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rot="1080000" flipH="1">
              <a:off x="7718448" y="296637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rot="960000" flipH="1">
              <a:off x="7298850" y="3000514"/>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rot="20640000">
              <a:off x="7388787" y="2971465"/>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rot="20640000">
              <a:off x="7830368" y="2963933"/>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rot="20220000">
              <a:off x="8247842" y="2915720"/>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rot="1380000" flipH="1">
              <a:off x="8181504" y="2926171"/>
              <a:ext cx="150265" cy="348231"/>
            </a:xfrm>
            <a:prstGeom prst="rect">
              <a:avLst/>
            </a:prstGeom>
            <a:solidFill>
              <a:srgbClr val="D4421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6411"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4158" y="44847"/>
            <a:ext cx="578876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歯肉炎かも・・・と思ったら</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0315" r="22221" b="41600"/>
          <a:stretch/>
        </p:blipFill>
        <p:spPr>
          <a:xfrm flipH="1">
            <a:off x="206669" y="922072"/>
            <a:ext cx="1262554" cy="1376919"/>
          </a:xfrm>
          <a:prstGeom prst="rect">
            <a:avLst/>
          </a:prstGeom>
        </p:spPr>
      </p:pic>
      <p:sp>
        <p:nvSpPr>
          <p:cNvPr id="20" name="四角形吹き出し 19"/>
          <p:cNvSpPr/>
          <p:nvPr/>
        </p:nvSpPr>
        <p:spPr>
          <a:xfrm>
            <a:off x="1920796" y="780281"/>
            <a:ext cx="7042698" cy="1882742"/>
          </a:xfrm>
          <a:prstGeom prst="wedgeRectCallout">
            <a:avLst>
              <a:gd name="adj1" fmla="val -61955"/>
              <a:gd name="adj2" fmla="val -1314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歯肉炎</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は</a:t>
            </a:r>
            <a:r>
              <a:rPr kumimoji="1" lang="ja-JP" altLang="en-US" sz="2800" dirty="0" err="1" smtClean="0">
                <a:solidFill>
                  <a:schemeClr val="tx1"/>
                </a:solidFill>
                <a:latin typeface="HG丸ｺﾞｼｯｸM-PRO" panose="020F0600000000000000" pitchFamily="50" charset="-128"/>
                <a:ea typeface="HG丸ｺﾞｼｯｸM-PRO" panose="020F0600000000000000" pitchFamily="50" charset="-128"/>
              </a:rPr>
              <a:t>ほ</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おって</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おくと、歯周炎に進行し、歯を支える骨まで溶けてしまいます。</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「歯肉炎かも」と思ったら</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、早めに</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歯科</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医院</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でみて</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もらいましょう！</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5993" t="12945" r="20035" b="7090"/>
          <a:stretch/>
        </p:blipFill>
        <p:spPr>
          <a:xfrm>
            <a:off x="6345752" y="3184436"/>
            <a:ext cx="2617742" cy="2181453"/>
          </a:xfrm>
          <a:prstGeom prst="rect">
            <a:avLst/>
          </a:prstGeom>
        </p:spPr>
      </p:pic>
      <p:grpSp>
        <p:nvGrpSpPr>
          <p:cNvPr id="12" name="グループ化 11"/>
          <p:cNvGrpSpPr/>
          <p:nvPr/>
        </p:nvGrpSpPr>
        <p:grpSpPr>
          <a:xfrm>
            <a:off x="655557" y="5333393"/>
            <a:ext cx="1265831" cy="1418562"/>
            <a:chOff x="97373" y="2340050"/>
            <a:chExt cx="1797537" cy="2112739"/>
          </a:xfrm>
        </p:grpSpPr>
        <p:sp>
          <p:nvSpPr>
            <p:cNvPr id="13" name="フリーフォーム 12"/>
            <p:cNvSpPr/>
            <p:nvPr/>
          </p:nvSpPr>
          <p:spPr>
            <a:xfrm>
              <a:off x="97373" y="3085381"/>
              <a:ext cx="1797537" cy="1335559"/>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フリーフォーム 13"/>
            <p:cNvSpPr/>
            <p:nvPr/>
          </p:nvSpPr>
          <p:spPr>
            <a:xfrm>
              <a:off x="332871" y="2340050"/>
              <a:ext cx="1237749" cy="2049038"/>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5" name="フリーフォーム 14"/>
            <p:cNvSpPr/>
            <p:nvPr/>
          </p:nvSpPr>
          <p:spPr>
            <a:xfrm>
              <a:off x="236005" y="3338028"/>
              <a:ext cx="1539111" cy="1114761"/>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037" h="500062">
                  <a:moveTo>
                    <a:pt x="0" y="481012"/>
                  </a:moveTo>
                  <a:lnTo>
                    <a:pt x="9525" y="300037"/>
                  </a:lnTo>
                  <a:lnTo>
                    <a:pt x="28575" y="95250"/>
                  </a:lnTo>
                  <a:lnTo>
                    <a:pt x="57150" y="38100"/>
                  </a:lnTo>
                  <a:lnTo>
                    <a:pt x="85725" y="100012"/>
                  </a:lnTo>
                  <a:lnTo>
                    <a:pt x="114300" y="247650"/>
                  </a:lnTo>
                  <a:lnTo>
                    <a:pt x="114300" y="352425"/>
                  </a:lnTo>
                  <a:lnTo>
                    <a:pt x="180975" y="466725"/>
                  </a:lnTo>
                  <a:lnTo>
                    <a:pt x="252412" y="490537"/>
                  </a:lnTo>
                  <a:lnTo>
                    <a:pt x="285750" y="357187"/>
                  </a:lnTo>
                  <a:lnTo>
                    <a:pt x="319087" y="147637"/>
                  </a:lnTo>
                  <a:lnTo>
                    <a:pt x="352425" y="276225"/>
                  </a:lnTo>
                  <a:lnTo>
                    <a:pt x="347662" y="395287"/>
                  </a:lnTo>
                  <a:lnTo>
                    <a:pt x="400050" y="500062"/>
                  </a:lnTo>
                  <a:lnTo>
                    <a:pt x="433387" y="500062"/>
                  </a:lnTo>
                  <a:lnTo>
                    <a:pt x="528637" y="271462"/>
                  </a:lnTo>
                  <a:lnTo>
                    <a:pt x="538162" y="33337"/>
                  </a:lnTo>
                  <a:lnTo>
                    <a:pt x="561975" y="0"/>
                  </a:lnTo>
                  <a:lnTo>
                    <a:pt x="609600" y="61912"/>
                  </a:lnTo>
                  <a:lnTo>
                    <a:pt x="681037" y="490537"/>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 name="グループ化 1"/>
          <p:cNvGrpSpPr/>
          <p:nvPr/>
        </p:nvGrpSpPr>
        <p:grpSpPr>
          <a:xfrm>
            <a:off x="3552822" y="5229200"/>
            <a:ext cx="1656184" cy="1584176"/>
            <a:chOff x="2879298" y="1556792"/>
            <a:chExt cx="2268766" cy="2088232"/>
          </a:xfrm>
        </p:grpSpPr>
        <p:sp>
          <p:nvSpPr>
            <p:cNvPr id="17" name="フリーフォーム 16"/>
            <p:cNvSpPr/>
            <p:nvPr/>
          </p:nvSpPr>
          <p:spPr>
            <a:xfrm>
              <a:off x="2879298" y="2161047"/>
              <a:ext cx="2268766" cy="1483975"/>
            </a:xfrm>
            <a:custGeom>
              <a:avLst/>
              <a:gdLst>
                <a:gd name="connsiteX0" fmla="*/ 0 w 904875"/>
                <a:gd name="connsiteY0" fmla="*/ 600075 h 600075"/>
                <a:gd name="connsiteX1" fmla="*/ 80962 w 904875"/>
                <a:gd name="connsiteY1" fmla="*/ 119062 h 600075"/>
                <a:gd name="connsiteX2" fmla="*/ 109537 w 904875"/>
                <a:gd name="connsiteY2" fmla="*/ 57150 h 600075"/>
                <a:gd name="connsiteX3" fmla="*/ 166687 w 904875"/>
                <a:gd name="connsiteY3" fmla="*/ 33337 h 600075"/>
                <a:gd name="connsiteX4" fmla="*/ 219075 w 904875"/>
                <a:gd name="connsiteY4" fmla="*/ 61912 h 600075"/>
                <a:gd name="connsiteX5" fmla="*/ 219075 w 904875"/>
                <a:gd name="connsiteY5" fmla="*/ 61912 h 600075"/>
                <a:gd name="connsiteX6" fmla="*/ 661987 w 904875"/>
                <a:gd name="connsiteY6" fmla="*/ 52387 h 600075"/>
                <a:gd name="connsiteX7" fmla="*/ 700087 w 904875"/>
                <a:gd name="connsiteY7" fmla="*/ 0 h 600075"/>
                <a:gd name="connsiteX8" fmla="*/ 757237 w 904875"/>
                <a:gd name="connsiteY8" fmla="*/ 9525 h 600075"/>
                <a:gd name="connsiteX9" fmla="*/ 795337 w 904875"/>
                <a:gd name="connsiteY9" fmla="*/ 85725 h 600075"/>
                <a:gd name="connsiteX10" fmla="*/ 904875 w 904875"/>
                <a:gd name="connsiteY10" fmla="*/ 5810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600075">
                  <a:moveTo>
                    <a:pt x="0" y="600075"/>
                  </a:moveTo>
                  <a:lnTo>
                    <a:pt x="80962" y="119062"/>
                  </a:lnTo>
                  <a:lnTo>
                    <a:pt x="109537" y="57150"/>
                  </a:lnTo>
                  <a:lnTo>
                    <a:pt x="166687" y="33337"/>
                  </a:lnTo>
                  <a:lnTo>
                    <a:pt x="219075" y="61912"/>
                  </a:lnTo>
                  <a:lnTo>
                    <a:pt x="219075" y="61912"/>
                  </a:lnTo>
                  <a:lnTo>
                    <a:pt x="661987" y="52387"/>
                  </a:lnTo>
                  <a:lnTo>
                    <a:pt x="700087" y="0"/>
                  </a:lnTo>
                  <a:lnTo>
                    <a:pt x="757237" y="9525"/>
                  </a:lnTo>
                  <a:lnTo>
                    <a:pt x="795337" y="85725"/>
                  </a:lnTo>
                  <a:lnTo>
                    <a:pt x="904875" y="581025"/>
                  </a:lnTo>
                </a:path>
              </a:pathLst>
            </a:custGeom>
            <a:gradFill>
              <a:gsLst>
                <a:gs pos="0">
                  <a:srgbClr val="FF6699"/>
                </a:gs>
                <a:gs pos="50000">
                  <a:srgbClr val="FFCCFF"/>
                </a:gs>
                <a:gs pos="100000">
                  <a:srgbClr val="FFCC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8" name="フリーフォーム 17"/>
            <p:cNvSpPr/>
            <p:nvPr/>
          </p:nvSpPr>
          <p:spPr>
            <a:xfrm>
              <a:off x="3311247" y="1556792"/>
              <a:ext cx="1336013" cy="2025270"/>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フリーフォーム 18"/>
            <p:cNvSpPr/>
            <p:nvPr/>
          </p:nvSpPr>
          <p:spPr>
            <a:xfrm>
              <a:off x="3206690" y="2543194"/>
              <a:ext cx="1661300" cy="1101830"/>
            </a:xfrm>
            <a:custGeom>
              <a:avLst/>
              <a:gdLst>
                <a:gd name="connsiteX0" fmla="*/ 0 w 681037"/>
                <a:gd name="connsiteY0" fmla="*/ 481012 h 500062"/>
                <a:gd name="connsiteX1" fmla="*/ 9525 w 681037"/>
                <a:gd name="connsiteY1" fmla="*/ 300037 h 500062"/>
                <a:gd name="connsiteX2" fmla="*/ 28575 w 681037"/>
                <a:gd name="connsiteY2" fmla="*/ 95250 h 500062"/>
                <a:gd name="connsiteX3" fmla="*/ 57150 w 681037"/>
                <a:gd name="connsiteY3" fmla="*/ 38100 h 500062"/>
                <a:gd name="connsiteX4" fmla="*/ 85725 w 681037"/>
                <a:gd name="connsiteY4" fmla="*/ 100012 h 500062"/>
                <a:gd name="connsiteX5" fmla="*/ 114300 w 681037"/>
                <a:gd name="connsiteY5" fmla="*/ 247650 h 500062"/>
                <a:gd name="connsiteX6" fmla="*/ 114300 w 681037"/>
                <a:gd name="connsiteY6" fmla="*/ 352425 h 500062"/>
                <a:gd name="connsiteX7" fmla="*/ 180975 w 681037"/>
                <a:gd name="connsiteY7" fmla="*/ 466725 h 500062"/>
                <a:gd name="connsiteX8" fmla="*/ 252412 w 681037"/>
                <a:gd name="connsiteY8" fmla="*/ 490537 h 500062"/>
                <a:gd name="connsiteX9" fmla="*/ 285750 w 681037"/>
                <a:gd name="connsiteY9" fmla="*/ 357187 h 500062"/>
                <a:gd name="connsiteX10" fmla="*/ 319087 w 681037"/>
                <a:gd name="connsiteY10" fmla="*/ 147637 h 500062"/>
                <a:gd name="connsiteX11" fmla="*/ 352425 w 681037"/>
                <a:gd name="connsiteY11" fmla="*/ 276225 h 500062"/>
                <a:gd name="connsiteX12" fmla="*/ 347662 w 681037"/>
                <a:gd name="connsiteY12" fmla="*/ 395287 h 500062"/>
                <a:gd name="connsiteX13" fmla="*/ 400050 w 681037"/>
                <a:gd name="connsiteY13" fmla="*/ 500062 h 500062"/>
                <a:gd name="connsiteX14" fmla="*/ 433387 w 681037"/>
                <a:gd name="connsiteY14" fmla="*/ 500062 h 500062"/>
                <a:gd name="connsiteX15" fmla="*/ 528637 w 681037"/>
                <a:gd name="connsiteY15" fmla="*/ 271462 h 500062"/>
                <a:gd name="connsiteX16" fmla="*/ 538162 w 681037"/>
                <a:gd name="connsiteY16" fmla="*/ 33337 h 500062"/>
                <a:gd name="connsiteX17" fmla="*/ 561975 w 681037"/>
                <a:gd name="connsiteY17" fmla="*/ 0 h 500062"/>
                <a:gd name="connsiteX18" fmla="*/ 609600 w 681037"/>
                <a:gd name="connsiteY18" fmla="*/ 61912 h 500062"/>
                <a:gd name="connsiteX19" fmla="*/ 681037 w 681037"/>
                <a:gd name="connsiteY19" fmla="*/ 490537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037" h="500062">
                  <a:moveTo>
                    <a:pt x="0" y="481012"/>
                  </a:moveTo>
                  <a:lnTo>
                    <a:pt x="9525" y="300037"/>
                  </a:lnTo>
                  <a:lnTo>
                    <a:pt x="28575" y="95250"/>
                  </a:lnTo>
                  <a:lnTo>
                    <a:pt x="57150" y="38100"/>
                  </a:lnTo>
                  <a:lnTo>
                    <a:pt x="85725" y="100012"/>
                  </a:lnTo>
                  <a:lnTo>
                    <a:pt x="114300" y="247650"/>
                  </a:lnTo>
                  <a:lnTo>
                    <a:pt x="114300" y="352425"/>
                  </a:lnTo>
                  <a:lnTo>
                    <a:pt x="180975" y="466725"/>
                  </a:lnTo>
                  <a:lnTo>
                    <a:pt x="252412" y="490537"/>
                  </a:lnTo>
                  <a:lnTo>
                    <a:pt x="285750" y="357187"/>
                  </a:lnTo>
                  <a:lnTo>
                    <a:pt x="319087" y="147637"/>
                  </a:lnTo>
                  <a:lnTo>
                    <a:pt x="352425" y="276225"/>
                  </a:lnTo>
                  <a:lnTo>
                    <a:pt x="347662" y="395287"/>
                  </a:lnTo>
                  <a:lnTo>
                    <a:pt x="400050" y="500062"/>
                  </a:lnTo>
                  <a:lnTo>
                    <a:pt x="433387" y="500062"/>
                  </a:lnTo>
                  <a:lnTo>
                    <a:pt x="528637" y="271462"/>
                  </a:lnTo>
                  <a:lnTo>
                    <a:pt x="538162" y="33337"/>
                  </a:lnTo>
                  <a:lnTo>
                    <a:pt x="561975" y="0"/>
                  </a:lnTo>
                  <a:lnTo>
                    <a:pt x="609600" y="61912"/>
                  </a:lnTo>
                  <a:lnTo>
                    <a:pt x="681037" y="490537"/>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1" name="円/楕円 10"/>
            <p:cNvSpPr/>
            <p:nvPr/>
          </p:nvSpPr>
          <p:spPr>
            <a:xfrm rot="1020000" flipH="1">
              <a:off x="4543879" y="1978267"/>
              <a:ext cx="87817" cy="317323"/>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2" name="円/楕円 36"/>
            <p:cNvSpPr/>
            <p:nvPr/>
          </p:nvSpPr>
          <p:spPr>
            <a:xfrm rot="20580000">
              <a:off x="3311786" y="2049031"/>
              <a:ext cx="87817" cy="317323"/>
            </a:xfrm>
            <a:prstGeom prst="ellipse">
              <a:avLst/>
            </a:prstGeom>
            <a:solidFill>
              <a:schemeClr val="accent6">
                <a:lumMod val="75000"/>
              </a:schemeClr>
            </a:solidFill>
            <a:ln>
              <a:noFill/>
            </a:ln>
            <a:effectLst>
              <a:glow rad="889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3" name="グループ化 22"/>
          <p:cNvGrpSpPr/>
          <p:nvPr/>
        </p:nvGrpSpPr>
        <p:grpSpPr>
          <a:xfrm>
            <a:off x="6660231" y="5229981"/>
            <a:ext cx="1881533" cy="1583393"/>
            <a:chOff x="7691438" y="1946971"/>
            <a:chExt cx="976312" cy="943867"/>
          </a:xfrm>
        </p:grpSpPr>
        <p:sp>
          <p:nvSpPr>
            <p:cNvPr id="24" name="フリーフォーム 23"/>
            <p:cNvSpPr/>
            <p:nvPr/>
          </p:nvSpPr>
          <p:spPr>
            <a:xfrm>
              <a:off x="7691438" y="2414588"/>
              <a:ext cx="976312" cy="476250"/>
            </a:xfrm>
            <a:custGeom>
              <a:avLst/>
              <a:gdLst>
                <a:gd name="connsiteX0" fmla="*/ 0 w 976312"/>
                <a:gd name="connsiteY0" fmla="*/ 476250 h 476250"/>
                <a:gd name="connsiteX1" fmla="*/ 0 w 976312"/>
                <a:gd name="connsiteY1" fmla="*/ 476250 h 476250"/>
                <a:gd name="connsiteX2" fmla="*/ 61912 w 976312"/>
                <a:gd name="connsiteY2" fmla="*/ 166687 h 476250"/>
                <a:gd name="connsiteX3" fmla="*/ 119062 w 976312"/>
                <a:gd name="connsiteY3" fmla="*/ 52387 h 476250"/>
                <a:gd name="connsiteX4" fmla="*/ 185737 w 976312"/>
                <a:gd name="connsiteY4" fmla="*/ 14287 h 476250"/>
                <a:gd name="connsiteX5" fmla="*/ 242887 w 976312"/>
                <a:gd name="connsiteY5" fmla="*/ 200025 h 476250"/>
                <a:gd name="connsiteX6" fmla="*/ 300037 w 976312"/>
                <a:gd name="connsiteY6" fmla="*/ 295275 h 476250"/>
                <a:gd name="connsiteX7" fmla="*/ 361950 w 976312"/>
                <a:gd name="connsiteY7" fmla="*/ 304800 h 476250"/>
                <a:gd name="connsiteX8" fmla="*/ 409575 w 976312"/>
                <a:gd name="connsiteY8" fmla="*/ 261937 h 476250"/>
                <a:gd name="connsiteX9" fmla="*/ 581025 w 976312"/>
                <a:gd name="connsiteY9" fmla="*/ 266700 h 476250"/>
                <a:gd name="connsiteX10" fmla="*/ 638175 w 976312"/>
                <a:gd name="connsiteY10" fmla="*/ 271462 h 476250"/>
                <a:gd name="connsiteX11" fmla="*/ 676275 w 976312"/>
                <a:gd name="connsiteY11" fmla="*/ 242887 h 476250"/>
                <a:gd name="connsiteX12" fmla="*/ 757237 w 976312"/>
                <a:gd name="connsiteY12" fmla="*/ 66675 h 476250"/>
                <a:gd name="connsiteX13" fmla="*/ 809625 w 976312"/>
                <a:gd name="connsiteY13" fmla="*/ 0 h 476250"/>
                <a:gd name="connsiteX14" fmla="*/ 881062 w 976312"/>
                <a:gd name="connsiteY14" fmla="*/ 57150 h 476250"/>
                <a:gd name="connsiteX15" fmla="*/ 890587 w 976312"/>
                <a:gd name="connsiteY15" fmla="*/ 109537 h 476250"/>
                <a:gd name="connsiteX16" fmla="*/ 976312 w 976312"/>
                <a:gd name="connsiteY16" fmla="*/ 4572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312" h="476250">
                  <a:moveTo>
                    <a:pt x="0" y="476250"/>
                  </a:moveTo>
                  <a:lnTo>
                    <a:pt x="0" y="476250"/>
                  </a:lnTo>
                  <a:lnTo>
                    <a:pt x="61912" y="166687"/>
                  </a:lnTo>
                  <a:lnTo>
                    <a:pt x="119062" y="52387"/>
                  </a:lnTo>
                  <a:lnTo>
                    <a:pt x="185737" y="14287"/>
                  </a:lnTo>
                  <a:lnTo>
                    <a:pt x="242887" y="200025"/>
                  </a:lnTo>
                  <a:lnTo>
                    <a:pt x="300037" y="295275"/>
                  </a:lnTo>
                  <a:lnTo>
                    <a:pt x="361950" y="304800"/>
                  </a:lnTo>
                  <a:lnTo>
                    <a:pt x="409575" y="261937"/>
                  </a:lnTo>
                  <a:lnTo>
                    <a:pt x="581025" y="266700"/>
                  </a:lnTo>
                  <a:lnTo>
                    <a:pt x="638175" y="271462"/>
                  </a:lnTo>
                  <a:lnTo>
                    <a:pt x="676275" y="242887"/>
                  </a:lnTo>
                  <a:lnTo>
                    <a:pt x="757237" y="66675"/>
                  </a:lnTo>
                  <a:lnTo>
                    <a:pt x="809625" y="0"/>
                  </a:lnTo>
                  <a:lnTo>
                    <a:pt x="881062" y="57150"/>
                  </a:lnTo>
                  <a:cubicBezTo>
                    <a:pt x="886217" y="103540"/>
                    <a:pt x="879397" y="87154"/>
                    <a:pt x="890587" y="109537"/>
                  </a:cubicBezTo>
                  <a:lnTo>
                    <a:pt x="976312" y="457200"/>
                  </a:lnTo>
                </a:path>
              </a:pathLst>
            </a:custGeom>
            <a:gradFill>
              <a:gsLst>
                <a:gs pos="0">
                  <a:srgbClr val="C00000"/>
                </a:gs>
                <a:gs pos="50000">
                  <a:srgbClr val="FF0066"/>
                </a:gs>
                <a:gs pos="100000">
                  <a:srgbClr val="FFCCFF"/>
                </a:gs>
              </a:gsLst>
              <a:lin ang="5400000" scaled="0"/>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5" name="フリーフォーム 24"/>
            <p:cNvSpPr/>
            <p:nvPr/>
          </p:nvSpPr>
          <p:spPr>
            <a:xfrm rot="322135">
              <a:off x="7926169" y="1946971"/>
              <a:ext cx="547688" cy="919162"/>
            </a:xfrm>
            <a:custGeom>
              <a:avLst/>
              <a:gdLst>
                <a:gd name="connsiteX0" fmla="*/ 180975 w 547688"/>
                <a:gd name="connsiteY0" fmla="*/ 909637 h 919162"/>
                <a:gd name="connsiteX1" fmla="*/ 100013 w 547688"/>
                <a:gd name="connsiteY1" fmla="*/ 719137 h 919162"/>
                <a:gd name="connsiteX2" fmla="*/ 76200 w 547688"/>
                <a:gd name="connsiteY2" fmla="*/ 461962 h 919162"/>
                <a:gd name="connsiteX3" fmla="*/ 76200 w 547688"/>
                <a:gd name="connsiteY3" fmla="*/ 400050 h 919162"/>
                <a:gd name="connsiteX4" fmla="*/ 0 w 547688"/>
                <a:gd name="connsiteY4" fmla="*/ 200025 h 919162"/>
                <a:gd name="connsiteX5" fmla="*/ 38100 w 547688"/>
                <a:gd name="connsiteY5" fmla="*/ 61912 h 919162"/>
                <a:gd name="connsiteX6" fmla="*/ 166688 w 547688"/>
                <a:gd name="connsiteY6" fmla="*/ 9525 h 919162"/>
                <a:gd name="connsiteX7" fmla="*/ 285750 w 547688"/>
                <a:gd name="connsiteY7" fmla="*/ 61912 h 919162"/>
                <a:gd name="connsiteX8" fmla="*/ 381000 w 547688"/>
                <a:gd name="connsiteY8" fmla="*/ 0 h 919162"/>
                <a:gd name="connsiteX9" fmla="*/ 519113 w 547688"/>
                <a:gd name="connsiteY9" fmla="*/ 47625 h 919162"/>
                <a:gd name="connsiteX10" fmla="*/ 547688 w 547688"/>
                <a:gd name="connsiteY10" fmla="*/ 176212 h 919162"/>
                <a:gd name="connsiteX11" fmla="*/ 466725 w 547688"/>
                <a:gd name="connsiteY11" fmla="*/ 371475 h 919162"/>
                <a:gd name="connsiteX12" fmla="*/ 447675 w 547688"/>
                <a:gd name="connsiteY12" fmla="*/ 700087 h 919162"/>
                <a:gd name="connsiteX13" fmla="*/ 376238 w 547688"/>
                <a:gd name="connsiteY13" fmla="*/ 919162 h 919162"/>
                <a:gd name="connsiteX14" fmla="*/ 352425 w 547688"/>
                <a:gd name="connsiteY14" fmla="*/ 847725 h 919162"/>
                <a:gd name="connsiteX15" fmla="*/ 328613 w 547688"/>
                <a:gd name="connsiteY15" fmla="*/ 619125 h 919162"/>
                <a:gd name="connsiteX16" fmla="*/ 266700 w 547688"/>
                <a:gd name="connsiteY16" fmla="*/ 500062 h 919162"/>
                <a:gd name="connsiteX17" fmla="*/ 223838 w 547688"/>
                <a:gd name="connsiteY17" fmla="*/ 652462 h 919162"/>
                <a:gd name="connsiteX18" fmla="*/ 180975 w 547688"/>
                <a:gd name="connsiteY18" fmla="*/ 90963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688" h="919162">
                  <a:moveTo>
                    <a:pt x="180975" y="909637"/>
                  </a:moveTo>
                  <a:lnTo>
                    <a:pt x="100013" y="719137"/>
                  </a:lnTo>
                  <a:lnTo>
                    <a:pt x="76200" y="461962"/>
                  </a:lnTo>
                  <a:lnTo>
                    <a:pt x="76200" y="400050"/>
                  </a:lnTo>
                  <a:lnTo>
                    <a:pt x="0" y="200025"/>
                  </a:lnTo>
                  <a:lnTo>
                    <a:pt x="38100" y="61912"/>
                  </a:lnTo>
                  <a:lnTo>
                    <a:pt x="166688" y="9525"/>
                  </a:lnTo>
                  <a:lnTo>
                    <a:pt x="285750" y="61912"/>
                  </a:lnTo>
                  <a:lnTo>
                    <a:pt x="381000" y="0"/>
                  </a:lnTo>
                  <a:lnTo>
                    <a:pt x="519113" y="47625"/>
                  </a:lnTo>
                  <a:lnTo>
                    <a:pt x="547688" y="176212"/>
                  </a:lnTo>
                  <a:lnTo>
                    <a:pt x="466725" y="371475"/>
                  </a:lnTo>
                  <a:lnTo>
                    <a:pt x="447675" y="700087"/>
                  </a:lnTo>
                  <a:lnTo>
                    <a:pt x="376238" y="919162"/>
                  </a:lnTo>
                  <a:lnTo>
                    <a:pt x="352425" y="847725"/>
                  </a:lnTo>
                  <a:lnTo>
                    <a:pt x="328613" y="619125"/>
                  </a:lnTo>
                  <a:lnTo>
                    <a:pt x="266700" y="500062"/>
                  </a:lnTo>
                  <a:lnTo>
                    <a:pt x="223838" y="652462"/>
                  </a:lnTo>
                  <a:lnTo>
                    <a:pt x="180975" y="9096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6" name="フリーフォーム 25"/>
            <p:cNvSpPr/>
            <p:nvPr/>
          </p:nvSpPr>
          <p:spPr>
            <a:xfrm rot="95508">
              <a:off x="8002873" y="2282648"/>
              <a:ext cx="400050" cy="254938"/>
            </a:xfrm>
            <a:custGeom>
              <a:avLst/>
              <a:gdLst>
                <a:gd name="connsiteX0" fmla="*/ 0 w 400050"/>
                <a:gd name="connsiteY0" fmla="*/ 28575 h 128587"/>
                <a:gd name="connsiteX1" fmla="*/ 128587 w 400050"/>
                <a:gd name="connsiteY1" fmla="*/ 33337 h 128587"/>
                <a:gd name="connsiteX2" fmla="*/ 214312 w 400050"/>
                <a:gd name="connsiteY2" fmla="*/ 28575 h 128587"/>
                <a:gd name="connsiteX3" fmla="*/ 300037 w 400050"/>
                <a:gd name="connsiteY3" fmla="*/ 14287 h 128587"/>
                <a:gd name="connsiteX4" fmla="*/ 400050 w 400050"/>
                <a:gd name="connsiteY4" fmla="*/ 0 h 128587"/>
                <a:gd name="connsiteX5" fmla="*/ 366712 w 400050"/>
                <a:gd name="connsiteY5" fmla="*/ 123825 h 128587"/>
                <a:gd name="connsiteX6" fmla="*/ 314325 w 400050"/>
                <a:gd name="connsiteY6" fmla="*/ 119062 h 128587"/>
                <a:gd name="connsiteX7" fmla="*/ 180975 w 400050"/>
                <a:gd name="connsiteY7" fmla="*/ 114300 h 128587"/>
                <a:gd name="connsiteX8" fmla="*/ 100012 w 400050"/>
                <a:gd name="connsiteY8" fmla="*/ 119062 h 128587"/>
                <a:gd name="connsiteX9" fmla="*/ 9525 w 400050"/>
                <a:gd name="connsiteY9" fmla="*/ 128587 h 128587"/>
                <a:gd name="connsiteX10" fmla="*/ 0 w 400050"/>
                <a:gd name="connsiteY10" fmla="*/ 28575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128587">
                  <a:moveTo>
                    <a:pt x="0" y="28575"/>
                  </a:moveTo>
                  <a:lnTo>
                    <a:pt x="128587" y="33337"/>
                  </a:lnTo>
                  <a:lnTo>
                    <a:pt x="214312" y="28575"/>
                  </a:lnTo>
                  <a:lnTo>
                    <a:pt x="300037" y="14287"/>
                  </a:lnTo>
                  <a:lnTo>
                    <a:pt x="400050" y="0"/>
                  </a:lnTo>
                  <a:lnTo>
                    <a:pt x="366712" y="123825"/>
                  </a:lnTo>
                  <a:lnTo>
                    <a:pt x="314325" y="119062"/>
                  </a:lnTo>
                  <a:lnTo>
                    <a:pt x="180975" y="114300"/>
                  </a:lnTo>
                  <a:lnTo>
                    <a:pt x="100012" y="119062"/>
                  </a:lnTo>
                  <a:lnTo>
                    <a:pt x="9525" y="128587"/>
                  </a:lnTo>
                  <a:lnTo>
                    <a:pt x="0" y="28575"/>
                  </a:lnTo>
                  <a:close/>
                </a:path>
              </a:pathLst>
            </a:custGeom>
            <a:solidFill>
              <a:schemeClr val="bg2">
                <a:lumMod val="75000"/>
              </a:schemeClr>
            </a:solidFill>
            <a:ln>
              <a:noFill/>
            </a:ln>
            <a:effectLst>
              <a:glow rad="63500">
                <a:schemeClr val="bg2">
                  <a:lumMod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7" name="フリーフォーム 26"/>
            <p:cNvSpPr/>
            <p:nvPr/>
          </p:nvSpPr>
          <p:spPr>
            <a:xfrm>
              <a:off x="7813094" y="2648434"/>
              <a:ext cx="704850" cy="238657"/>
            </a:xfrm>
            <a:custGeom>
              <a:avLst/>
              <a:gdLst>
                <a:gd name="connsiteX0" fmla="*/ 0 w 704850"/>
                <a:gd name="connsiteY0" fmla="*/ 423863 h 438150"/>
                <a:gd name="connsiteX1" fmla="*/ 28575 w 704850"/>
                <a:gd name="connsiteY1" fmla="*/ 76200 h 438150"/>
                <a:gd name="connsiteX2" fmla="*/ 47625 w 704850"/>
                <a:gd name="connsiteY2" fmla="*/ 33338 h 438150"/>
                <a:gd name="connsiteX3" fmla="*/ 119063 w 704850"/>
                <a:gd name="connsiteY3" fmla="*/ 114300 h 438150"/>
                <a:gd name="connsiteX4" fmla="*/ 128588 w 704850"/>
                <a:gd name="connsiteY4" fmla="*/ 219075 h 438150"/>
                <a:gd name="connsiteX5" fmla="*/ 161925 w 704850"/>
                <a:gd name="connsiteY5" fmla="*/ 328613 h 438150"/>
                <a:gd name="connsiteX6" fmla="*/ 219075 w 704850"/>
                <a:gd name="connsiteY6" fmla="*/ 404813 h 438150"/>
                <a:gd name="connsiteX7" fmla="*/ 266700 w 704850"/>
                <a:gd name="connsiteY7" fmla="*/ 428625 h 438150"/>
                <a:gd name="connsiteX8" fmla="*/ 319088 w 704850"/>
                <a:gd name="connsiteY8" fmla="*/ 300038 h 438150"/>
                <a:gd name="connsiteX9" fmla="*/ 333375 w 704850"/>
                <a:gd name="connsiteY9" fmla="*/ 123825 h 438150"/>
                <a:gd name="connsiteX10" fmla="*/ 366713 w 704850"/>
                <a:gd name="connsiteY10" fmla="*/ 233363 h 438150"/>
                <a:gd name="connsiteX11" fmla="*/ 376238 w 704850"/>
                <a:gd name="connsiteY11" fmla="*/ 347663 h 438150"/>
                <a:gd name="connsiteX12" fmla="*/ 428625 w 704850"/>
                <a:gd name="connsiteY12" fmla="*/ 438150 h 438150"/>
                <a:gd name="connsiteX13" fmla="*/ 461963 w 704850"/>
                <a:gd name="connsiteY13" fmla="*/ 433388 h 438150"/>
                <a:gd name="connsiteX14" fmla="*/ 552450 w 704850"/>
                <a:gd name="connsiteY14" fmla="*/ 242888 h 438150"/>
                <a:gd name="connsiteX15" fmla="*/ 552450 w 704850"/>
                <a:gd name="connsiteY15" fmla="*/ 90488 h 438150"/>
                <a:gd name="connsiteX16" fmla="*/ 609600 w 704850"/>
                <a:gd name="connsiteY16" fmla="*/ 0 h 438150"/>
                <a:gd name="connsiteX17" fmla="*/ 704850 w 704850"/>
                <a:gd name="connsiteY17" fmla="*/ 40957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4850" h="438150">
                  <a:moveTo>
                    <a:pt x="0" y="423863"/>
                  </a:moveTo>
                  <a:lnTo>
                    <a:pt x="28575" y="76200"/>
                  </a:lnTo>
                  <a:lnTo>
                    <a:pt x="47625" y="33338"/>
                  </a:lnTo>
                  <a:lnTo>
                    <a:pt x="119063" y="114300"/>
                  </a:lnTo>
                  <a:lnTo>
                    <a:pt x="128588" y="219075"/>
                  </a:lnTo>
                  <a:lnTo>
                    <a:pt x="161925" y="328613"/>
                  </a:lnTo>
                  <a:lnTo>
                    <a:pt x="219075" y="404813"/>
                  </a:lnTo>
                  <a:lnTo>
                    <a:pt x="266700" y="428625"/>
                  </a:lnTo>
                  <a:lnTo>
                    <a:pt x="319088" y="300038"/>
                  </a:lnTo>
                  <a:lnTo>
                    <a:pt x="333375" y="123825"/>
                  </a:lnTo>
                  <a:lnTo>
                    <a:pt x="366713" y="233363"/>
                  </a:lnTo>
                  <a:lnTo>
                    <a:pt x="376238" y="347663"/>
                  </a:lnTo>
                  <a:lnTo>
                    <a:pt x="428625" y="438150"/>
                  </a:lnTo>
                  <a:lnTo>
                    <a:pt x="461963" y="433388"/>
                  </a:lnTo>
                  <a:lnTo>
                    <a:pt x="552450" y="242888"/>
                  </a:lnTo>
                  <a:lnTo>
                    <a:pt x="552450" y="90488"/>
                  </a:lnTo>
                  <a:lnTo>
                    <a:pt x="609600" y="0"/>
                  </a:lnTo>
                  <a:lnTo>
                    <a:pt x="704850" y="409575"/>
                  </a:lnTo>
                </a:path>
              </a:pathLst>
            </a:custGeom>
            <a:pattFill prst="pct80">
              <a:fgClr>
                <a:schemeClr val="accent6">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 name="右矢印 3"/>
          <p:cNvSpPr/>
          <p:nvPr/>
        </p:nvSpPr>
        <p:spPr>
          <a:xfrm>
            <a:off x="2579222" y="3837602"/>
            <a:ext cx="504056" cy="115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5759262" y="3837602"/>
            <a:ext cx="504056" cy="115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1816" y="2729277"/>
            <a:ext cx="1261884"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歯肉炎</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942931" y="2729277"/>
            <a:ext cx="1261884" cy="523220"/>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歯周炎</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7825908" y="3187860"/>
            <a:ext cx="1210588"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日本臨床歯周病学会㏋</a:t>
            </a:r>
            <a:endParaRPr kumimoji="1" lang="ja-JP" altLang="en-US" sz="800" dirty="0">
              <a:latin typeface="HG丸ｺﾞｼｯｸM-PRO" panose="020F0600000000000000" pitchFamily="50" charset="-128"/>
              <a:ea typeface="HG丸ｺﾞｼｯｸM-PRO" panose="020F0600000000000000" pitchFamily="50" charset="-128"/>
            </a:endParaRPr>
          </a:p>
        </p:txBody>
      </p:sp>
      <p:pic>
        <p:nvPicPr>
          <p:cNvPr id="30" name="図 29"/>
          <p:cNvPicPr>
            <a:picLocks noChangeAspect="1"/>
          </p:cNvPicPr>
          <p:nvPr/>
        </p:nvPicPr>
        <p:blipFill rotWithShape="1">
          <a:blip r:embed="rId6">
            <a:extLst>
              <a:ext uri="{28A0092B-C50C-407E-A947-70E740481C1C}">
                <a14:useLocalDpi xmlns:a14="http://schemas.microsoft.com/office/drawing/2010/main" val="0"/>
              </a:ext>
            </a:extLst>
          </a:blip>
          <a:srcRect l="28626" t="20877" r="21971" b="11236"/>
          <a:stretch/>
        </p:blipFill>
        <p:spPr>
          <a:xfrm>
            <a:off x="177385" y="3184435"/>
            <a:ext cx="2304000" cy="2110679"/>
          </a:xfrm>
          <a:prstGeom prst="rect">
            <a:avLst/>
          </a:prstGeom>
        </p:spPr>
      </p:pic>
      <p:sp>
        <p:nvSpPr>
          <p:cNvPr id="32" name="テキスト ボックス 31"/>
          <p:cNvSpPr txBox="1"/>
          <p:nvPr/>
        </p:nvSpPr>
        <p:spPr>
          <a:xfrm>
            <a:off x="4544124" y="3187860"/>
            <a:ext cx="1107996"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日本学校歯科医会㏋</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1186640" y="3187860"/>
            <a:ext cx="1210588" cy="215444"/>
          </a:xfrm>
          <a:prstGeom prst="rect">
            <a:avLst/>
          </a:prstGeom>
          <a:noFill/>
        </p:spPr>
        <p:txBody>
          <a:bodyPr wrap="non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日本臨床歯周病学会㏋</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106" name="テキスト ボックス 105"/>
          <p:cNvSpPr txBox="1"/>
          <p:nvPr/>
        </p:nvSpPr>
        <p:spPr>
          <a:xfrm>
            <a:off x="670539" y="2729277"/>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健康</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3376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80528" y="194485"/>
            <a:ext cx="9603911" cy="584775"/>
          </a:xfrm>
          <a:prstGeom prst="rect">
            <a:avLst/>
          </a:prstGeom>
          <a:noFill/>
        </p:spPr>
        <p:txBody>
          <a:bodyPr wrap="none" rtlCol="0">
            <a:spAutoFit/>
          </a:bodyPr>
          <a:lstStyle/>
          <a:p>
            <a:pPr marL="266700"/>
            <a:r>
              <a:rPr lang="en-US" altLang="ja-JP" sz="3200" dirty="0" smtClean="0">
                <a:latin typeface="HGS創英角ﾎﾟｯﾌﾟ体" panose="040B0A00000000000000" pitchFamily="50" charset="-128"/>
                <a:ea typeface="HGS創英角ﾎﾟｯﾌﾟ体" panose="040B0A00000000000000" pitchFamily="50" charset="-128"/>
              </a:rPr>
              <a:t>20</a:t>
            </a:r>
            <a:r>
              <a:rPr lang="ja-JP" altLang="en-US" sz="3200" dirty="0" smtClean="0">
                <a:latin typeface="HGS創英角ﾎﾟｯﾌﾟ体" panose="040B0A00000000000000" pitchFamily="50" charset="-128"/>
                <a:ea typeface="HGS創英角ﾎﾟｯﾌﾟ体" panose="040B0A00000000000000" pitchFamily="50" charset="-128"/>
              </a:rPr>
              <a:t>さいでは、歯周病の人ってどのくらいいるの？</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30" name="角丸四角形 29"/>
          <p:cNvSpPr/>
          <p:nvPr/>
        </p:nvSpPr>
        <p:spPr>
          <a:xfrm>
            <a:off x="38433" y="1727889"/>
            <a:ext cx="3132000" cy="2416373"/>
          </a:xfrm>
          <a:prstGeom prst="roundRect">
            <a:avLst/>
          </a:prstGeom>
          <a:solidFill>
            <a:srgbClr val="FFC000">
              <a:alpha val="50196"/>
            </a:srgbClr>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422" y="1951476"/>
            <a:ext cx="1281475" cy="1771624"/>
          </a:xfrm>
          <a:prstGeom prst="rect">
            <a:avLst/>
          </a:prstGeom>
        </p:spPr>
      </p:pic>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345" y="1895669"/>
            <a:ext cx="1406183" cy="1797860"/>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333" y="1843544"/>
            <a:ext cx="1062989" cy="1780125"/>
          </a:xfrm>
          <a:prstGeom prst="rect">
            <a:avLst/>
          </a:prstGeom>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846" y="2009400"/>
            <a:ext cx="1227667" cy="1632857"/>
          </a:xfrm>
          <a:prstGeom prst="rect">
            <a:avLst/>
          </a:prstGeom>
        </p:spPr>
      </p:pic>
      <p:sp>
        <p:nvSpPr>
          <p:cNvPr id="36" name="テキスト ボックス 35"/>
          <p:cNvSpPr txBox="1"/>
          <p:nvPr/>
        </p:nvSpPr>
        <p:spPr>
          <a:xfrm>
            <a:off x="2963495" y="1064678"/>
            <a:ext cx="3182651"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仙台市の</a:t>
            </a:r>
            <a:r>
              <a:rPr kumimoji="1" lang="en-US" altLang="ja-JP" sz="2800" dirty="0" smtClean="0">
                <a:latin typeface="HG丸ｺﾞｼｯｸM-PRO" panose="020F0600000000000000" pitchFamily="50" charset="-128"/>
                <a:ea typeface="HG丸ｺﾞｼｯｸM-PRO" panose="020F0600000000000000" pitchFamily="50" charset="-128"/>
              </a:rPr>
              <a:t>20</a:t>
            </a:r>
            <a:r>
              <a:rPr kumimoji="1" lang="ja-JP" altLang="en-US" sz="2800" dirty="0" err="1" smtClean="0">
                <a:latin typeface="HG丸ｺﾞｼｯｸM-PRO" panose="020F0600000000000000" pitchFamily="50" charset="-128"/>
                <a:ea typeface="HG丸ｺﾞｼｯｸM-PRO" panose="020F0600000000000000" pitchFamily="50" charset="-128"/>
              </a:rPr>
              <a:t>さい</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37" name="図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3408" y="1848346"/>
            <a:ext cx="1301175" cy="1742645"/>
          </a:xfrm>
          <a:prstGeom prst="rect">
            <a:avLst/>
          </a:prstGeom>
        </p:spPr>
      </p:pic>
      <p:pic>
        <p:nvPicPr>
          <p:cNvPr id="38" name="図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151" y="2009400"/>
            <a:ext cx="1291633" cy="1581591"/>
          </a:xfrm>
          <a:prstGeom prst="rect">
            <a:avLst/>
          </a:prstGeom>
        </p:spPr>
      </p:pic>
      <p:pic>
        <p:nvPicPr>
          <p:cNvPr id="39" name="図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4336" y="1862267"/>
            <a:ext cx="1346520" cy="1764000"/>
          </a:xfrm>
          <a:prstGeom prst="rect">
            <a:avLst/>
          </a:prstGeom>
        </p:spPr>
      </p:pic>
      <p:pic>
        <p:nvPicPr>
          <p:cNvPr id="47" name="図 46"/>
          <p:cNvPicPr>
            <a:picLocks noChangeAspect="1"/>
          </p:cNvPicPr>
          <p:nvPr/>
        </p:nvPicPr>
        <p:blipFill rotWithShape="1">
          <a:blip r:embed="rId7">
            <a:extLst>
              <a:ext uri="{28A0092B-C50C-407E-A947-70E740481C1C}">
                <a14:useLocalDpi xmlns:a14="http://schemas.microsoft.com/office/drawing/2010/main" val="0"/>
              </a:ext>
            </a:extLst>
          </a:blip>
          <a:srcRect l="54290"/>
          <a:stretch/>
        </p:blipFill>
        <p:spPr>
          <a:xfrm>
            <a:off x="3203848" y="1895669"/>
            <a:ext cx="589768" cy="1728000"/>
          </a:xfrm>
          <a:prstGeom prst="rect">
            <a:avLst/>
          </a:prstGeom>
        </p:spPr>
      </p:pic>
      <p:sp>
        <p:nvSpPr>
          <p:cNvPr id="50" name="テキスト ボックス 49"/>
          <p:cNvSpPr txBox="1"/>
          <p:nvPr/>
        </p:nvSpPr>
        <p:spPr>
          <a:xfrm>
            <a:off x="3971646"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5</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4829084"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6</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6" name="テキスト ボックス 55"/>
          <p:cNvSpPr txBox="1"/>
          <p:nvPr/>
        </p:nvSpPr>
        <p:spPr>
          <a:xfrm>
            <a:off x="5652120" y="3248327"/>
            <a:ext cx="543739" cy="523220"/>
          </a:xfrm>
          <a:prstGeom prst="rect">
            <a:avLst/>
          </a:prstGeom>
          <a:noFill/>
        </p:spPr>
        <p:txBody>
          <a:bodyPr wrap="none" rtlCol="0">
            <a:spAutoFit/>
          </a:bodyPr>
          <a:lstStyle/>
          <a:p>
            <a:r>
              <a:rPr lang="ja-JP" altLang="en-US" sz="2800" dirty="0" smtClean="0">
                <a:effectLst>
                  <a:glow rad="127000">
                    <a:schemeClr val="bg1"/>
                  </a:glow>
                </a:effectLst>
                <a:latin typeface="HG丸ｺﾞｼｯｸM-PRO" panose="020F0600000000000000" pitchFamily="50" charset="-128"/>
                <a:ea typeface="HG丸ｺﾞｼｯｸM-PRO" panose="020F0600000000000000" pitchFamily="50" charset="-128"/>
              </a:rPr>
              <a:t>７</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6543960" y="3248327"/>
            <a:ext cx="450764" cy="523220"/>
          </a:xfrm>
          <a:prstGeom prst="rect">
            <a:avLst/>
          </a:prstGeom>
          <a:noFill/>
        </p:spPr>
        <p:txBody>
          <a:bodyPr wrap="none" rtlCol="0">
            <a:spAutoFit/>
          </a:bodyPr>
          <a:lstStyle/>
          <a:p>
            <a:r>
              <a:rPr lang="en-US" altLang="ja-JP" sz="2800" dirty="0" smtClean="0">
                <a:effectLst>
                  <a:glow rad="127000">
                    <a:schemeClr val="bg1"/>
                  </a:glow>
                </a:effectLst>
                <a:latin typeface="HG丸ｺﾞｼｯｸM-PRO" panose="020F0600000000000000" pitchFamily="50" charset="-128"/>
                <a:ea typeface="HG丸ｺﾞｼｯｸM-PRO" panose="020F0600000000000000" pitchFamily="50" charset="-128"/>
              </a:rPr>
              <a:t>8</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7437974" y="3248327"/>
            <a:ext cx="543739" cy="523220"/>
          </a:xfrm>
          <a:prstGeom prst="rect">
            <a:avLst/>
          </a:prstGeom>
          <a:noFill/>
        </p:spPr>
        <p:txBody>
          <a:bodyPr wrap="none" rtlCol="0">
            <a:spAutoFit/>
          </a:bodyPr>
          <a:lstStyle/>
          <a:p>
            <a:r>
              <a:rPr lang="ja-JP" altLang="en-US" sz="2800" dirty="0" smtClean="0">
                <a:effectLst>
                  <a:glow rad="127000">
                    <a:schemeClr val="bg1"/>
                  </a:glow>
                </a:effectLst>
                <a:latin typeface="HG丸ｺﾞｼｯｸM-PRO" panose="020F0600000000000000" pitchFamily="50" charset="-128"/>
                <a:ea typeface="HG丸ｺﾞｼｯｸM-PRO" panose="020F0600000000000000" pitchFamily="50" charset="-128"/>
              </a:rPr>
              <a:t>９</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8191999" y="3248327"/>
            <a:ext cx="716863" cy="523220"/>
          </a:xfrm>
          <a:prstGeom prst="rect">
            <a:avLst/>
          </a:prstGeom>
          <a:noFill/>
        </p:spPr>
        <p:txBody>
          <a:bodyPr wrap="none" rtlCol="0">
            <a:spAutoFit/>
          </a:bodyPr>
          <a:lstStyle/>
          <a:p>
            <a:r>
              <a:rPr lang="en-US" altLang="ja-JP" sz="2800" dirty="0">
                <a:effectLst>
                  <a:glow rad="127000">
                    <a:schemeClr val="bg1"/>
                  </a:glow>
                </a:effectLst>
                <a:latin typeface="HG丸ｺﾞｼｯｸM-PRO" panose="020F0600000000000000" pitchFamily="50" charset="-128"/>
                <a:ea typeface="HG丸ｺﾞｼｯｸM-PRO" panose="020F0600000000000000" pitchFamily="50" charset="-128"/>
              </a:rPr>
              <a:t>10</a:t>
            </a:r>
            <a:endParaRPr kumimoji="1" lang="ja-JP" altLang="en-US" sz="2800" dirty="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27715" y="4680738"/>
            <a:ext cx="9295668" cy="1384995"/>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すでに</a:t>
            </a:r>
            <a:r>
              <a:rPr kumimoji="1" lang="en-US" altLang="ja-JP" sz="2800" dirty="0" smtClean="0">
                <a:latin typeface="HG丸ｺﾞｼｯｸM-PRO" panose="020F0600000000000000" pitchFamily="50" charset="-128"/>
                <a:ea typeface="HG丸ｺﾞｼｯｸM-PRO" panose="020F0600000000000000" pitchFamily="50" charset="-128"/>
              </a:rPr>
              <a:t>10</a:t>
            </a:r>
            <a:r>
              <a:rPr kumimoji="1" lang="ja-JP" altLang="en-US" sz="2800" dirty="0" smtClean="0">
                <a:latin typeface="HG丸ｺﾞｼｯｸM-PRO" panose="020F0600000000000000" pitchFamily="50" charset="-128"/>
                <a:ea typeface="HG丸ｺﾞｼｯｸM-PRO" panose="020F0600000000000000" pitchFamily="50" charset="-128"/>
              </a:rPr>
              <a:t>人のうち</a:t>
            </a:r>
            <a:r>
              <a:rPr kumimoji="1" lang="en-US" altLang="ja-JP" sz="2800" dirty="0" smtClean="0">
                <a:latin typeface="HG丸ｺﾞｼｯｸM-PRO" panose="020F0600000000000000" pitchFamily="50" charset="-128"/>
                <a:ea typeface="HG丸ｺﾞｼｯｸM-PRO" panose="020F0600000000000000" pitchFamily="50" charset="-128"/>
              </a:rPr>
              <a:t>3</a:t>
            </a:r>
            <a:r>
              <a:rPr kumimoji="1" lang="ja-JP" altLang="en-US" sz="2800" dirty="0" smtClean="0">
                <a:latin typeface="HG丸ｺﾞｼｯｸM-PRO" panose="020F0600000000000000" pitchFamily="50" charset="-128"/>
                <a:ea typeface="HG丸ｺﾞｼｯｸM-PRO" panose="020F0600000000000000" pitchFamily="50" charset="-128"/>
              </a:rPr>
              <a:t>人以上が歯周病にかかっています。</a:t>
            </a:r>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健康</a:t>
            </a:r>
            <a:r>
              <a:rPr lang="ja-JP" altLang="en-US" sz="2800" dirty="0">
                <a:latin typeface="HG丸ｺﾞｼｯｸM-PRO" panose="020F0600000000000000" pitchFamily="50" charset="-128"/>
                <a:ea typeface="HG丸ｺﾞｼｯｸM-PRO" panose="020F0600000000000000" pitchFamily="50" charset="-128"/>
              </a:rPr>
              <a:t>な歯</a:t>
            </a:r>
            <a:r>
              <a:rPr lang="ja-JP" altLang="en-US" sz="2800" dirty="0" smtClean="0">
                <a:latin typeface="HG丸ｺﾞｼｯｸM-PRO" panose="020F0600000000000000" pitchFamily="50" charset="-128"/>
                <a:ea typeface="HG丸ｺﾞｼｯｸM-PRO" panose="020F0600000000000000" pitchFamily="50" charset="-128"/>
              </a:rPr>
              <a:t>肉を</a:t>
            </a:r>
            <a:r>
              <a:rPr lang="ja-JP" altLang="en-US" sz="2800" dirty="0">
                <a:latin typeface="HG丸ｺﾞｼｯｸM-PRO" panose="020F0600000000000000" pitchFamily="50" charset="-128"/>
                <a:ea typeface="HG丸ｺﾞｼｯｸM-PRO" panose="020F0600000000000000" pitchFamily="50" charset="-128"/>
              </a:rPr>
              <a:t>保つためには</a:t>
            </a:r>
            <a:r>
              <a:rPr lang="ja-JP" altLang="en-US" sz="2800" dirty="0" smtClean="0">
                <a:latin typeface="HG丸ｺﾞｼｯｸM-PRO" panose="020F0600000000000000" pitchFamily="50" charset="-128"/>
                <a:ea typeface="HG丸ｺﾞｼｯｸM-PRO" panose="020F0600000000000000" pitchFamily="50" charset="-128"/>
              </a:rPr>
              <a:t>、今から</a:t>
            </a:r>
            <a:r>
              <a:rPr lang="ja-JP" altLang="en-US" sz="2800" dirty="0">
                <a:latin typeface="HG丸ｺﾞｼｯｸM-PRO" panose="020F0600000000000000" pitchFamily="50" charset="-128"/>
                <a:ea typeface="HG丸ｺﾞｼｯｸM-PRO" panose="020F0600000000000000" pitchFamily="50" charset="-128"/>
              </a:rPr>
              <a:t>の予防が大切です。</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61" name="図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4441" y="1953060"/>
            <a:ext cx="1309054" cy="1673676"/>
          </a:xfrm>
          <a:prstGeom prst="rect">
            <a:avLst/>
          </a:prstGeom>
        </p:spPr>
      </p:pic>
      <p:sp>
        <p:nvSpPr>
          <p:cNvPr id="62" name="テキスト ボックス 61"/>
          <p:cNvSpPr txBox="1"/>
          <p:nvPr/>
        </p:nvSpPr>
        <p:spPr>
          <a:xfrm>
            <a:off x="674967" y="3621042"/>
            <a:ext cx="2208294"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歯周病あり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63" name="図 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883" y="2009400"/>
            <a:ext cx="1328536" cy="1581591"/>
          </a:xfrm>
          <a:prstGeom prst="rect">
            <a:avLst/>
          </a:prstGeom>
        </p:spPr>
      </p:pic>
      <p:pic>
        <p:nvPicPr>
          <p:cNvPr id="64" name="図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493" y="1946754"/>
            <a:ext cx="1255101" cy="1644237"/>
          </a:xfrm>
          <a:prstGeom prst="rect">
            <a:avLst/>
          </a:prstGeom>
        </p:spPr>
      </p:pic>
      <p:pic>
        <p:nvPicPr>
          <p:cNvPr id="65" name="図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299" y="1884930"/>
            <a:ext cx="1301175" cy="1742645"/>
          </a:xfrm>
          <a:prstGeom prst="rect">
            <a:avLst/>
          </a:prstGeom>
        </p:spPr>
      </p:pic>
      <p:pic>
        <p:nvPicPr>
          <p:cNvPr id="66" name="図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214" y="2033238"/>
            <a:ext cx="1291633" cy="1581591"/>
          </a:xfrm>
          <a:prstGeom prst="rect">
            <a:avLst/>
          </a:prstGeom>
        </p:spPr>
      </p:pic>
      <p:pic>
        <p:nvPicPr>
          <p:cNvPr id="67" name="図 6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5342" y="1956205"/>
            <a:ext cx="1304194" cy="1667463"/>
          </a:xfrm>
          <a:prstGeom prst="rect">
            <a:avLst/>
          </a:prstGeom>
        </p:spPr>
      </p:pic>
      <p:pic>
        <p:nvPicPr>
          <p:cNvPr id="68" name="図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6302" y="1872305"/>
            <a:ext cx="1301175" cy="1742645"/>
          </a:xfrm>
          <a:prstGeom prst="rect">
            <a:avLst/>
          </a:prstGeom>
        </p:spPr>
      </p:pic>
      <p:sp>
        <p:nvSpPr>
          <p:cNvPr id="70" name="テキスト ボックス 69"/>
          <p:cNvSpPr txBox="1"/>
          <p:nvPr/>
        </p:nvSpPr>
        <p:spPr>
          <a:xfrm>
            <a:off x="2929042" y="3248327"/>
            <a:ext cx="543739" cy="523220"/>
          </a:xfrm>
          <a:prstGeom prst="rect">
            <a:avLst/>
          </a:prstGeom>
          <a:noFill/>
        </p:spPr>
        <p:txBody>
          <a:bodyPr wrap="none" rtlCol="0">
            <a:spAutoFit/>
          </a:bodyPr>
          <a:lstStyle/>
          <a:p>
            <a:r>
              <a:rPr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４</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71" name="テキスト ボックス 70"/>
          <p:cNvSpPr txBox="1"/>
          <p:nvPr/>
        </p:nvSpPr>
        <p:spPr>
          <a:xfrm>
            <a:off x="302615" y="3248327"/>
            <a:ext cx="543739" cy="523220"/>
          </a:xfrm>
          <a:prstGeom prst="rect">
            <a:avLst/>
          </a:prstGeom>
          <a:noFill/>
        </p:spPr>
        <p:txBody>
          <a:bodyPr wrap="none" rtlCol="0">
            <a:spAutoFit/>
          </a:bodyPr>
          <a:lstStyle/>
          <a:p>
            <a:r>
              <a:rPr kumimoji="1"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１</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72" name="テキスト ボックス 71"/>
          <p:cNvSpPr txBox="1"/>
          <p:nvPr/>
        </p:nvSpPr>
        <p:spPr>
          <a:xfrm>
            <a:off x="1216452" y="3248327"/>
            <a:ext cx="450764" cy="523220"/>
          </a:xfrm>
          <a:prstGeom prst="rect">
            <a:avLst/>
          </a:prstGeom>
          <a:noFill/>
        </p:spPr>
        <p:txBody>
          <a:bodyPr wrap="none" rtlCol="0">
            <a:spAutoFit/>
          </a:bodyPr>
          <a:lstStyle/>
          <a:p>
            <a:r>
              <a:rPr lang="en-US" altLang="ja-JP"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2</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73" name="テキスト ボックス 72"/>
          <p:cNvSpPr txBox="1"/>
          <p:nvPr/>
        </p:nvSpPr>
        <p:spPr>
          <a:xfrm>
            <a:off x="2055602" y="3248327"/>
            <a:ext cx="543739" cy="523220"/>
          </a:xfrm>
          <a:prstGeom prst="rect">
            <a:avLst/>
          </a:prstGeom>
          <a:noFill/>
        </p:spPr>
        <p:txBody>
          <a:bodyPr wrap="none" rtlCol="0">
            <a:spAutoFit/>
          </a:bodyPr>
          <a:lstStyle/>
          <a:p>
            <a:r>
              <a:rPr lang="ja-JP" altLang="en-US" sz="2800" dirty="0" smtClean="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rPr>
              <a:t>３</a:t>
            </a:r>
            <a:endParaRPr kumimoji="1" lang="ja-JP" altLang="en-US" sz="2800" dirty="0">
              <a:solidFill>
                <a:srgbClr val="FF0000"/>
              </a:solidFill>
              <a:effectLst>
                <a:glow rad="127000">
                  <a:schemeClr val="bg1"/>
                </a:glo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05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xit" presetSubtype="0" fill="hold" nodeType="withEffect">
                                  <p:stCondLst>
                                    <p:cond delay="0"/>
                                  </p:stCondLst>
                                  <p:childTnLst>
                                    <p:animEffect transition="out" filter="fade">
                                      <p:cBhvr>
                                        <p:cTn id="12" dur="500"/>
                                        <p:tgtEl>
                                          <p:spTgt spid="66"/>
                                        </p:tgtEl>
                                      </p:cBhvr>
                                    </p:animEffect>
                                    <p:set>
                                      <p:cBhvr>
                                        <p:cTn id="13" dur="1" fill="hold">
                                          <p:stCondLst>
                                            <p:cond delay="499"/>
                                          </p:stCondLst>
                                        </p:cTn>
                                        <p:tgtEl>
                                          <p:spTgt spid="6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5"/>
                                        </p:tgtEl>
                                      </p:cBhvr>
                                    </p:animEffect>
                                    <p:set>
                                      <p:cBhvr>
                                        <p:cTn id="16" dur="1" fill="hold">
                                          <p:stCondLst>
                                            <p:cond delay="499"/>
                                          </p:stCondLst>
                                        </p:cTn>
                                        <p:tgtEl>
                                          <p:spTgt spid="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7"/>
                                        </p:tgtEl>
                                      </p:cBhvr>
                                    </p:animEffect>
                                    <p:set>
                                      <p:cBhvr>
                                        <p:cTn id="19" dur="1" fill="hold">
                                          <p:stCondLst>
                                            <p:cond delay="499"/>
                                          </p:stCondLst>
                                        </p:cTn>
                                        <p:tgtEl>
                                          <p:spTgt spid="6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8"/>
                                        </p:tgtEl>
                                      </p:cBhvr>
                                    </p:animEffect>
                                    <p:set>
                                      <p:cBhvr>
                                        <p:cTn id="22" dur="1" fill="hold">
                                          <p:stCondLst>
                                            <p:cond delay="499"/>
                                          </p:stCondLst>
                                        </p:cTn>
                                        <p:tgtEl>
                                          <p:spTgt spid="6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0"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0" y="0"/>
            <a:ext cx="9144000" cy="87736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歯周病の歯茎のイラスト">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77639"/>
            <a:ext cx="2521914" cy="27554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細菌・ばい菌のイラスト「悪い顔のキャラクター」">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073" y="4909059"/>
            <a:ext cx="1371261" cy="12361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細菌・ばい菌のイラスト「悪い顔のキャラクター」">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9440" y="743585"/>
            <a:ext cx="1129162" cy="1148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細菌・ばい菌のイラスト「悪い顔のキャラクター」">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7723" y="2313195"/>
            <a:ext cx="775303" cy="6989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細菌・ばい菌のイラスト「悪い顔のキャラクター」">
            <a:hlinkClick r:id="rId5"/>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5793" y="4872149"/>
            <a:ext cx="2081091" cy="18760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307704" y="146293"/>
            <a:ext cx="5120388" cy="584775"/>
          </a:xfrm>
          <a:prstGeom prst="rect">
            <a:avLst/>
          </a:prstGeom>
          <a:noFill/>
        </p:spPr>
        <p:txBody>
          <a:bodyPr wrap="square" rtlCol="0">
            <a:spAutoFit/>
          </a:bodyPr>
          <a:lstStyle/>
          <a:p>
            <a:r>
              <a:rPr lang="ja-JP" altLang="en-US" sz="3200" dirty="0">
                <a:latin typeface="HGP創英角ﾎﾟｯﾌﾟ体" panose="040B0A00000000000000" pitchFamily="50" charset="-128"/>
                <a:ea typeface="HGP創英角ﾎﾟｯﾌﾟ体" panose="040B0A00000000000000" pitchFamily="50" charset="-128"/>
              </a:rPr>
              <a:t>歯</a:t>
            </a:r>
            <a:r>
              <a:rPr lang="ja-JP" altLang="en-US" sz="3200" dirty="0" smtClean="0">
                <a:latin typeface="HGP創英角ﾎﾟｯﾌﾟ体" panose="040B0A00000000000000" pitchFamily="50" charset="-128"/>
                <a:ea typeface="HGP創英角ﾎﾟｯﾌﾟ体" panose="040B0A00000000000000" pitchFamily="50" charset="-128"/>
              </a:rPr>
              <a:t>周</a:t>
            </a:r>
            <a:r>
              <a:rPr lang="ja-JP" altLang="en-US" sz="3200" dirty="0">
                <a:latin typeface="HGP創英角ﾎﾟｯﾌﾟ体" panose="040B0A00000000000000" pitchFamily="50" charset="-128"/>
                <a:ea typeface="HGP創英角ﾎﾟｯﾌﾟ体" panose="040B0A00000000000000" pitchFamily="50" charset="-128"/>
              </a:rPr>
              <a:t>病</a:t>
            </a:r>
            <a:r>
              <a:rPr kumimoji="1" lang="ja-JP" altLang="en-US" sz="3200" dirty="0" smtClean="0">
                <a:latin typeface="HGP創英角ﾎﾟｯﾌﾟ体" panose="040B0A00000000000000" pitchFamily="50" charset="-128"/>
                <a:ea typeface="HGP創英角ﾎﾟｯﾌﾟ体" panose="040B0A00000000000000" pitchFamily="50" charset="-128"/>
              </a:rPr>
              <a:t>がこわい　わけ</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9" name="爆発 1 8"/>
          <p:cNvSpPr/>
          <p:nvPr/>
        </p:nvSpPr>
        <p:spPr>
          <a:xfrm>
            <a:off x="2146683" y="1454327"/>
            <a:ext cx="5968839" cy="435466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30002" y="2868546"/>
            <a:ext cx="4440537" cy="1569660"/>
          </a:xfrm>
          <a:prstGeom prst="rect">
            <a:avLst/>
          </a:prstGeom>
          <a:noFill/>
        </p:spPr>
        <p:txBody>
          <a:bodyPr wrap="square" rtlCol="0">
            <a:spAutoFit/>
          </a:bodyPr>
          <a:lstStyle/>
          <a:p>
            <a:pPr algn="ctr"/>
            <a:r>
              <a:rPr kumimoji="1" lang="ja-JP" altLang="en-US" sz="3200" dirty="0" smtClean="0">
                <a:solidFill>
                  <a:schemeClr val="bg1"/>
                </a:solidFill>
                <a:latin typeface="HGP創英角ﾎﾟｯﾌﾟ体" panose="040B0A00000000000000" pitchFamily="50" charset="-128"/>
                <a:ea typeface="HGP創英角ﾎﾟｯﾌﾟ体" panose="040B0A00000000000000" pitchFamily="50" charset="-128"/>
              </a:rPr>
              <a:t>体ぜんたいの病気の</a:t>
            </a:r>
            <a:endParaRPr kumimoji="1" lang="en-US" altLang="ja-JP" sz="32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3200" dirty="0" smtClean="0">
                <a:solidFill>
                  <a:schemeClr val="bg1"/>
                </a:solidFill>
                <a:latin typeface="HGP創英角ﾎﾟｯﾌﾟ体" panose="040B0A00000000000000" pitchFamily="50" charset="-128"/>
                <a:ea typeface="HGP創英角ﾎﾟｯﾌﾟ体" panose="040B0A00000000000000" pitchFamily="50" charset="-128"/>
              </a:rPr>
              <a:t>もとに</a:t>
            </a:r>
            <a:r>
              <a:rPr lang="ja-JP" altLang="en-US" sz="3200" dirty="0" smtClean="0">
                <a:solidFill>
                  <a:schemeClr val="bg1"/>
                </a:solidFill>
                <a:latin typeface="HGP創英角ﾎﾟｯﾌﾟ体" panose="040B0A00000000000000" pitchFamily="50" charset="-128"/>
                <a:ea typeface="HGP創英角ﾎﾟｯﾌﾟ体" panose="040B0A00000000000000" pitchFamily="50" charset="-128"/>
              </a:rPr>
              <a:t>なることが</a:t>
            </a:r>
            <a:endParaRPr lang="en-US" altLang="ja-JP" sz="32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3200" dirty="0" smtClean="0">
                <a:solidFill>
                  <a:schemeClr val="bg1"/>
                </a:solidFill>
                <a:latin typeface="HGP創英角ﾎﾟｯﾌﾟ体" panose="040B0A00000000000000" pitchFamily="50" charset="-128"/>
                <a:ea typeface="HGP創英角ﾎﾟｯﾌﾟ体" panose="040B0A00000000000000" pitchFamily="50" charset="-128"/>
              </a:rPr>
              <a:t>あります！！</a:t>
            </a:r>
            <a:endParaRPr kumimoji="1" lang="ja-JP" altLang="en-US" sz="32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3" name="Picture 8" descr="脳梗塞のイラスト">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2597" y="1023655"/>
            <a:ext cx="1646781" cy="2021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心臓発作・心筋梗塞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535" y="4941496"/>
            <a:ext cx="1273214" cy="173498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8389" y="3887299"/>
            <a:ext cx="2255611" cy="2942101"/>
          </a:xfrm>
          <a:prstGeom prst="rect">
            <a:avLst/>
          </a:prstGeom>
        </p:spPr>
      </p:pic>
    </p:spTree>
    <p:extLst>
      <p:ext uri="{BB962C8B-B14F-4D97-AF65-F5344CB8AC3E}">
        <p14:creationId xmlns:p14="http://schemas.microsoft.com/office/powerpoint/2010/main" val="26564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TotalTime>
  <Words>2047</Words>
  <Application>Microsoft Office PowerPoint</Application>
  <PresentationFormat>画面に合わせる (4:3)</PresentationFormat>
  <Paragraphs>181</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HGP創英角ﾎﾟｯﾌﾟ体</vt:lpstr>
      <vt:lpstr>HGS創英角ﾎﾟｯﾌﾟ体</vt:lpstr>
      <vt:lpstr>HG丸ｺﾞｼｯｸM-PRO</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283</cp:revision>
  <dcterms:created xsi:type="dcterms:W3CDTF">2016-04-19T02:40:21Z</dcterms:created>
  <dcterms:modified xsi:type="dcterms:W3CDTF">2020-05-07T05:27:43Z</dcterms:modified>
</cp:coreProperties>
</file>