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615D"/>
    <a:srgbClr val="0070C0"/>
    <a:srgbClr val="F250EA"/>
    <a:srgbClr val="CC3399"/>
    <a:srgbClr val="FFCCFF"/>
    <a:srgbClr val="FFDDFF"/>
    <a:srgbClr val="FF8885"/>
    <a:srgbClr val="FFEB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>
      <p:cViewPr varScale="1">
        <p:scale>
          <a:sx n="51" d="100"/>
          <a:sy n="51" d="100"/>
        </p:scale>
        <p:origin x="231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C0BC-2567-4987-AC40-4B43C8071DF9}" type="datetimeFigureOut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D60FB-A16D-4B21-8B9B-848901403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DBD7-EC4E-4639-B0F5-229583879171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AAD0-3C6F-4819-AC12-5D7578386FA4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42CA-6A18-4C5C-8D8B-72963D499D32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BA3E-09AA-4F2B-853B-6076567B6A86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B47D-0B54-47A7-9237-E805396B1451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0CD1A-CC90-485A-904E-39E29A321FA1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D91E-5439-4B3A-9D9F-91AA53944884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C0C3-5964-4AE9-A8FB-411FA15667DB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0B4-D468-4E4B-BE2A-C918E031AA61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4E15-5E92-45D9-BB0A-DBD805326E6C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87A3-8625-4B20-B57D-C5148235EAA4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69B1-8C88-44A6-82E2-6824967D9E6B}" type="datetime1">
              <a:rPr kumimoji="1" lang="ja-JP" altLang="en-US" smtClean="0"/>
              <a:t>2021/6/29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796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4" indent="-257174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0" indent="-214312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3D2A539-8B21-46CB-85F4-67268BBEF715}"/>
              </a:ext>
            </a:extLst>
          </p:cNvPr>
          <p:cNvGrpSpPr/>
          <p:nvPr/>
        </p:nvGrpSpPr>
        <p:grpSpPr>
          <a:xfrm>
            <a:off x="250502" y="121530"/>
            <a:ext cx="6356995" cy="1631216"/>
            <a:chOff x="269552" y="243214"/>
            <a:chExt cx="6356995" cy="1193829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16A5E8-B8F9-4246-8848-341149F0D702}"/>
                </a:ext>
              </a:extLst>
            </p:cNvPr>
            <p:cNvSpPr txBox="1"/>
            <p:nvPr/>
          </p:nvSpPr>
          <p:spPr>
            <a:xfrm>
              <a:off x="269552" y="243214"/>
              <a:ext cx="6356995" cy="1193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00"/>
                </a:lnSpc>
              </a:pPr>
              <a:endPara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母性健康管理指導事項連絡カード</a:t>
              </a:r>
            </a:p>
            <a:p>
              <a:pPr algn="r">
                <a:lnSpc>
                  <a:spcPts val="1000"/>
                </a:lnSpc>
              </a:pP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年　　　月　　　日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事業主　殿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                                                               医療機関等名</a:t>
              </a:r>
              <a:r>
                <a:rPr kumimoji="1" lang="ja-JP" altLang="en-US" sz="1100" u="dash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　</a:t>
              </a:r>
              <a:endParaRPr kumimoji="1" lang="ja-JP" altLang="en-US" sz="11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                                                                        </a:t>
              </a:r>
              <a:r>
                <a:rPr kumimoji="1" lang="ja-JP" altLang="en-US" sz="11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医師等氏名</a:t>
              </a:r>
              <a:endParaRPr kumimoji="1" lang="en-US" altLang="ja-JP" sz="1100" spc="27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下記の１の者は、健康診査及び保健指導の結果、下記２～４の措置を講ずることが必要であると認めます。</a:t>
              </a:r>
            </a:p>
            <a:p>
              <a:pPr>
                <a:lnSpc>
                  <a:spcPts val="1000"/>
                </a:lnSpc>
              </a:pPr>
              <a:endPara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記</a:t>
              </a: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１．氏名　等</a:t>
              </a:r>
              <a:endPara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31DB453-E650-4528-B539-2CA2BD885436}"/>
                </a:ext>
              </a:extLst>
            </p:cNvPr>
            <p:cNvCxnSpPr/>
            <p:nvPr/>
          </p:nvCxnSpPr>
          <p:spPr>
            <a:xfrm>
              <a:off x="4345907" y="785170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44D7E08-B719-4270-9C0A-F33D10647167}"/>
                </a:ext>
              </a:extLst>
            </p:cNvPr>
            <p:cNvCxnSpPr/>
            <p:nvPr/>
          </p:nvCxnSpPr>
          <p:spPr>
            <a:xfrm>
              <a:off x="4329364" y="953355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表 24">
            <a:extLst>
              <a:ext uri="{FF2B5EF4-FFF2-40B4-BE49-F238E27FC236}">
                <a16:creationId xmlns:a16="http://schemas.microsoft.com/office/drawing/2014/main" id="{EC809F41-6FF0-484C-96AA-F706A0E1B6C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2622" y="1803638"/>
          <a:ext cx="6205009" cy="2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339">
                  <a:extLst>
                    <a:ext uri="{9D8B030D-6E8A-4147-A177-3AD203B41FA5}">
                      <a16:colId xmlns:a16="http://schemas.microsoft.com/office/drawing/2014/main" val="211463617"/>
                    </a:ext>
                  </a:extLst>
                </a:gridCol>
                <a:gridCol w="1518531">
                  <a:extLst>
                    <a:ext uri="{9D8B030D-6E8A-4147-A177-3AD203B41FA5}">
                      <a16:colId xmlns:a16="http://schemas.microsoft.com/office/drawing/2014/main" val="93468915"/>
                    </a:ext>
                  </a:extLst>
                </a:gridCol>
                <a:gridCol w="723109">
                  <a:extLst>
                    <a:ext uri="{9D8B030D-6E8A-4147-A177-3AD203B41FA5}">
                      <a16:colId xmlns:a16="http://schemas.microsoft.com/office/drawing/2014/main" val="11119111"/>
                    </a:ext>
                  </a:extLst>
                </a:gridCol>
                <a:gridCol w="1142420">
                  <a:extLst>
                    <a:ext uri="{9D8B030D-6E8A-4147-A177-3AD203B41FA5}">
                      <a16:colId xmlns:a16="http://schemas.microsoft.com/office/drawing/2014/main" val="1204106555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515759807"/>
                    </a:ext>
                  </a:extLst>
                </a:gridCol>
                <a:gridCol w="1550463">
                  <a:extLst>
                    <a:ext uri="{9D8B030D-6E8A-4147-A177-3AD203B41FA5}">
                      <a16:colId xmlns:a16="http://schemas.microsoft.com/office/drawing/2014/main" val="2178123262"/>
                    </a:ext>
                  </a:extLst>
                </a:gridCol>
              </a:tblGrid>
              <a:tr h="286762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妊娠週数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分娩予定日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  　 　月　　  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78562"/>
                  </a:ext>
                </a:extLst>
              </a:tr>
            </a:tbl>
          </a:graphicData>
        </a:graphic>
      </p:graphicFrame>
      <p:graphicFrame>
        <p:nvGraphicFramePr>
          <p:cNvPr id="16" name="表 26">
            <a:extLst>
              <a:ext uri="{FF2B5EF4-FFF2-40B4-BE49-F238E27FC236}">
                <a16:creationId xmlns:a16="http://schemas.microsoft.com/office/drawing/2014/main" id="{58D43192-7A92-412D-8EB7-0825E01A9E6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42236" y="2522049"/>
          <a:ext cx="2885058" cy="3021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5058">
                  <a:extLst>
                    <a:ext uri="{9D8B030D-6E8A-4147-A177-3AD203B41FA5}">
                      <a16:colId xmlns:a16="http://schemas.microsoft.com/office/drawing/2014/main" val="241433438"/>
                    </a:ext>
                  </a:extLst>
                </a:gridCol>
              </a:tblGrid>
              <a:tr h="2858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措置が必要となる症状等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3559"/>
                  </a:ext>
                </a:extLst>
              </a:tr>
              <a:tr h="2736000">
                <a:tc>
                  <a:txBody>
                    <a:bodyPr/>
                    <a:lstStyle/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つわり、妊娠悪阻、貧血、めまい・立ちくらみ、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腹部緊満感、子宮収縮、腹痛、性器出血、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腰痛、痔、静脈瘤、浮腫、手や手首の痛み、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頻尿、排尿時痛、残尿感、全身倦怠感、動悸、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頭痛、血圧の上昇、蛋白尿、妊娠糖尿病、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赤ちゃん（胎児）が週数に比べ小さい、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多胎妊娠（　　　　胎）、産後体調が悪い、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5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妊娠中・産後の不安・不眠・落ち着かないなど、</a:t>
                      </a:r>
                    </a:p>
                    <a:p>
                      <a:pPr>
                        <a:spcBef>
                          <a:spcPts val="500"/>
                        </a:spcBef>
                        <a:spcAft>
                          <a:spcPts val="5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合併症等（　　　　　　　　　　　　　　　　　　　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930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25967-A78B-4BBC-B47F-DB41BFF3A6D8}"/>
              </a:ext>
            </a:extLst>
          </p:cNvPr>
          <p:cNvSpPr txBox="1"/>
          <p:nvPr/>
        </p:nvSpPr>
        <p:spPr>
          <a:xfrm>
            <a:off x="319693" y="2332922"/>
            <a:ext cx="297571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症状等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（該当する症状等を○で囲んでください。）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ED07DD-8A00-4517-AC0D-FA189143B504}"/>
              </a:ext>
            </a:extLst>
          </p:cNvPr>
          <p:cNvSpPr txBox="1"/>
          <p:nvPr/>
        </p:nvSpPr>
        <p:spPr>
          <a:xfrm>
            <a:off x="3378635" y="2346478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（該当する指導事項欄に○を付けてください。）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06EC4-A0C6-47C0-9537-7887163B7745}"/>
              </a:ext>
            </a:extLst>
          </p:cNvPr>
          <p:cNvSpPr txBox="1"/>
          <p:nvPr/>
        </p:nvSpPr>
        <p:spPr>
          <a:xfrm>
            <a:off x="258958" y="2182022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２．指導事項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24" name="表 27">
            <a:extLst>
              <a:ext uri="{FF2B5EF4-FFF2-40B4-BE49-F238E27FC236}">
                <a16:creationId xmlns:a16="http://schemas.microsoft.com/office/drawing/2014/main" id="{A53A879A-1E78-4C0E-A63F-E126F76A5B4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458367" y="2534749"/>
          <a:ext cx="3103771" cy="302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743">
                  <a:extLst>
                    <a:ext uri="{9D8B030D-6E8A-4147-A177-3AD203B41FA5}">
                      <a16:colId xmlns:a16="http://schemas.microsoft.com/office/drawing/2014/main" val="59780071"/>
                    </a:ext>
                  </a:extLst>
                </a:gridCol>
                <a:gridCol w="233680">
                  <a:extLst>
                    <a:ext uri="{9D8B030D-6E8A-4147-A177-3AD203B41FA5}">
                      <a16:colId xmlns:a16="http://schemas.microsoft.com/office/drawing/2014/main" val="3367738504"/>
                    </a:ext>
                  </a:extLst>
                </a:gridCol>
                <a:gridCol w="1850070">
                  <a:extLst>
                    <a:ext uri="{9D8B030D-6E8A-4147-A177-3AD203B41FA5}">
                      <a16:colId xmlns:a16="http://schemas.microsoft.com/office/drawing/2014/main" val="517672290"/>
                    </a:ext>
                  </a:extLst>
                </a:gridCol>
                <a:gridCol w="635278">
                  <a:extLst>
                    <a:ext uri="{9D8B030D-6E8A-4147-A177-3AD203B41FA5}">
                      <a16:colId xmlns:a16="http://schemas.microsoft.com/office/drawing/2014/main" val="1811473828"/>
                    </a:ext>
                  </a:extLst>
                </a:gridCol>
              </a:tblGrid>
              <a:tr h="27234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標準措置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b="0" kern="0" spc="-1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指導事項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8060"/>
                  </a:ext>
                </a:extLst>
              </a:tr>
              <a:tr h="263208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入院加療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49698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自宅療養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65442"/>
                  </a:ext>
                </a:extLst>
              </a:tr>
              <a:tr h="263208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39900"/>
                  </a:ext>
                </a:extLst>
              </a:tr>
              <a:tr h="263208">
                <a:tc rowSpan="7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作業の制限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身体的負担の大きい作業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（注）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702486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長時間の立作業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874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同一姿勢を強制される作業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7989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腰に負担のかかる作業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482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寒い場所での作業</a:t>
                      </a:r>
                      <a:endParaRPr kumimoji="1" lang="en-US" altLang="ja-JP" sz="105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66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長時間作業場を離れることのできない作業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09961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spc="-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ストレス・緊張を多く感じる作業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656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C8DD0B-C900-4F20-A9A6-71E7C9F6BB4D}"/>
              </a:ext>
            </a:extLst>
          </p:cNvPr>
          <p:cNvSpPr txBox="1"/>
          <p:nvPr/>
        </p:nvSpPr>
        <p:spPr>
          <a:xfrm>
            <a:off x="260612" y="8479089"/>
            <a:ext cx="63569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指導事項を守るための措置申請書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r"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　　　月　　　日</a:t>
            </a:r>
            <a:endParaRPr kumimoji="1" lang="en-US" altLang="ja-JP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上記のとおり、医師等の指導事項に基づく措置を申請します。</a:t>
            </a: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　　　　　　　　　　　　　　　　　　所属</a:t>
            </a:r>
            <a:r>
              <a:rPr kumimoji="1" lang="ja-JP" altLang="en-US" sz="1050" u="dash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　　　　　　　　　　　　</a:t>
            </a:r>
            <a:endParaRPr kumimoji="1" lang="ja-JP" altLang="en-US" sz="105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endParaRPr kumimoji="1"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                                                                                    氏名</a:t>
            </a:r>
            <a:endParaRPr kumimoji="1" lang="ja-JP" altLang="en-US" sz="1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事業主　殿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C7C830-3D15-4DD9-9CB2-07E2D3CD6B1C}"/>
              </a:ext>
            </a:extLst>
          </p:cNvPr>
          <p:cNvSpPr txBox="1"/>
          <p:nvPr/>
        </p:nvSpPr>
        <p:spPr>
          <a:xfrm>
            <a:off x="319694" y="6911251"/>
            <a:ext cx="2929108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３．上記２の措置が必要な期間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（当面の予定期間に〇を付けてください。）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EF84-75E3-47D4-85FB-F21629154587}"/>
              </a:ext>
            </a:extLst>
          </p:cNvPr>
          <p:cNvSpPr txBox="1"/>
          <p:nvPr/>
        </p:nvSpPr>
        <p:spPr>
          <a:xfrm>
            <a:off x="10436" y="9601884"/>
            <a:ext cx="6837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この様式の「母性健康管理指導事項連絡カード」の欄には医師等が、また、「指導事項を守るための措置申請書」の欄には女性労働者が記入してください。 </a:t>
            </a:r>
            <a:endParaRPr kumimoji="1" lang="ja-JP" altLang="en-US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176A6DC-DB37-452C-87B4-F3D8A037FD17}"/>
              </a:ext>
            </a:extLst>
          </p:cNvPr>
          <p:cNvCxnSpPr>
            <a:cxnSpLocks/>
          </p:cNvCxnSpPr>
          <p:nvPr/>
        </p:nvCxnSpPr>
        <p:spPr>
          <a:xfrm>
            <a:off x="106355" y="9605982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EC17040-34DF-4863-8C47-6D8558C30986}"/>
              </a:ext>
            </a:extLst>
          </p:cNvPr>
          <p:cNvCxnSpPr>
            <a:cxnSpLocks/>
          </p:cNvCxnSpPr>
          <p:nvPr/>
        </p:nvCxnSpPr>
        <p:spPr>
          <a:xfrm>
            <a:off x="69958" y="8473345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54F38C-F490-471F-A71E-3F635569B85A}"/>
              </a:ext>
            </a:extLst>
          </p:cNvPr>
          <p:cNvSpPr txBox="1"/>
          <p:nvPr/>
        </p:nvSpPr>
        <p:spPr>
          <a:xfrm>
            <a:off x="305179" y="5934359"/>
            <a:ext cx="45736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標準措置に関する具体的内容、標準措置以外の必要な措置等の特記事項</a:t>
            </a:r>
            <a:endParaRPr kumimoji="1" lang="ja-JP" altLang="en-US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75C1B3-0E33-45B2-BBBF-DF1C3271E33B}"/>
              </a:ext>
            </a:extLst>
          </p:cNvPr>
          <p:cNvSpPr txBox="1"/>
          <p:nvPr/>
        </p:nvSpPr>
        <p:spPr>
          <a:xfrm>
            <a:off x="3494900" y="6928674"/>
            <a:ext cx="3299065" cy="389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４．その他の指導事項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（措置が必要である場合は○を付けてください。）　　　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39576E9-9AD7-4BDE-8277-D17EB89F561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521867" y="7277100"/>
          <a:ext cx="3094641" cy="758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1456">
                  <a:extLst>
                    <a:ext uri="{9D8B030D-6E8A-4147-A177-3AD203B41FA5}">
                      <a16:colId xmlns:a16="http://schemas.microsoft.com/office/drawing/2014/main" val="1219782748"/>
                    </a:ext>
                  </a:extLst>
                </a:gridCol>
                <a:gridCol w="613185">
                  <a:extLst>
                    <a:ext uri="{9D8B030D-6E8A-4147-A177-3AD203B41FA5}">
                      <a16:colId xmlns:a16="http://schemas.microsoft.com/office/drawing/2014/main" val="1904825283"/>
                    </a:ext>
                  </a:extLst>
                </a:gridCol>
              </a:tblGrid>
              <a:tr h="499099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妊娠中の通勤緩和の措置</a:t>
                      </a:r>
                    </a:p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（在宅勤務を含む。）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7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妊娠中の休憩に関する措置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8848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4461B41-561D-4069-AB2C-9D6211A8919C}"/>
              </a:ext>
            </a:extLst>
          </p:cNvPr>
          <p:cNvCxnSpPr/>
          <p:nvPr/>
        </p:nvCxnSpPr>
        <p:spPr>
          <a:xfrm>
            <a:off x="4396492" y="9067106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FB34661-7DD9-43BF-82F0-C182ADEC4B73}"/>
              </a:ext>
            </a:extLst>
          </p:cNvPr>
          <p:cNvCxnSpPr/>
          <p:nvPr/>
        </p:nvCxnSpPr>
        <p:spPr>
          <a:xfrm>
            <a:off x="4379495" y="9339813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B74E975-D819-4DB6-AD78-D2D20764F0B0}"/>
              </a:ext>
            </a:extLst>
          </p:cNvPr>
          <p:cNvSpPr/>
          <p:nvPr/>
        </p:nvSpPr>
        <p:spPr>
          <a:xfrm>
            <a:off x="342237" y="6159289"/>
            <a:ext cx="6273715" cy="6336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33E57B8-F83B-45B1-9E6F-73921608A60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65023" y="7273984"/>
          <a:ext cx="288505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0206">
                  <a:extLst>
                    <a:ext uri="{9D8B030D-6E8A-4147-A177-3AD203B41FA5}">
                      <a16:colId xmlns:a16="http://schemas.microsoft.com/office/drawing/2014/main" val="3461174147"/>
                    </a:ext>
                  </a:extLst>
                </a:gridCol>
                <a:gridCol w="494852">
                  <a:extLst>
                    <a:ext uri="{9D8B030D-6E8A-4147-A177-3AD203B41FA5}">
                      <a16:colId xmlns:a16="http://schemas.microsoft.com/office/drawing/2014/main" val="24926593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0468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351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４週間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2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その他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 　　月　 　日～ 　　月　 　日）</a:t>
                      </a:r>
                      <a:endParaRPr kumimoji="1" lang="ja-JP" altLang="en-US" sz="95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83693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191267" y="2828844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おそ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504593" y="3394949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ふしゅ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43021" y="397309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たん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48017" y="3397553"/>
            <a:ext cx="4514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りゅう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352800" y="5514975"/>
            <a:ext cx="3371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（注）　 「身体的負担の大きい作業」のうち、特定の作業について制限の必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要がある場合には、指導事項欄に〇を付けた上で、具体的な作業を</a:t>
            </a:r>
            <a:endParaRPr kumimoji="1" lang="en-US" altLang="ja-JP" sz="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kumimoji="1" lang="ja-JP" altLang="en-US" sz="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○で囲んでください。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7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195233" y="687328"/>
          <a:ext cx="6526144" cy="9006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5031">
                  <a:extLst>
                    <a:ext uri="{9D8B030D-6E8A-4147-A177-3AD203B41FA5}">
                      <a16:colId xmlns:a16="http://schemas.microsoft.com/office/drawing/2014/main" val="2482963872"/>
                    </a:ext>
                  </a:extLst>
                </a:gridCol>
                <a:gridCol w="5261113">
                  <a:extLst>
                    <a:ext uri="{9D8B030D-6E8A-4147-A177-3AD203B41FA5}">
                      <a16:colId xmlns:a16="http://schemas.microsoft.com/office/drawing/2014/main" val="1890553930"/>
                    </a:ext>
                  </a:extLst>
                </a:gridCol>
              </a:tblGrid>
              <a:tr h="21760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症状名等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措置の例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38102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つわり、妊娠悪阻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、勤務時間の短縮、身体的負担の大きい作業（長時間作業場を離れることのできない作業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の制限、においがきつい・換気が悪い・高温多湿などの</a:t>
                      </a:r>
                      <a:r>
                        <a:rPr kumimoji="1" lang="ja-JP" altLang="en-US" sz="1000" dirty="0" err="1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つ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わり症状を増悪させる環境における作業の制限、通勤緩和、休憩の配慮　 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434398"/>
                  </a:ext>
                </a:extLst>
              </a:tr>
              <a:tr h="40206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貧血、めまい・立ちくらみ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勤務時間の短縮、身体的負担の大きい作業（高所や不安定な足場での作業）の制限、ストレス・緊張を多く感じる作業の制限、通勤緩和、休憩</a:t>
                      </a:r>
                      <a:r>
                        <a:rPr kumimoji="1" lang="ja-JP" altLang="en-US" sz="100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の配慮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908365"/>
                  </a:ext>
                </a:extLst>
              </a:tr>
              <a:tr h="5353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腹部緊満感、子宮収縮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休業（入院加療・自宅療養）、勤務時間の短縮、身体的負担の大きい作業（長時間の立作業、同一姿勢を強制される作業、長時間作業場所を離れることのできない作業）の制限、通勤緩和、休憩の配慮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036978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47434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性器出血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休業（入院加療）、疾患名に応じた主治医等からの具体的な措置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249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腰痛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休業（自宅療養）、身体的に負担の大きい作業（長時間の立作業、同一姿勢を強制される作業、腰に負担のかかる作業）　の制限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480090"/>
                  </a:ext>
                </a:extLst>
              </a:tr>
              <a:tr h="237921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86183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静脈瘤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)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236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浮腫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勤務時間の短縮、身体的負担の大きい作業（長時間の立作業、同一姿勢を強制される作業）の制限、休憩の配慮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5688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手や手首の痛み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身体的負担の大きい作業（同一姿勢を強制される作業）の制限、休憩の配慮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95901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頻尿、排尿時痛、残尿感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休業（入院加療・自宅療養）、身体的負担の大きい作業（寒い場所での作業、長時間作業場を離れることのできない作業）の制限、休憩の配慮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3801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全身倦怠感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休業（入院加療・自宅療養）、勤務時間の短縮、身体的負担の大きい作業の制限、休憩の配慮、疾患名に応じた主治医等からの具体的な措置　など　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1836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動悸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640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頭痛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休業（入院加療・自宅療養）、身体的負担の大きい作業の制限、疾患名に応じた主治医等からの具体的な措置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493075"/>
                  </a:ext>
                </a:extLst>
              </a:tr>
              <a:tr h="38434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血圧の上昇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休業（入院加療・自宅療養）、勤務時間の短縮、身体的負担の大きい作業の制限、ストレス・緊張を多く感じる作業の制限、疾患名に応じた主治医等からの具体的な措置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918187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蛋白尿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8"/>
                  </a:ext>
                </a:extLst>
              </a:tr>
              <a:tr h="320738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妊娠糖尿病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休業（入院加療・自宅療養）、疾患名に応じた主治医等からの具体的な措置（インスリン治療中等への配慮）　など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87950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赤ちゃん（胎児）が週数に比べ小さい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490532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多胎妊娠（　　　　胎）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069688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産後体調が悪い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休業（自宅療養）、勤務時間の短縮、身体的負担の大きい作業の制限、ストレス・緊張を多く感じる作業の制限、通勤緩和、休憩の配慮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307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妊娠中・産後の不安・不眠・落ち着かないなど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休業（入院加療・自宅療養）、勤務時間の短縮、ストレス・緊張を多く感じる作業の制限、通勤緩和、休憩の配慮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81569"/>
                  </a:ext>
                </a:extLst>
              </a:tr>
              <a:tr h="386622">
                <a:tc>
                  <a:txBody>
                    <a:bodyPr/>
                    <a:lstStyle/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合併症等</a:t>
                      </a:r>
                    </a:p>
                    <a:p>
                      <a:r>
                        <a:rPr kumimoji="1" lang="zh-TW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（自由記載）　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疾患名に応じた主治医等からの具体的な措置、もしくは上記の症状名等から参照できる措置　など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7321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03717" y="342027"/>
            <a:ext cx="4152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（参考）症状等に対して考えられる措置の例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742" y="9454131"/>
            <a:ext cx="6553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00" strike="sngStrike" dirty="0">
              <a:solidFill>
                <a:srgbClr val="00B0F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7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1947</TotalTime>
  <Words>1576</Words>
  <Application>Microsoft Office PowerPoint</Application>
  <PresentationFormat>A4 210 x 297 mm</PresentationFormat>
  <Paragraphs>121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ＭＳ ゴシック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徳永 希美(tokunaga-nozomi)</dc:creator>
  <cp:lastModifiedBy>in1050496</cp:lastModifiedBy>
  <cp:revision>193</cp:revision>
  <cp:lastPrinted>2021-03-31T02:01:05Z</cp:lastPrinted>
  <dcterms:created xsi:type="dcterms:W3CDTF">2020-04-23T04:59:07Z</dcterms:created>
  <dcterms:modified xsi:type="dcterms:W3CDTF">2021-06-29T06:53:42Z</dcterms:modified>
</cp:coreProperties>
</file>