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66" r:id="rId3"/>
    <p:sldId id="258" r:id="rId4"/>
    <p:sldId id="263" r:id="rId5"/>
    <p:sldId id="264" r:id="rId6"/>
    <p:sldId id="265"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F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761" autoAdjust="0"/>
  </p:normalViewPr>
  <p:slideViewPr>
    <p:cSldViewPr>
      <p:cViewPr varScale="1">
        <p:scale>
          <a:sx n="100" d="100"/>
          <a:sy n="100" d="100"/>
        </p:scale>
        <p:origin x="90" y="4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DDA4A6-B8D7-4AB5-997F-BB00E0735D35}" type="datetimeFigureOut">
              <a:rPr kumimoji="1" lang="ja-JP" altLang="en-US" smtClean="0"/>
              <a:t>2023/12/27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744D75-7692-4CB8-876A-1A773F1F8797}" type="slidenum">
              <a:rPr kumimoji="1" lang="ja-JP" altLang="en-US" smtClean="0"/>
              <a:t>‹#›</a:t>
            </a:fld>
            <a:endParaRPr kumimoji="1" lang="ja-JP" altLang="en-US"/>
          </a:p>
        </p:txBody>
      </p:sp>
    </p:spTree>
    <p:extLst>
      <p:ext uri="{BB962C8B-B14F-4D97-AF65-F5344CB8AC3E}">
        <p14:creationId xmlns:p14="http://schemas.microsoft.com/office/powerpoint/2010/main" val="39303061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FAF3167-D367-4A30-9671-9B02FC9FBB5E}"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179718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4D23074-6E08-4BD6-8D26-B8C8490FFAAA}"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266444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1F460F-712C-43D5-8777-D1CD6B42BCC2}"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173951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7B5360-0818-4878-BE32-4913E7549C77}"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242410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45EA8B3-BC77-48D4-B101-19B9E12E9426}" type="datetime1">
              <a:rPr kumimoji="1" lang="ja-JP" altLang="en-US" smtClean="0"/>
              <a:t>2023/12/27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172630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DD282E8-2E1A-44B4-B228-B5A837F7C3AC}" type="datetime1">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180407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C0A1D5C-1FC4-4D34-BB88-9F076EEB724A}" type="datetime1">
              <a:rPr kumimoji="1" lang="ja-JP" altLang="en-US" smtClean="0"/>
              <a:t>2023/12/27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2439296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89F83EE-6F4D-439C-8BF1-250C85738B1A}" type="datetime1">
              <a:rPr kumimoji="1" lang="ja-JP" altLang="en-US" smtClean="0"/>
              <a:t>2023/12/27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1593877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2BE7EAC-E728-4BA2-9059-C101CA7A2166}" type="datetime1">
              <a:rPr kumimoji="1" lang="ja-JP" altLang="en-US" smtClean="0"/>
              <a:t>2023/12/27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103856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D58DFE6-3EFF-4851-A3CA-282AB9332A21}" type="datetime1">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560267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9E1E1D-08BA-4B7F-A5BE-7F3D74573F2F}" type="datetime1">
              <a:rPr kumimoji="1" lang="ja-JP" altLang="en-US" smtClean="0"/>
              <a:t>2023/12/27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1229694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0E8C4-0249-487D-8606-A09EFC44ABEE}" type="datetime1">
              <a:rPr kumimoji="1" lang="ja-JP" altLang="en-US" smtClean="0"/>
              <a:t>2023/12/27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B824C8-88A9-43A6-968C-FEB466531C0D}" type="slidenum">
              <a:rPr kumimoji="1" lang="ja-JP" altLang="en-US" smtClean="0"/>
              <a:t>‹#›</a:t>
            </a:fld>
            <a:endParaRPr kumimoji="1" lang="ja-JP" altLang="en-US"/>
          </a:p>
        </p:txBody>
      </p:sp>
    </p:spTree>
    <p:extLst>
      <p:ext uri="{BB962C8B-B14F-4D97-AF65-F5344CB8AC3E}">
        <p14:creationId xmlns:p14="http://schemas.microsoft.com/office/powerpoint/2010/main" val="3327236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84785"/>
            <a:ext cx="7772400" cy="2115666"/>
          </a:xfrm>
        </p:spPr>
        <p:txBody>
          <a:bodyPr>
            <a:noAutofit/>
          </a:bodyPr>
          <a:lstStyle/>
          <a:p>
            <a:r>
              <a:rPr lang="ja-JP" altLang="en-US" sz="3200" b="1" dirty="0">
                <a:latin typeface="游ゴシック" panose="020B0400000000000000" pitchFamily="50" charset="-128"/>
                <a:ea typeface="游ゴシック" panose="020B0400000000000000" pitchFamily="50" charset="-128"/>
              </a:rPr>
              <a:t>榴岡公園における</a:t>
            </a:r>
            <a:br>
              <a:rPr lang="en-US" altLang="ja-JP" sz="3200" b="1" dirty="0">
                <a:latin typeface="游ゴシック" panose="020B0400000000000000" pitchFamily="50" charset="-128"/>
                <a:ea typeface="游ゴシック" panose="020B0400000000000000" pitchFamily="50" charset="-128"/>
              </a:rPr>
            </a:br>
            <a:r>
              <a:rPr lang="ja-JP" altLang="ja-JP" sz="3200" b="1" dirty="0">
                <a:latin typeface="游ゴシック" panose="020B0400000000000000" pitchFamily="50" charset="-128"/>
                <a:ea typeface="游ゴシック" panose="020B0400000000000000" pitchFamily="50" charset="-128"/>
              </a:rPr>
              <a:t>マーケットサウンディング</a:t>
            </a:r>
            <a:br>
              <a:rPr lang="en-US" altLang="ja-JP" sz="3200" b="1" dirty="0">
                <a:latin typeface="游ゴシック" panose="020B0400000000000000" pitchFamily="50" charset="-128"/>
                <a:ea typeface="游ゴシック" panose="020B0400000000000000" pitchFamily="50" charset="-128"/>
              </a:rPr>
            </a:br>
            <a:br>
              <a:rPr lang="en-US" altLang="ja-JP" sz="3200" b="1" dirty="0">
                <a:latin typeface="游ゴシック" panose="020B0400000000000000" pitchFamily="50" charset="-128"/>
                <a:ea typeface="游ゴシック" panose="020B0400000000000000" pitchFamily="50" charset="-128"/>
              </a:rPr>
            </a:br>
            <a:r>
              <a:rPr lang="ja-JP" altLang="en-US" sz="3200" b="1" dirty="0">
                <a:latin typeface="游ゴシック" panose="020B0400000000000000" pitchFamily="50" charset="-128"/>
                <a:ea typeface="游ゴシック" panose="020B0400000000000000" pitchFamily="50" charset="-128"/>
              </a:rPr>
              <a:t>提案書</a:t>
            </a:r>
            <a:endParaRPr lang="ja-JP" altLang="ja-JP" sz="3200" b="1" dirty="0">
              <a:latin typeface="游ゴシック" panose="020B0400000000000000" pitchFamily="50" charset="-128"/>
              <a:ea typeface="游ゴシック" panose="020B0400000000000000" pitchFamily="50" charset="-128"/>
            </a:endParaRPr>
          </a:p>
        </p:txBody>
      </p:sp>
      <p:sp>
        <p:nvSpPr>
          <p:cNvPr id="3" name="サブタイトル 2"/>
          <p:cNvSpPr>
            <a:spLocks noGrp="1"/>
          </p:cNvSpPr>
          <p:nvPr>
            <p:ph type="subTitle" idx="1"/>
          </p:nvPr>
        </p:nvSpPr>
        <p:spPr>
          <a:xfrm>
            <a:off x="755576" y="4772744"/>
            <a:ext cx="7920880" cy="1320552"/>
          </a:xfrm>
          <a:solidFill>
            <a:schemeClr val="bg1">
              <a:lumMod val="95000"/>
            </a:schemeClr>
          </a:solidFill>
        </p:spPr>
        <p:txBody>
          <a:bodyPr>
            <a:normAutofit/>
          </a:bodyPr>
          <a:lstStyle/>
          <a:p>
            <a:pPr algn="l"/>
            <a:r>
              <a:rPr lang="ja-JP" altLang="ja-JP" sz="2000" b="1" dirty="0">
                <a:solidFill>
                  <a:schemeClr val="tx1"/>
                </a:solidFill>
                <a:latin typeface="游ゴシック" panose="020B0400000000000000" pitchFamily="50" charset="-128"/>
                <a:ea typeface="游ゴシック" panose="020B0400000000000000" pitchFamily="50" charset="-128"/>
              </a:rPr>
              <a:t>法人名：</a:t>
            </a:r>
          </a:p>
          <a:p>
            <a:pPr algn="l"/>
            <a:r>
              <a:rPr lang="ja-JP" altLang="ja-JP" sz="2000" b="1" dirty="0">
                <a:solidFill>
                  <a:schemeClr val="tx1"/>
                </a:solidFill>
                <a:latin typeface="游ゴシック" panose="020B0400000000000000" pitchFamily="50" charset="-128"/>
                <a:ea typeface="游ゴシック" panose="020B0400000000000000" pitchFamily="50" charset="-128"/>
              </a:rPr>
              <a:t>構成法人：</a:t>
            </a:r>
          </a:p>
          <a:p>
            <a:pPr algn="l"/>
            <a:r>
              <a:rPr lang="ja-JP" altLang="ja-JP" sz="2000" b="1" dirty="0">
                <a:solidFill>
                  <a:schemeClr val="tx1"/>
                </a:solidFill>
                <a:latin typeface="游ゴシック" panose="020B0400000000000000" pitchFamily="50" charset="-128"/>
                <a:ea typeface="游ゴシック" panose="020B0400000000000000" pitchFamily="50" charset="-128"/>
              </a:rPr>
              <a:t>担当者：</a:t>
            </a:r>
          </a:p>
          <a:p>
            <a:pPr algn="l"/>
            <a:endParaRPr kumimoji="1" lang="ja-JP" altLang="en-US" sz="2000" b="1" dirty="0">
              <a:solidFill>
                <a:schemeClr val="tx1"/>
              </a:solidFill>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7524328" y="188640"/>
            <a:ext cx="1569660" cy="369332"/>
          </a:xfrm>
          <a:prstGeom prst="rect">
            <a:avLst/>
          </a:prstGeom>
        </p:spPr>
        <p:txBody>
          <a:bodyPr wrap="none">
            <a:spAutoFit/>
          </a:bodyPr>
          <a:lstStyle/>
          <a:p>
            <a:r>
              <a:rPr lang="ja-JP" altLang="ja-JP" b="1" dirty="0">
                <a:latin typeface="游ゴシック" panose="020B0400000000000000" pitchFamily="50" charset="-128"/>
                <a:ea typeface="游ゴシック" panose="020B0400000000000000" pitchFamily="50" charset="-128"/>
              </a:rPr>
              <a:t>【参考様式】</a:t>
            </a:r>
          </a:p>
        </p:txBody>
      </p:sp>
    </p:spTree>
    <p:extLst>
      <p:ext uri="{BB962C8B-B14F-4D97-AF65-F5344CB8AC3E}">
        <p14:creationId xmlns:p14="http://schemas.microsoft.com/office/powerpoint/2010/main" val="4193583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251520" y="764704"/>
            <a:ext cx="8640960" cy="5830068"/>
          </a:xfrm>
          <a:prstGeom prst="rect">
            <a:avLst/>
          </a:prstGeom>
          <a:ln>
            <a:solidFill>
              <a:srgbClr val="008F3A"/>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榴岡公園で事業を実施する際の事業コンセプトを記載してください（地域貢献、収益確保、ウェルビーイングなど）。</a:t>
            </a:r>
            <a:endParaRPr lang="en-US" altLang="ja-JP" sz="1100" dirty="0">
              <a:latin typeface="游ゴシック" panose="020B0400000000000000" pitchFamily="50" charset="-128"/>
              <a:ea typeface="游ゴシック" panose="020B0400000000000000" pitchFamily="50" charset="-128"/>
            </a:endParaRPr>
          </a:p>
        </p:txBody>
      </p:sp>
      <p:cxnSp>
        <p:nvCxnSpPr>
          <p:cNvPr id="2" name="直線コネクタ 1">
            <a:extLst>
              <a:ext uri="{FF2B5EF4-FFF2-40B4-BE49-F238E27FC236}">
                <a16:creationId xmlns:a16="http://schemas.microsoft.com/office/drawing/2014/main" id="{5E23123B-559B-FE53-61AB-790A58F3D3C5}"/>
              </a:ext>
            </a:extLst>
          </p:cNvPr>
          <p:cNvCxnSpPr/>
          <p:nvPr/>
        </p:nvCxnSpPr>
        <p:spPr>
          <a:xfrm>
            <a:off x="0" y="546100"/>
            <a:ext cx="9144000" cy="0"/>
          </a:xfrm>
          <a:prstGeom prst="line">
            <a:avLst/>
          </a:prstGeom>
          <a:ln w="28575">
            <a:solidFill>
              <a:srgbClr val="008F3A"/>
            </a:solidFill>
          </a:ln>
          <a:effectLst/>
        </p:spPr>
        <p:style>
          <a:lnRef idx="2">
            <a:schemeClr val="accent1"/>
          </a:lnRef>
          <a:fillRef idx="0">
            <a:schemeClr val="accent1"/>
          </a:fillRef>
          <a:effectRef idx="1">
            <a:schemeClr val="accent1"/>
          </a:effectRef>
          <a:fontRef idx="minor">
            <a:schemeClr val="tx1"/>
          </a:fontRef>
        </p:style>
      </p:cxnSp>
      <p:sp>
        <p:nvSpPr>
          <p:cNvPr id="3" name="テキスト ボックス 2">
            <a:extLst>
              <a:ext uri="{FF2B5EF4-FFF2-40B4-BE49-F238E27FC236}">
                <a16:creationId xmlns:a16="http://schemas.microsoft.com/office/drawing/2014/main" id="{C1EC18AF-6C87-C622-1945-75A1B5989E4D}"/>
              </a:ext>
            </a:extLst>
          </p:cNvPr>
          <p:cNvSpPr txBox="1"/>
          <p:nvPr/>
        </p:nvSpPr>
        <p:spPr>
          <a:xfrm>
            <a:off x="119270" y="97560"/>
            <a:ext cx="5883965" cy="412613"/>
          </a:xfrm>
          <a:prstGeom prst="rect">
            <a:avLst/>
          </a:prstGeom>
          <a:noFill/>
        </p:spPr>
        <p:txBody>
          <a:bodyPr wrap="square" rtlCol="0">
            <a:spAutoFit/>
          </a:bodyPr>
          <a:lstStyle/>
          <a:p>
            <a:pPr>
              <a:lnSpc>
                <a:spcPct val="120000"/>
              </a:lnSpc>
            </a:pPr>
            <a:r>
              <a:rPr lang="ja-JP" altLang="en-US" sz="2000" b="1" dirty="0">
                <a:latin typeface="+mj-ea"/>
                <a:ea typeface="+mj-ea"/>
              </a:rPr>
              <a:t>１．事業コンセプト</a:t>
            </a:r>
            <a:endParaRPr kumimoji="1" lang="ja-JP" altLang="en-US" sz="2000" b="1" dirty="0">
              <a:latin typeface="+mj-ea"/>
              <a:ea typeface="+mj-ea"/>
            </a:endParaRPr>
          </a:p>
        </p:txBody>
      </p:sp>
      <p:sp>
        <p:nvSpPr>
          <p:cNvPr id="6" name="スライド番号プレースホルダー 5">
            <a:extLst>
              <a:ext uri="{FF2B5EF4-FFF2-40B4-BE49-F238E27FC236}">
                <a16:creationId xmlns:a16="http://schemas.microsoft.com/office/drawing/2014/main" id="{C03A128A-EEDF-21E9-E532-9579407BB094}"/>
              </a:ext>
            </a:extLst>
          </p:cNvPr>
          <p:cNvSpPr>
            <a:spLocks noGrp="1"/>
          </p:cNvSpPr>
          <p:nvPr>
            <p:ph type="sldNum" sz="quarter" idx="12"/>
          </p:nvPr>
        </p:nvSpPr>
        <p:spPr>
          <a:xfrm>
            <a:off x="7010400" y="6492875"/>
            <a:ext cx="2133600" cy="365125"/>
          </a:xfrm>
        </p:spPr>
        <p:txBody>
          <a:bodyPr/>
          <a:lstStyle/>
          <a:p>
            <a:fld id="{2DB824C8-88A9-43A6-968C-FEB466531C0D}" type="slidenum">
              <a:rPr kumimoji="1" lang="ja-JP" altLang="en-US" smtClean="0"/>
              <a:t>2</a:t>
            </a:fld>
            <a:endParaRPr kumimoji="1" lang="ja-JP" altLang="en-US"/>
          </a:p>
        </p:txBody>
      </p:sp>
    </p:spTree>
    <p:extLst>
      <p:ext uri="{BB962C8B-B14F-4D97-AF65-F5344CB8AC3E}">
        <p14:creationId xmlns:p14="http://schemas.microsoft.com/office/powerpoint/2010/main" val="1606499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251520" y="764704"/>
            <a:ext cx="8640960" cy="5830068"/>
          </a:xfrm>
          <a:prstGeom prst="rect">
            <a:avLst/>
          </a:prstGeom>
          <a:ln>
            <a:solidFill>
              <a:srgbClr val="008F3A"/>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事業として提案したい区域及び概ねの面積、広場等外構のイメージについてご提案ください。複数のエリアにて包括的に事業を提案したい場合にも、範囲が分かるように記載してください。</a:t>
            </a:r>
            <a:endParaRPr lang="en-US" altLang="ja-JP" sz="1100" dirty="0">
              <a:latin typeface="游ゴシック" panose="020B0400000000000000" pitchFamily="50" charset="-128"/>
              <a:ea typeface="游ゴシック" panose="020B0400000000000000" pitchFamily="50" charset="-128"/>
            </a:endParaRPr>
          </a:p>
          <a:p>
            <a:pPr marL="0" indent="0">
              <a:buNone/>
            </a:pPr>
            <a:r>
              <a:rPr lang="en-US" altLang="ja-JP" sz="1100" dirty="0">
                <a:latin typeface="游ゴシック" panose="020B0400000000000000" pitchFamily="50" charset="-128"/>
                <a:ea typeface="游ゴシック" panose="020B0400000000000000" pitchFamily="50" charset="-128"/>
              </a:rPr>
              <a:t>※</a:t>
            </a:r>
            <a:r>
              <a:rPr lang="ja-JP" altLang="ja-JP" sz="1100" dirty="0">
                <a:latin typeface="游ゴシック" panose="020B0400000000000000" pitchFamily="50" charset="-128"/>
                <a:ea typeface="游ゴシック" panose="020B0400000000000000" pitchFamily="50" charset="-128"/>
              </a:rPr>
              <a:t>事業区域</a:t>
            </a:r>
            <a:r>
              <a:rPr lang="ja-JP" altLang="en-US" sz="1100" dirty="0">
                <a:latin typeface="游ゴシック" panose="020B0400000000000000" pitchFamily="50" charset="-128"/>
                <a:ea typeface="游ゴシック" panose="020B0400000000000000" pitchFamily="50" charset="-128"/>
              </a:rPr>
              <a:t>、</a:t>
            </a:r>
            <a:r>
              <a:rPr lang="ja-JP" altLang="ja-JP" sz="1100" dirty="0">
                <a:latin typeface="游ゴシック" panose="020B0400000000000000" pitchFamily="50" charset="-128"/>
                <a:ea typeface="游ゴシック" panose="020B0400000000000000" pitchFamily="50" charset="-128"/>
              </a:rPr>
              <a:t>施設の規模（建坪や床面積等）</a:t>
            </a:r>
            <a:r>
              <a:rPr lang="ja-JP" altLang="en-US" sz="1100" dirty="0">
                <a:latin typeface="游ゴシック" panose="020B0400000000000000" pitchFamily="50" charset="-128"/>
                <a:ea typeface="游ゴシック" panose="020B0400000000000000" pitchFamily="50" charset="-128"/>
              </a:rPr>
              <a:t>、広場等外構の範囲等</a:t>
            </a:r>
            <a:r>
              <a:rPr lang="ja-JP" altLang="ja-JP" sz="1100" dirty="0">
                <a:latin typeface="游ゴシック" panose="020B0400000000000000" pitchFamily="50" charset="-128"/>
                <a:ea typeface="游ゴシック" panose="020B0400000000000000" pitchFamily="50" charset="-128"/>
              </a:rPr>
              <a:t>について</a:t>
            </a:r>
            <a:r>
              <a:rPr lang="ja-JP" altLang="en-US" sz="1100" dirty="0">
                <a:latin typeface="游ゴシック" panose="020B0400000000000000" pitchFamily="50" charset="-128"/>
                <a:ea typeface="游ゴシック" panose="020B0400000000000000" pitchFamily="50" charset="-128"/>
              </a:rPr>
              <a:t>は、</a:t>
            </a:r>
            <a:r>
              <a:rPr lang="ja-JP" altLang="ja-JP" sz="1100" dirty="0">
                <a:latin typeface="游ゴシック" panose="020B0400000000000000" pitchFamily="50" charset="-128"/>
                <a:ea typeface="游ゴシック" panose="020B0400000000000000" pitchFamily="50" charset="-128"/>
              </a:rPr>
              <a:t>平面図等を使用し</a:t>
            </a:r>
            <a:r>
              <a:rPr lang="ja-JP" altLang="en-US" sz="1100" dirty="0">
                <a:latin typeface="游ゴシック" panose="020B0400000000000000" pitchFamily="50" charset="-128"/>
                <a:ea typeface="游ゴシック" panose="020B0400000000000000" pitchFamily="50" charset="-128"/>
              </a:rPr>
              <a:t>、</a:t>
            </a:r>
            <a:r>
              <a:rPr lang="ja-JP" altLang="ja-JP" sz="1100" dirty="0">
                <a:latin typeface="游ゴシック" panose="020B0400000000000000" pitchFamily="50" charset="-128"/>
                <a:ea typeface="游ゴシック" panose="020B0400000000000000" pitchFamily="50" charset="-128"/>
              </a:rPr>
              <a:t>土地の使用範囲と提案施設の配置状況が分かるようにしてください。</a:t>
            </a:r>
          </a:p>
          <a:p>
            <a:pPr marL="0" indent="0">
              <a:buFont typeface="Arial" panose="020B0604020202020204" pitchFamily="34" charset="0"/>
              <a:buNone/>
            </a:pPr>
            <a:endParaRPr lang="en-US" altLang="ja-JP" sz="1100" dirty="0">
              <a:latin typeface="游ゴシック" panose="020B0400000000000000" pitchFamily="50" charset="-128"/>
              <a:ea typeface="游ゴシック" panose="020B0400000000000000" pitchFamily="50" charset="-128"/>
            </a:endParaRPr>
          </a:p>
        </p:txBody>
      </p:sp>
      <p:cxnSp>
        <p:nvCxnSpPr>
          <p:cNvPr id="2" name="直線コネクタ 1">
            <a:extLst>
              <a:ext uri="{FF2B5EF4-FFF2-40B4-BE49-F238E27FC236}">
                <a16:creationId xmlns:a16="http://schemas.microsoft.com/office/drawing/2014/main" id="{5E23123B-559B-FE53-61AB-790A58F3D3C5}"/>
              </a:ext>
            </a:extLst>
          </p:cNvPr>
          <p:cNvCxnSpPr/>
          <p:nvPr/>
        </p:nvCxnSpPr>
        <p:spPr>
          <a:xfrm>
            <a:off x="0" y="546100"/>
            <a:ext cx="9144000" cy="0"/>
          </a:xfrm>
          <a:prstGeom prst="line">
            <a:avLst/>
          </a:prstGeom>
          <a:ln w="28575">
            <a:solidFill>
              <a:srgbClr val="008F3A"/>
            </a:solidFill>
          </a:ln>
          <a:effectLst/>
        </p:spPr>
        <p:style>
          <a:lnRef idx="2">
            <a:schemeClr val="accent1"/>
          </a:lnRef>
          <a:fillRef idx="0">
            <a:schemeClr val="accent1"/>
          </a:fillRef>
          <a:effectRef idx="1">
            <a:schemeClr val="accent1"/>
          </a:effectRef>
          <a:fontRef idx="minor">
            <a:schemeClr val="tx1"/>
          </a:fontRef>
        </p:style>
      </p:cxnSp>
      <p:sp>
        <p:nvSpPr>
          <p:cNvPr id="3" name="テキスト ボックス 2">
            <a:extLst>
              <a:ext uri="{FF2B5EF4-FFF2-40B4-BE49-F238E27FC236}">
                <a16:creationId xmlns:a16="http://schemas.microsoft.com/office/drawing/2014/main" id="{C1EC18AF-6C87-C622-1945-75A1B5989E4D}"/>
              </a:ext>
            </a:extLst>
          </p:cNvPr>
          <p:cNvSpPr txBox="1"/>
          <p:nvPr/>
        </p:nvSpPr>
        <p:spPr>
          <a:xfrm>
            <a:off x="119270" y="97560"/>
            <a:ext cx="5883965" cy="412613"/>
          </a:xfrm>
          <a:prstGeom prst="rect">
            <a:avLst/>
          </a:prstGeom>
          <a:noFill/>
        </p:spPr>
        <p:txBody>
          <a:bodyPr wrap="square" rtlCol="0">
            <a:spAutoFit/>
          </a:bodyPr>
          <a:lstStyle/>
          <a:p>
            <a:pPr>
              <a:lnSpc>
                <a:spcPct val="120000"/>
              </a:lnSpc>
            </a:pPr>
            <a:r>
              <a:rPr lang="ja-JP" altLang="en-US" sz="2000" b="1" dirty="0">
                <a:latin typeface="+mj-ea"/>
                <a:ea typeface="+mj-ea"/>
              </a:rPr>
              <a:t>２．事業エリア及び事業規模に関する提案</a:t>
            </a:r>
            <a:endParaRPr kumimoji="1" lang="ja-JP" altLang="en-US" sz="2000" b="1" dirty="0">
              <a:latin typeface="+mj-ea"/>
              <a:ea typeface="+mj-ea"/>
            </a:endParaRPr>
          </a:p>
        </p:txBody>
      </p:sp>
      <p:sp>
        <p:nvSpPr>
          <p:cNvPr id="8" name="スライド番号プレースホルダー 5">
            <a:extLst>
              <a:ext uri="{FF2B5EF4-FFF2-40B4-BE49-F238E27FC236}">
                <a16:creationId xmlns:a16="http://schemas.microsoft.com/office/drawing/2014/main" id="{E8CFE52E-ABFF-B5C7-51B9-63C3BE0EF25F}"/>
              </a:ext>
            </a:extLst>
          </p:cNvPr>
          <p:cNvSpPr>
            <a:spLocks noGrp="1"/>
          </p:cNvSpPr>
          <p:nvPr>
            <p:ph type="sldNum" sz="quarter" idx="12"/>
          </p:nvPr>
        </p:nvSpPr>
        <p:spPr>
          <a:xfrm>
            <a:off x="7010400" y="6492875"/>
            <a:ext cx="2133600" cy="365125"/>
          </a:xfrm>
        </p:spPr>
        <p:txBody>
          <a:bodyPr/>
          <a:lstStyle/>
          <a:p>
            <a:fld id="{2DB824C8-88A9-43A6-968C-FEB466531C0D}" type="slidenum">
              <a:rPr kumimoji="1" lang="ja-JP" altLang="en-US" smtClean="0"/>
              <a:t>3</a:t>
            </a:fld>
            <a:endParaRPr kumimoji="1" lang="ja-JP" altLang="en-US"/>
          </a:p>
        </p:txBody>
      </p:sp>
    </p:spTree>
    <p:extLst>
      <p:ext uri="{BB962C8B-B14F-4D97-AF65-F5344CB8AC3E}">
        <p14:creationId xmlns:p14="http://schemas.microsoft.com/office/powerpoint/2010/main" val="902040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251520" y="764704"/>
            <a:ext cx="8640960" cy="5830068"/>
          </a:xfrm>
          <a:prstGeom prst="rect">
            <a:avLst/>
          </a:prstGeom>
          <a:ln>
            <a:solidFill>
              <a:srgbClr val="008F3A"/>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仕様書に記載している実施業務について、望ましい事業運営の枠組み（運営の概念図等）や官民の役割分担におけるメリットや課題等について幅広くご意見、ご提案ください。なお、不確定な項目もあるため、実施業務の一部のご提案でも構いません。</a:t>
            </a:r>
            <a:endParaRPr lang="ja-JP" altLang="ja-JP" sz="1100" dirty="0">
              <a:latin typeface="游ゴシック" panose="020B0400000000000000" pitchFamily="50" charset="-128"/>
              <a:ea typeface="游ゴシック" panose="020B0400000000000000" pitchFamily="50" charset="-128"/>
            </a:endParaRPr>
          </a:p>
          <a:p>
            <a:pPr marL="0" indent="0">
              <a:buFont typeface="Arial" panose="020B0604020202020204" pitchFamily="34" charset="0"/>
              <a:buNone/>
            </a:pPr>
            <a:endParaRPr lang="en-US" altLang="ja-JP" sz="1100" dirty="0">
              <a:latin typeface="游ゴシック" panose="020B0400000000000000" pitchFamily="50" charset="-128"/>
              <a:ea typeface="游ゴシック" panose="020B0400000000000000" pitchFamily="50" charset="-128"/>
            </a:endParaRPr>
          </a:p>
        </p:txBody>
      </p:sp>
      <p:cxnSp>
        <p:nvCxnSpPr>
          <p:cNvPr id="2" name="直線コネクタ 1">
            <a:extLst>
              <a:ext uri="{FF2B5EF4-FFF2-40B4-BE49-F238E27FC236}">
                <a16:creationId xmlns:a16="http://schemas.microsoft.com/office/drawing/2014/main" id="{5E23123B-559B-FE53-61AB-790A58F3D3C5}"/>
              </a:ext>
            </a:extLst>
          </p:cNvPr>
          <p:cNvCxnSpPr/>
          <p:nvPr/>
        </p:nvCxnSpPr>
        <p:spPr>
          <a:xfrm>
            <a:off x="0" y="546100"/>
            <a:ext cx="9144000" cy="0"/>
          </a:xfrm>
          <a:prstGeom prst="line">
            <a:avLst/>
          </a:prstGeom>
          <a:ln w="28575">
            <a:solidFill>
              <a:srgbClr val="008F3A"/>
            </a:solidFill>
          </a:ln>
          <a:effectLst/>
        </p:spPr>
        <p:style>
          <a:lnRef idx="2">
            <a:schemeClr val="accent1"/>
          </a:lnRef>
          <a:fillRef idx="0">
            <a:schemeClr val="accent1"/>
          </a:fillRef>
          <a:effectRef idx="1">
            <a:schemeClr val="accent1"/>
          </a:effectRef>
          <a:fontRef idx="minor">
            <a:schemeClr val="tx1"/>
          </a:fontRef>
        </p:style>
      </p:cxnSp>
      <p:sp>
        <p:nvSpPr>
          <p:cNvPr id="3" name="テキスト ボックス 2">
            <a:extLst>
              <a:ext uri="{FF2B5EF4-FFF2-40B4-BE49-F238E27FC236}">
                <a16:creationId xmlns:a16="http://schemas.microsoft.com/office/drawing/2014/main" id="{C1EC18AF-6C87-C622-1945-75A1B5989E4D}"/>
              </a:ext>
            </a:extLst>
          </p:cNvPr>
          <p:cNvSpPr txBox="1"/>
          <p:nvPr/>
        </p:nvSpPr>
        <p:spPr>
          <a:xfrm>
            <a:off x="119270" y="97560"/>
            <a:ext cx="5883965" cy="412613"/>
          </a:xfrm>
          <a:prstGeom prst="rect">
            <a:avLst/>
          </a:prstGeom>
          <a:noFill/>
        </p:spPr>
        <p:txBody>
          <a:bodyPr wrap="square" rtlCol="0">
            <a:spAutoFit/>
          </a:bodyPr>
          <a:lstStyle/>
          <a:p>
            <a:pPr>
              <a:lnSpc>
                <a:spcPct val="120000"/>
              </a:lnSpc>
            </a:pPr>
            <a:r>
              <a:rPr lang="ja-JP" altLang="en-US" sz="2000" b="1" dirty="0">
                <a:latin typeface="+mj-ea"/>
                <a:ea typeface="+mj-ea"/>
              </a:rPr>
              <a:t>３．事業手法及び事業期間に関する提案</a:t>
            </a:r>
            <a:endParaRPr kumimoji="1" lang="ja-JP" altLang="en-US" sz="2000" b="1" dirty="0">
              <a:latin typeface="+mj-ea"/>
              <a:ea typeface="+mj-ea"/>
            </a:endParaRPr>
          </a:p>
        </p:txBody>
      </p:sp>
      <p:sp>
        <p:nvSpPr>
          <p:cNvPr id="4" name="コンテンツ プレースホルダー 2">
            <a:extLst>
              <a:ext uri="{FF2B5EF4-FFF2-40B4-BE49-F238E27FC236}">
                <a16:creationId xmlns:a16="http://schemas.microsoft.com/office/drawing/2014/main" id="{B585B656-7577-7B89-18B0-22821D75BFDB}"/>
              </a:ext>
            </a:extLst>
          </p:cNvPr>
          <p:cNvSpPr>
            <a:spLocks noGrp="1"/>
          </p:cNvSpPr>
          <p:nvPr>
            <p:ph idx="1"/>
          </p:nvPr>
        </p:nvSpPr>
        <p:spPr>
          <a:xfrm>
            <a:off x="251520" y="1412776"/>
            <a:ext cx="3826768" cy="390773"/>
          </a:xfrm>
        </p:spPr>
        <p:txBody>
          <a:bodyPr>
            <a:normAutofit/>
          </a:bodyPr>
          <a:lstStyle/>
          <a:p>
            <a:pPr marL="176213" indent="-176213"/>
            <a:r>
              <a:rPr lang="ja-JP" altLang="en-US" sz="1600" b="1" dirty="0">
                <a:latin typeface="游ゴシック" panose="020B0400000000000000" pitchFamily="50" charset="-128"/>
                <a:ea typeface="游ゴシック" panose="020B0400000000000000" pitchFamily="50" charset="-128"/>
              </a:rPr>
              <a:t>事業方式、管理運営の概念図</a:t>
            </a:r>
            <a:endParaRPr kumimoji="1" lang="ja-JP" altLang="en-US" sz="1600" b="1" dirty="0">
              <a:latin typeface="游ゴシック" panose="020B0400000000000000" pitchFamily="50" charset="-128"/>
              <a:ea typeface="游ゴシック" panose="020B0400000000000000" pitchFamily="50" charset="-128"/>
            </a:endParaRPr>
          </a:p>
        </p:txBody>
      </p:sp>
      <p:sp>
        <p:nvSpPr>
          <p:cNvPr id="6" name="正方形/長方形 5">
            <a:extLst>
              <a:ext uri="{FF2B5EF4-FFF2-40B4-BE49-F238E27FC236}">
                <a16:creationId xmlns:a16="http://schemas.microsoft.com/office/drawing/2014/main" id="{82EB3821-37E4-27FE-9E91-0DC14915AAC3}"/>
              </a:ext>
            </a:extLst>
          </p:cNvPr>
          <p:cNvSpPr/>
          <p:nvPr/>
        </p:nvSpPr>
        <p:spPr>
          <a:xfrm>
            <a:off x="477888" y="1815248"/>
            <a:ext cx="3600400" cy="194421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a:extLst>
              <a:ext uri="{FF2B5EF4-FFF2-40B4-BE49-F238E27FC236}">
                <a16:creationId xmlns:a16="http://schemas.microsoft.com/office/drawing/2014/main" id="{018865B9-77D3-74C3-A513-983E4BC49D56}"/>
              </a:ext>
            </a:extLst>
          </p:cNvPr>
          <p:cNvSpPr txBox="1">
            <a:spLocks/>
          </p:cNvSpPr>
          <p:nvPr/>
        </p:nvSpPr>
        <p:spPr>
          <a:xfrm>
            <a:off x="251520" y="4149080"/>
            <a:ext cx="3826768" cy="39077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6213" indent="-176213"/>
            <a:r>
              <a:rPr lang="ja-JP" altLang="en-US" sz="1600" b="1" dirty="0">
                <a:latin typeface="游ゴシック" panose="020B0400000000000000" pitchFamily="50" charset="-128"/>
                <a:ea typeface="游ゴシック" panose="020B0400000000000000" pitchFamily="50" charset="-128"/>
              </a:rPr>
              <a:t>事業期間</a:t>
            </a:r>
          </a:p>
        </p:txBody>
      </p:sp>
      <p:sp>
        <p:nvSpPr>
          <p:cNvPr id="8" name="コンテンツ プレースホルダー 2">
            <a:extLst>
              <a:ext uri="{FF2B5EF4-FFF2-40B4-BE49-F238E27FC236}">
                <a16:creationId xmlns:a16="http://schemas.microsoft.com/office/drawing/2014/main" id="{D9796964-7E47-312F-BE8D-42F6900B1DE3}"/>
              </a:ext>
            </a:extLst>
          </p:cNvPr>
          <p:cNvSpPr txBox="1">
            <a:spLocks/>
          </p:cNvSpPr>
          <p:nvPr/>
        </p:nvSpPr>
        <p:spPr>
          <a:xfrm>
            <a:off x="4553372" y="1412776"/>
            <a:ext cx="3826768" cy="39077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76213" indent="-176213"/>
            <a:r>
              <a:rPr lang="ja-JP" altLang="en-US" sz="1600" b="1" dirty="0">
                <a:latin typeface="游ゴシック" panose="020B0400000000000000" pitchFamily="50" charset="-128"/>
                <a:ea typeface="游ゴシック" panose="020B0400000000000000" pitchFamily="50" charset="-128"/>
              </a:rPr>
              <a:t>想定される体制（座組）</a:t>
            </a:r>
          </a:p>
        </p:txBody>
      </p:sp>
      <p:sp>
        <p:nvSpPr>
          <p:cNvPr id="9" name="正方形/長方形 8">
            <a:extLst>
              <a:ext uri="{FF2B5EF4-FFF2-40B4-BE49-F238E27FC236}">
                <a16:creationId xmlns:a16="http://schemas.microsoft.com/office/drawing/2014/main" id="{3F85F989-F50F-0841-BBDC-43FE279AD209}"/>
              </a:ext>
            </a:extLst>
          </p:cNvPr>
          <p:cNvSpPr/>
          <p:nvPr/>
        </p:nvSpPr>
        <p:spPr>
          <a:xfrm>
            <a:off x="4581168" y="1803549"/>
            <a:ext cx="3600400" cy="194421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a:latin typeface="游ゴシック" panose="020B0400000000000000" pitchFamily="50" charset="-128"/>
                <a:ea typeface="游ゴシック" panose="020B0400000000000000" pitchFamily="50" charset="-128"/>
              </a:rPr>
              <a:t>※</a:t>
            </a:r>
            <a:r>
              <a:rPr lang="ja-JP" altLang="en-US" sz="1800">
                <a:latin typeface="游ゴシック" panose="020B0400000000000000" pitchFamily="50" charset="-128"/>
                <a:ea typeface="游ゴシック" panose="020B0400000000000000" pitchFamily="50" charset="-128"/>
              </a:rPr>
              <a:t>仕様書に記載している実施業務について、</a:t>
            </a:r>
            <a:endParaRPr kumimoji="1" lang="ja-JP" altLang="en-US"/>
          </a:p>
        </p:txBody>
      </p:sp>
      <p:sp>
        <p:nvSpPr>
          <p:cNvPr id="13" name="スライド番号プレースホルダー 5">
            <a:extLst>
              <a:ext uri="{FF2B5EF4-FFF2-40B4-BE49-F238E27FC236}">
                <a16:creationId xmlns:a16="http://schemas.microsoft.com/office/drawing/2014/main" id="{DB2CB072-B9BE-BA54-2751-0512CCCA713B}"/>
              </a:ext>
            </a:extLst>
          </p:cNvPr>
          <p:cNvSpPr>
            <a:spLocks noGrp="1"/>
          </p:cNvSpPr>
          <p:nvPr>
            <p:ph type="sldNum" sz="quarter" idx="12"/>
          </p:nvPr>
        </p:nvSpPr>
        <p:spPr>
          <a:xfrm>
            <a:off x="7010400" y="6492875"/>
            <a:ext cx="2133600" cy="365125"/>
          </a:xfrm>
        </p:spPr>
        <p:txBody>
          <a:bodyPr/>
          <a:lstStyle/>
          <a:p>
            <a:fld id="{2DB824C8-88A9-43A6-968C-FEB466531C0D}" type="slidenum">
              <a:rPr kumimoji="1" lang="ja-JP" altLang="en-US" smtClean="0"/>
              <a:t>4</a:t>
            </a:fld>
            <a:endParaRPr kumimoji="1" lang="ja-JP" altLang="en-US"/>
          </a:p>
        </p:txBody>
      </p:sp>
    </p:spTree>
    <p:extLst>
      <p:ext uri="{BB962C8B-B14F-4D97-AF65-F5344CB8AC3E}">
        <p14:creationId xmlns:p14="http://schemas.microsoft.com/office/powerpoint/2010/main" val="1822699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251520" y="764704"/>
            <a:ext cx="8640960" cy="5830068"/>
          </a:xfrm>
          <a:prstGeom prst="rect">
            <a:avLst/>
          </a:prstGeom>
          <a:ln>
            <a:solidFill>
              <a:srgbClr val="008F3A"/>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提案概要（飲食・物販等の事業分野、飲食物等の種類や単価の概要、営業時間、施設イメージ等）についてご提案ください。</a:t>
            </a:r>
            <a:endParaRPr lang="en-US" altLang="ja-JP" sz="1100" dirty="0">
              <a:latin typeface="游ゴシック" panose="020B0400000000000000" pitchFamily="50" charset="-128"/>
              <a:ea typeface="游ゴシック" panose="020B0400000000000000" pitchFamily="50" charset="-128"/>
            </a:endParaRPr>
          </a:p>
        </p:txBody>
      </p:sp>
      <p:cxnSp>
        <p:nvCxnSpPr>
          <p:cNvPr id="2" name="直線コネクタ 1">
            <a:extLst>
              <a:ext uri="{FF2B5EF4-FFF2-40B4-BE49-F238E27FC236}">
                <a16:creationId xmlns:a16="http://schemas.microsoft.com/office/drawing/2014/main" id="{5E23123B-559B-FE53-61AB-790A58F3D3C5}"/>
              </a:ext>
            </a:extLst>
          </p:cNvPr>
          <p:cNvCxnSpPr/>
          <p:nvPr/>
        </p:nvCxnSpPr>
        <p:spPr>
          <a:xfrm>
            <a:off x="0" y="546100"/>
            <a:ext cx="9144000" cy="0"/>
          </a:xfrm>
          <a:prstGeom prst="line">
            <a:avLst/>
          </a:prstGeom>
          <a:ln w="28575">
            <a:solidFill>
              <a:srgbClr val="008F3A"/>
            </a:solidFill>
          </a:ln>
          <a:effectLst/>
        </p:spPr>
        <p:style>
          <a:lnRef idx="2">
            <a:schemeClr val="accent1"/>
          </a:lnRef>
          <a:fillRef idx="0">
            <a:schemeClr val="accent1"/>
          </a:fillRef>
          <a:effectRef idx="1">
            <a:schemeClr val="accent1"/>
          </a:effectRef>
          <a:fontRef idx="minor">
            <a:schemeClr val="tx1"/>
          </a:fontRef>
        </p:style>
      </p:cxnSp>
      <p:sp>
        <p:nvSpPr>
          <p:cNvPr id="3" name="テキスト ボックス 2">
            <a:extLst>
              <a:ext uri="{FF2B5EF4-FFF2-40B4-BE49-F238E27FC236}">
                <a16:creationId xmlns:a16="http://schemas.microsoft.com/office/drawing/2014/main" id="{C1EC18AF-6C87-C622-1945-75A1B5989E4D}"/>
              </a:ext>
            </a:extLst>
          </p:cNvPr>
          <p:cNvSpPr txBox="1"/>
          <p:nvPr/>
        </p:nvSpPr>
        <p:spPr>
          <a:xfrm>
            <a:off x="119270" y="97560"/>
            <a:ext cx="5883965" cy="412613"/>
          </a:xfrm>
          <a:prstGeom prst="rect">
            <a:avLst/>
          </a:prstGeom>
          <a:noFill/>
        </p:spPr>
        <p:txBody>
          <a:bodyPr wrap="square" rtlCol="0">
            <a:spAutoFit/>
          </a:bodyPr>
          <a:lstStyle/>
          <a:p>
            <a:pPr>
              <a:lnSpc>
                <a:spcPct val="120000"/>
              </a:lnSpc>
            </a:pPr>
            <a:r>
              <a:rPr lang="ja-JP" altLang="en-US" sz="2000" b="1" dirty="0">
                <a:latin typeface="+mj-ea"/>
                <a:ea typeface="+mj-ea"/>
              </a:rPr>
              <a:t>４．事業に関する提案</a:t>
            </a:r>
            <a:endParaRPr kumimoji="1" lang="ja-JP" altLang="en-US" sz="2000" b="1" dirty="0">
              <a:latin typeface="+mj-ea"/>
              <a:ea typeface="+mj-ea"/>
            </a:endParaRPr>
          </a:p>
        </p:txBody>
      </p:sp>
      <p:sp>
        <p:nvSpPr>
          <p:cNvPr id="8" name="スライド番号プレースホルダー 5">
            <a:extLst>
              <a:ext uri="{FF2B5EF4-FFF2-40B4-BE49-F238E27FC236}">
                <a16:creationId xmlns:a16="http://schemas.microsoft.com/office/drawing/2014/main" id="{EBD7FCE1-2F7A-404B-53DA-A3C1D73DC782}"/>
              </a:ext>
            </a:extLst>
          </p:cNvPr>
          <p:cNvSpPr>
            <a:spLocks noGrp="1"/>
          </p:cNvSpPr>
          <p:nvPr>
            <p:ph type="sldNum" sz="quarter" idx="12"/>
          </p:nvPr>
        </p:nvSpPr>
        <p:spPr>
          <a:xfrm>
            <a:off x="7010400" y="6492875"/>
            <a:ext cx="2133600" cy="365125"/>
          </a:xfrm>
        </p:spPr>
        <p:txBody>
          <a:bodyPr/>
          <a:lstStyle/>
          <a:p>
            <a:fld id="{2DB824C8-88A9-43A6-968C-FEB466531C0D}" type="slidenum">
              <a:rPr kumimoji="1" lang="ja-JP" altLang="en-US" smtClean="0"/>
              <a:t>5</a:t>
            </a:fld>
            <a:endParaRPr kumimoji="1" lang="ja-JP" altLang="en-US"/>
          </a:p>
        </p:txBody>
      </p:sp>
    </p:spTree>
    <p:extLst>
      <p:ext uri="{BB962C8B-B14F-4D97-AF65-F5344CB8AC3E}">
        <p14:creationId xmlns:p14="http://schemas.microsoft.com/office/powerpoint/2010/main" val="27957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251520" y="764704"/>
            <a:ext cx="8640960" cy="5830068"/>
          </a:xfrm>
          <a:prstGeom prst="rect">
            <a:avLst/>
          </a:prstGeom>
          <a:ln>
            <a:solidFill>
              <a:srgbClr val="008F3A"/>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対象公園の印象や、施設の設置に加えてイベントの開催等複合的なサービスに関するアイデア、事業者が行うことができる周辺地域への貢献などがありましたらご提案ください。</a:t>
            </a:r>
            <a:endParaRPr lang="en-US" altLang="ja-JP" sz="1100" dirty="0">
              <a:latin typeface="游ゴシック" panose="020B0400000000000000" pitchFamily="50" charset="-128"/>
              <a:ea typeface="游ゴシック" panose="020B0400000000000000" pitchFamily="50" charset="-128"/>
            </a:endParaRPr>
          </a:p>
          <a:p>
            <a:pPr marL="0" indent="0">
              <a:buNone/>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会社の実績や強み、事業に関する知見などがあれば記載してください。</a:t>
            </a:r>
            <a:endParaRPr lang="en-US" altLang="ja-JP" sz="1100" dirty="0">
              <a:latin typeface="游ゴシック" panose="020B0400000000000000" pitchFamily="50" charset="-128"/>
              <a:ea typeface="游ゴシック" panose="020B0400000000000000" pitchFamily="50" charset="-128"/>
            </a:endParaRPr>
          </a:p>
          <a:p>
            <a:pPr marL="0" indent="0">
              <a:buNone/>
            </a:pPr>
            <a:r>
              <a:rPr lang="en-US" altLang="ja-JP" sz="1100" dirty="0">
                <a:latin typeface="游ゴシック" panose="020B0400000000000000" pitchFamily="50" charset="-128"/>
                <a:ea typeface="游ゴシック" panose="020B0400000000000000" pitchFamily="50" charset="-128"/>
              </a:rPr>
              <a:t>※</a:t>
            </a:r>
            <a:r>
              <a:rPr lang="ja-JP" altLang="en-US" sz="1100" dirty="0">
                <a:latin typeface="游ゴシック" panose="020B0400000000000000" pitchFamily="50" charset="-128"/>
                <a:ea typeface="游ゴシック" panose="020B0400000000000000" pitchFamily="50" charset="-128"/>
              </a:rPr>
              <a:t>官民役割分担・リスク分担に関するご意見があれば記載してください。</a:t>
            </a:r>
            <a:endParaRPr lang="en-US" altLang="ja-JP" sz="1100" dirty="0">
              <a:latin typeface="游ゴシック" panose="020B0400000000000000" pitchFamily="50" charset="-128"/>
              <a:ea typeface="游ゴシック" panose="020B0400000000000000" pitchFamily="50" charset="-128"/>
            </a:endParaRPr>
          </a:p>
        </p:txBody>
      </p:sp>
      <p:cxnSp>
        <p:nvCxnSpPr>
          <p:cNvPr id="2" name="直線コネクタ 1">
            <a:extLst>
              <a:ext uri="{FF2B5EF4-FFF2-40B4-BE49-F238E27FC236}">
                <a16:creationId xmlns:a16="http://schemas.microsoft.com/office/drawing/2014/main" id="{5E23123B-559B-FE53-61AB-790A58F3D3C5}"/>
              </a:ext>
            </a:extLst>
          </p:cNvPr>
          <p:cNvCxnSpPr/>
          <p:nvPr/>
        </p:nvCxnSpPr>
        <p:spPr>
          <a:xfrm>
            <a:off x="0" y="546100"/>
            <a:ext cx="9144000" cy="0"/>
          </a:xfrm>
          <a:prstGeom prst="line">
            <a:avLst/>
          </a:prstGeom>
          <a:ln w="28575">
            <a:solidFill>
              <a:srgbClr val="008F3A"/>
            </a:solidFill>
          </a:ln>
          <a:effectLst/>
        </p:spPr>
        <p:style>
          <a:lnRef idx="2">
            <a:schemeClr val="accent1"/>
          </a:lnRef>
          <a:fillRef idx="0">
            <a:schemeClr val="accent1"/>
          </a:fillRef>
          <a:effectRef idx="1">
            <a:schemeClr val="accent1"/>
          </a:effectRef>
          <a:fontRef idx="minor">
            <a:schemeClr val="tx1"/>
          </a:fontRef>
        </p:style>
      </p:cxnSp>
      <p:sp>
        <p:nvSpPr>
          <p:cNvPr id="3" name="テキスト ボックス 2">
            <a:extLst>
              <a:ext uri="{FF2B5EF4-FFF2-40B4-BE49-F238E27FC236}">
                <a16:creationId xmlns:a16="http://schemas.microsoft.com/office/drawing/2014/main" id="{C1EC18AF-6C87-C622-1945-75A1B5989E4D}"/>
              </a:ext>
            </a:extLst>
          </p:cNvPr>
          <p:cNvSpPr txBox="1"/>
          <p:nvPr/>
        </p:nvSpPr>
        <p:spPr>
          <a:xfrm>
            <a:off x="119270" y="97560"/>
            <a:ext cx="7981122" cy="412613"/>
          </a:xfrm>
          <a:prstGeom prst="rect">
            <a:avLst/>
          </a:prstGeom>
          <a:noFill/>
        </p:spPr>
        <p:txBody>
          <a:bodyPr wrap="square" rtlCol="0">
            <a:spAutoFit/>
          </a:bodyPr>
          <a:lstStyle/>
          <a:p>
            <a:pPr>
              <a:lnSpc>
                <a:spcPct val="120000"/>
              </a:lnSpc>
            </a:pPr>
            <a:r>
              <a:rPr lang="ja-JP" altLang="en-US" sz="2000" b="1" dirty="0">
                <a:latin typeface="+mj-ea"/>
                <a:ea typeface="+mj-ea"/>
              </a:rPr>
              <a:t>５．その他（事業アイデア、会社の実績や強み、事業に関する知見など）</a:t>
            </a:r>
            <a:endParaRPr kumimoji="1" lang="ja-JP" altLang="en-US" sz="2000" b="1" dirty="0">
              <a:latin typeface="+mj-ea"/>
              <a:ea typeface="+mj-ea"/>
            </a:endParaRPr>
          </a:p>
        </p:txBody>
      </p:sp>
      <p:sp>
        <p:nvSpPr>
          <p:cNvPr id="7" name="スライド番号プレースホルダー 5">
            <a:extLst>
              <a:ext uri="{FF2B5EF4-FFF2-40B4-BE49-F238E27FC236}">
                <a16:creationId xmlns:a16="http://schemas.microsoft.com/office/drawing/2014/main" id="{38F90DFC-532A-F59B-4ADB-FE609235723D}"/>
              </a:ext>
            </a:extLst>
          </p:cNvPr>
          <p:cNvSpPr>
            <a:spLocks noGrp="1"/>
          </p:cNvSpPr>
          <p:nvPr>
            <p:ph type="sldNum" sz="quarter" idx="12"/>
          </p:nvPr>
        </p:nvSpPr>
        <p:spPr>
          <a:xfrm>
            <a:off x="7010400" y="6492875"/>
            <a:ext cx="2133600" cy="365125"/>
          </a:xfrm>
        </p:spPr>
        <p:txBody>
          <a:bodyPr/>
          <a:lstStyle/>
          <a:p>
            <a:fld id="{2DB824C8-88A9-43A6-968C-FEB466531C0D}" type="slidenum">
              <a:rPr kumimoji="1" lang="ja-JP" altLang="en-US" smtClean="0"/>
              <a:t>6</a:t>
            </a:fld>
            <a:endParaRPr kumimoji="1" lang="ja-JP" altLang="en-US"/>
          </a:p>
        </p:txBody>
      </p:sp>
    </p:spTree>
    <p:extLst>
      <p:ext uri="{BB962C8B-B14F-4D97-AF65-F5344CB8AC3E}">
        <p14:creationId xmlns:p14="http://schemas.microsoft.com/office/powerpoint/2010/main" val="39102275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647</TotalTime>
  <Words>383</Words>
  <Application>Microsoft Office PowerPoint</Application>
  <PresentationFormat>画面に合わせる (4:3)</PresentationFormat>
  <Paragraphs>27</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游ゴシック</vt:lpstr>
      <vt:lpstr>Arial</vt:lpstr>
      <vt:lpstr>Calibri</vt:lpstr>
      <vt:lpstr>Office ​​テーマ</vt:lpstr>
      <vt:lpstr>榴岡公園における マーケットサウンディング  提案書</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仙台市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榴岡公園への民間施設導入に係る マーケットサウンディング 提案書</dc:title>
  <dc:creator>仙台市</dc:creator>
  <cp:lastModifiedBy>久保　夏樹</cp:lastModifiedBy>
  <cp:revision>24</cp:revision>
  <dcterms:created xsi:type="dcterms:W3CDTF">2017-09-28T09:35:25Z</dcterms:created>
  <dcterms:modified xsi:type="dcterms:W3CDTF">2023-12-27T02:16:51Z</dcterms:modified>
</cp:coreProperties>
</file>