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tiff" ContentType="image/tif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handoutMasterIdLst>
    <p:handoutMasterId r:id="rId27"/>
  </p:handoutMasterIdLst>
  <p:sldIdLst>
    <p:sldId id="465" r:id="rId2"/>
    <p:sldId id="441" r:id="rId3"/>
    <p:sldId id="472" r:id="rId4"/>
    <p:sldId id="276" r:id="rId5"/>
    <p:sldId id="466" r:id="rId6"/>
    <p:sldId id="467" r:id="rId7"/>
    <p:sldId id="449" r:id="rId8"/>
    <p:sldId id="468" r:id="rId9"/>
    <p:sldId id="451" r:id="rId10"/>
    <p:sldId id="453" r:id="rId11"/>
    <p:sldId id="445" r:id="rId12"/>
    <p:sldId id="469" r:id="rId13"/>
    <p:sldId id="462" r:id="rId14"/>
    <p:sldId id="470" r:id="rId15"/>
    <p:sldId id="471" r:id="rId16"/>
    <p:sldId id="455" r:id="rId17"/>
    <p:sldId id="474" r:id="rId18"/>
    <p:sldId id="456" r:id="rId19"/>
    <p:sldId id="457" r:id="rId20"/>
    <p:sldId id="473" r:id="rId21"/>
    <p:sldId id="459" r:id="rId22"/>
    <p:sldId id="446" r:id="rId23"/>
    <p:sldId id="444" r:id="rId24"/>
    <p:sldId id="460" r:id="rId25"/>
  </p:sldIdLst>
  <p:sldSz cx="9144000" cy="6858000" type="screen4x3"/>
  <p:notesSz cx="6711950" cy="9845675"/>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0A71B1D8-C6F0-4856-8E32-FD26416A7882}">
          <p14:sldIdLst>
            <p14:sldId id="465"/>
            <p14:sldId id="441"/>
            <p14:sldId id="472"/>
            <p14:sldId id="276"/>
            <p14:sldId id="466"/>
            <p14:sldId id="467"/>
            <p14:sldId id="449"/>
            <p14:sldId id="468"/>
            <p14:sldId id="451"/>
            <p14:sldId id="453"/>
            <p14:sldId id="445"/>
            <p14:sldId id="469"/>
            <p14:sldId id="462"/>
            <p14:sldId id="470"/>
            <p14:sldId id="471"/>
            <p14:sldId id="455"/>
            <p14:sldId id="474"/>
            <p14:sldId id="456"/>
            <p14:sldId id="457"/>
            <p14:sldId id="473"/>
            <p14:sldId id="459"/>
            <p14:sldId id="446"/>
            <p14:sldId id="444"/>
            <p14:sldId id="460"/>
          </p14:sldIdLst>
        </p14:section>
      </p14:sectionLst>
    </p:ext>
    <p:ext uri="{EFAFB233-063F-42B5-8137-9DF3F51BA10A}">
      <p15:sldGuideLst xmlns:p15="http://schemas.microsoft.com/office/powerpoint/2012/main">
        <p15:guide id="2" pos="2880">
          <p15:clr>
            <a:srgbClr val="A4A3A4"/>
          </p15:clr>
        </p15:guide>
        <p15:guide id="3" orient="horz" pos="2568" userDrawn="1">
          <p15:clr>
            <a:srgbClr val="A4A3A4"/>
          </p15:clr>
        </p15:guide>
        <p15:guide id="4" orient="horz" pos="2160">
          <p15:clr>
            <a:srgbClr val="A4A3A4"/>
          </p15:clr>
        </p15:guide>
        <p15:guide id="5" pos="5759">
          <p15:clr>
            <a:srgbClr val="A4A3A4"/>
          </p15:clr>
        </p15:guide>
      </p15:sldGuideLst>
    </p:ext>
    <p:ext uri="{2D200454-40CA-4A62-9FC3-DE9A4176ACB9}">
      <p15:notesGuideLst xmlns:p15="http://schemas.microsoft.com/office/powerpoint/2012/main">
        <p15:guide id="1" orient="horz" pos="3101" userDrawn="1">
          <p15:clr>
            <a:srgbClr val="A4A3A4"/>
          </p15:clr>
        </p15:guide>
        <p15:guide id="2" pos="211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0000FF"/>
    <a:srgbClr val="FF5050"/>
    <a:srgbClr val="009900"/>
    <a:srgbClr val="99CCFF"/>
    <a:srgbClr val="CCFFCC"/>
    <a:srgbClr val="CCFF99"/>
    <a:srgbClr val="33CC33"/>
    <a:srgbClr val="66FF66"/>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809" autoAdjust="0"/>
    <p:restoredTop sz="76079" autoAdjust="0"/>
  </p:normalViewPr>
  <p:slideViewPr>
    <p:cSldViewPr>
      <p:cViewPr varScale="1">
        <p:scale>
          <a:sx n="82" d="100"/>
          <a:sy n="82" d="100"/>
        </p:scale>
        <p:origin x="168" y="126"/>
      </p:cViewPr>
      <p:guideLst>
        <p:guide pos="2880"/>
        <p:guide orient="horz" pos="2568"/>
        <p:guide orient="horz" pos="2160"/>
        <p:guide pos="5759"/>
      </p:guideLst>
    </p:cSldViewPr>
  </p:slideViewPr>
  <p:notesTextViewPr>
    <p:cViewPr>
      <p:scale>
        <a:sx n="1" d="1"/>
        <a:sy n="1" d="1"/>
      </p:scale>
      <p:origin x="0" y="0"/>
    </p:cViewPr>
  </p:notesTextViewPr>
  <p:notesViewPr>
    <p:cSldViewPr showGuides="1">
      <p:cViewPr varScale="1">
        <p:scale>
          <a:sx n="51" d="100"/>
          <a:sy n="51" d="100"/>
        </p:scale>
        <p:origin x="-2970" y="-78"/>
      </p:cViewPr>
      <p:guideLst>
        <p:guide orient="horz" pos="3101"/>
        <p:guide pos="211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image" Target="../media/image4.jpeg"/></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image" Target="../media/image1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4" y="4"/>
            <a:ext cx="2908194" cy="492601"/>
          </a:xfrm>
          <a:prstGeom prst="rect">
            <a:avLst/>
          </a:prstGeom>
        </p:spPr>
        <p:txBody>
          <a:bodyPr vert="horz" lIns="91159" tIns="45581" rIns="91159" bIns="45581"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02177" y="4"/>
            <a:ext cx="2908194" cy="492601"/>
          </a:xfrm>
          <a:prstGeom prst="rect">
            <a:avLst/>
          </a:prstGeom>
        </p:spPr>
        <p:txBody>
          <a:bodyPr vert="horz" lIns="91159" tIns="45581" rIns="91159" bIns="45581" rtlCol="0"/>
          <a:lstStyle>
            <a:lvl1pPr algn="r">
              <a:defRPr sz="1200"/>
            </a:lvl1pPr>
          </a:lstStyle>
          <a:p>
            <a:fld id="{D0A4D4AE-F443-4294-8588-7AD40C1B823C}" type="datetimeFigureOut">
              <a:rPr kumimoji="1" lang="ja-JP" altLang="en-US" smtClean="0"/>
              <a:t>2025/4/24</a:t>
            </a:fld>
            <a:endParaRPr kumimoji="1" lang="ja-JP" altLang="en-US"/>
          </a:p>
        </p:txBody>
      </p:sp>
      <p:sp>
        <p:nvSpPr>
          <p:cNvPr id="4" name="フッター プレースホルダー 3"/>
          <p:cNvSpPr>
            <a:spLocks noGrp="1"/>
          </p:cNvSpPr>
          <p:nvPr>
            <p:ph type="ftr" sz="quarter" idx="2"/>
          </p:nvPr>
        </p:nvSpPr>
        <p:spPr>
          <a:xfrm>
            <a:off x="4" y="9351492"/>
            <a:ext cx="2908194" cy="492601"/>
          </a:xfrm>
          <a:prstGeom prst="rect">
            <a:avLst/>
          </a:prstGeom>
        </p:spPr>
        <p:txBody>
          <a:bodyPr vert="horz" lIns="91159" tIns="45581" rIns="91159" bIns="45581"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02177" y="9351492"/>
            <a:ext cx="2908194" cy="492601"/>
          </a:xfrm>
          <a:prstGeom prst="rect">
            <a:avLst/>
          </a:prstGeom>
        </p:spPr>
        <p:txBody>
          <a:bodyPr vert="horz" lIns="91159" tIns="45581" rIns="91159" bIns="45581" rtlCol="0" anchor="b"/>
          <a:lstStyle>
            <a:lvl1pPr algn="r">
              <a:defRPr sz="1200"/>
            </a:lvl1pPr>
          </a:lstStyle>
          <a:p>
            <a:fld id="{750B4F94-C31E-4099-B164-4B1052A575B6}" type="slidenum">
              <a:rPr kumimoji="1" lang="ja-JP" altLang="en-US" smtClean="0"/>
              <a:t>‹#›</a:t>
            </a:fld>
            <a:endParaRPr kumimoji="1" lang="ja-JP" altLang="en-US"/>
          </a:p>
        </p:txBody>
      </p:sp>
    </p:spTree>
    <p:extLst>
      <p:ext uri="{BB962C8B-B14F-4D97-AF65-F5344CB8AC3E}">
        <p14:creationId xmlns:p14="http://schemas.microsoft.com/office/powerpoint/2010/main" val="16148894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5"/>
            <a:ext cx="2908512" cy="492284"/>
          </a:xfrm>
          <a:prstGeom prst="rect">
            <a:avLst/>
          </a:prstGeom>
        </p:spPr>
        <p:txBody>
          <a:bodyPr vert="horz" lIns="91141" tIns="45572" rIns="91141" bIns="45572" rtlCol="0"/>
          <a:lstStyle>
            <a:lvl1pPr algn="l">
              <a:defRPr sz="1200"/>
            </a:lvl1pPr>
          </a:lstStyle>
          <a:p>
            <a:endParaRPr kumimoji="1" lang="ja-JP" altLang="en-US"/>
          </a:p>
        </p:txBody>
      </p:sp>
      <p:sp>
        <p:nvSpPr>
          <p:cNvPr id="3" name="日付プレースホルダー 2"/>
          <p:cNvSpPr>
            <a:spLocks noGrp="1"/>
          </p:cNvSpPr>
          <p:nvPr>
            <p:ph type="dt" idx="1"/>
          </p:nvPr>
        </p:nvSpPr>
        <p:spPr>
          <a:xfrm>
            <a:off x="3801891" y="5"/>
            <a:ext cx="2908512" cy="492284"/>
          </a:xfrm>
          <a:prstGeom prst="rect">
            <a:avLst/>
          </a:prstGeom>
        </p:spPr>
        <p:txBody>
          <a:bodyPr vert="horz" lIns="91141" tIns="45572" rIns="91141" bIns="45572" rtlCol="0"/>
          <a:lstStyle>
            <a:lvl1pPr algn="r">
              <a:defRPr sz="1200"/>
            </a:lvl1pPr>
          </a:lstStyle>
          <a:p>
            <a:fld id="{DF5023CF-3068-448F-AE05-B0F5101B3992}" type="datetimeFigureOut">
              <a:rPr kumimoji="1" lang="ja-JP" altLang="en-US" smtClean="0"/>
              <a:t>2025/4/24</a:t>
            </a:fld>
            <a:endParaRPr kumimoji="1" lang="ja-JP" altLang="en-US"/>
          </a:p>
        </p:txBody>
      </p:sp>
      <p:sp>
        <p:nvSpPr>
          <p:cNvPr id="4" name="スライド イメージ プレースホルダー 3"/>
          <p:cNvSpPr>
            <a:spLocks noGrp="1" noRot="1" noChangeAspect="1"/>
          </p:cNvSpPr>
          <p:nvPr>
            <p:ph type="sldImg" idx="2"/>
          </p:nvPr>
        </p:nvSpPr>
        <p:spPr>
          <a:xfrm>
            <a:off x="895350" y="738188"/>
            <a:ext cx="4921250" cy="3692525"/>
          </a:xfrm>
          <a:prstGeom prst="rect">
            <a:avLst/>
          </a:prstGeom>
          <a:noFill/>
          <a:ln w="12700">
            <a:solidFill>
              <a:prstClr val="black"/>
            </a:solidFill>
          </a:ln>
        </p:spPr>
        <p:txBody>
          <a:bodyPr vert="horz" lIns="91141" tIns="45572" rIns="91141" bIns="45572" rtlCol="0" anchor="ctr"/>
          <a:lstStyle/>
          <a:p>
            <a:endParaRPr lang="ja-JP" altLang="en-US"/>
          </a:p>
        </p:txBody>
      </p:sp>
      <p:sp>
        <p:nvSpPr>
          <p:cNvPr id="5" name="ノート プレースホルダー 4"/>
          <p:cNvSpPr>
            <a:spLocks noGrp="1"/>
          </p:cNvSpPr>
          <p:nvPr>
            <p:ph type="body" sz="quarter" idx="3"/>
          </p:nvPr>
        </p:nvSpPr>
        <p:spPr>
          <a:xfrm>
            <a:off x="671195" y="4676700"/>
            <a:ext cx="5369560" cy="4430554"/>
          </a:xfrm>
          <a:prstGeom prst="rect">
            <a:avLst/>
          </a:prstGeom>
        </p:spPr>
        <p:txBody>
          <a:bodyPr vert="horz" lIns="91141" tIns="45572" rIns="91141" bIns="45572"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5" y="9351683"/>
            <a:ext cx="2908512" cy="492284"/>
          </a:xfrm>
          <a:prstGeom prst="rect">
            <a:avLst/>
          </a:prstGeom>
        </p:spPr>
        <p:txBody>
          <a:bodyPr vert="horz" lIns="91141" tIns="45572" rIns="91141" bIns="45572"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01891" y="9351683"/>
            <a:ext cx="2908512" cy="492284"/>
          </a:xfrm>
          <a:prstGeom prst="rect">
            <a:avLst/>
          </a:prstGeom>
        </p:spPr>
        <p:txBody>
          <a:bodyPr vert="horz" lIns="91141" tIns="45572" rIns="91141" bIns="45572" rtlCol="0" anchor="b"/>
          <a:lstStyle>
            <a:lvl1pPr algn="r">
              <a:defRPr sz="1200"/>
            </a:lvl1pPr>
          </a:lstStyle>
          <a:p>
            <a:fld id="{34AFF063-D4E6-45AD-B69A-3905F44B4BD2}" type="slidenum">
              <a:rPr kumimoji="1" lang="ja-JP" altLang="en-US" smtClean="0"/>
              <a:t>‹#›</a:t>
            </a:fld>
            <a:endParaRPr kumimoji="1" lang="ja-JP" altLang="en-US"/>
          </a:p>
        </p:txBody>
      </p:sp>
    </p:spTree>
    <p:extLst>
      <p:ext uri="{BB962C8B-B14F-4D97-AF65-F5344CB8AC3E}">
        <p14:creationId xmlns:p14="http://schemas.microsoft.com/office/powerpoint/2010/main" val="72568156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1</a:t>
            </a:fld>
            <a:endParaRPr kumimoji="1" lang="ja-JP" altLang="en-US"/>
          </a:p>
        </p:txBody>
      </p:sp>
    </p:spTree>
    <p:extLst>
      <p:ext uri="{BB962C8B-B14F-4D97-AF65-F5344CB8AC3E}">
        <p14:creationId xmlns:p14="http://schemas.microsoft.com/office/powerpoint/2010/main" val="4181588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10</a:t>
            </a:fld>
            <a:endParaRPr kumimoji="1" lang="ja-JP" altLang="en-US"/>
          </a:p>
        </p:txBody>
      </p:sp>
    </p:spTree>
    <p:extLst>
      <p:ext uri="{BB962C8B-B14F-4D97-AF65-F5344CB8AC3E}">
        <p14:creationId xmlns:p14="http://schemas.microsoft.com/office/powerpoint/2010/main" val="15843407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11</a:t>
            </a:fld>
            <a:endParaRPr kumimoji="1" lang="ja-JP" altLang="en-US"/>
          </a:p>
        </p:txBody>
      </p:sp>
    </p:spTree>
    <p:extLst>
      <p:ext uri="{BB962C8B-B14F-4D97-AF65-F5344CB8AC3E}">
        <p14:creationId xmlns:p14="http://schemas.microsoft.com/office/powerpoint/2010/main" val="36075328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12</a:t>
            </a:fld>
            <a:endParaRPr kumimoji="1" lang="ja-JP" altLang="en-US"/>
          </a:p>
        </p:txBody>
      </p:sp>
    </p:spTree>
    <p:extLst>
      <p:ext uri="{BB962C8B-B14F-4D97-AF65-F5344CB8AC3E}">
        <p14:creationId xmlns:p14="http://schemas.microsoft.com/office/powerpoint/2010/main" val="21546043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13</a:t>
            </a:fld>
            <a:endParaRPr kumimoji="1" lang="ja-JP" altLang="en-US"/>
          </a:p>
        </p:txBody>
      </p:sp>
    </p:spTree>
    <p:extLst>
      <p:ext uri="{BB962C8B-B14F-4D97-AF65-F5344CB8AC3E}">
        <p14:creationId xmlns:p14="http://schemas.microsoft.com/office/powerpoint/2010/main" val="15843407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14</a:t>
            </a:fld>
            <a:endParaRPr kumimoji="1" lang="ja-JP" altLang="en-US"/>
          </a:p>
        </p:txBody>
      </p:sp>
    </p:spTree>
    <p:extLst>
      <p:ext uri="{BB962C8B-B14F-4D97-AF65-F5344CB8AC3E}">
        <p14:creationId xmlns:p14="http://schemas.microsoft.com/office/powerpoint/2010/main" val="21346258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15</a:t>
            </a:fld>
            <a:endParaRPr kumimoji="1" lang="ja-JP" altLang="en-US"/>
          </a:p>
        </p:txBody>
      </p:sp>
    </p:spTree>
    <p:extLst>
      <p:ext uri="{BB962C8B-B14F-4D97-AF65-F5344CB8AC3E}">
        <p14:creationId xmlns:p14="http://schemas.microsoft.com/office/powerpoint/2010/main" val="14668914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16</a:t>
            </a:fld>
            <a:endParaRPr kumimoji="1" lang="ja-JP" altLang="en-US"/>
          </a:p>
        </p:txBody>
      </p:sp>
    </p:spTree>
    <p:extLst>
      <p:ext uri="{BB962C8B-B14F-4D97-AF65-F5344CB8AC3E}">
        <p14:creationId xmlns:p14="http://schemas.microsoft.com/office/powerpoint/2010/main" val="15843407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17</a:t>
            </a:fld>
            <a:endParaRPr kumimoji="1" lang="ja-JP" altLang="en-US"/>
          </a:p>
        </p:txBody>
      </p:sp>
    </p:spTree>
    <p:extLst>
      <p:ext uri="{BB962C8B-B14F-4D97-AF65-F5344CB8AC3E}">
        <p14:creationId xmlns:p14="http://schemas.microsoft.com/office/powerpoint/2010/main" val="1494102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18</a:t>
            </a:fld>
            <a:endParaRPr kumimoji="1" lang="ja-JP" altLang="en-US"/>
          </a:p>
        </p:txBody>
      </p:sp>
    </p:spTree>
    <p:extLst>
      <p:ext uri="{BB962C8B-B14F-4D97-AF65-F5344CB8AC3E}">
        <p14:creationId xmlns:p14="http://schemas.microsoft.com/office/powerpoint/2010/main" val="15843407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19</a:t>
            </a:fld>
            <a:endParaRPr kumimoji="1" lang="ja-JP" altLang="en-US"/>
          </a:p>
        </p:txBody>
      </p:sp>
    </p:spTree>
    <p:extLst>
      <p:ext uri="{BB962C8B-B14F-4D97-AF65-F5344CB8AC3E}">
        <p14:creationId xmlns:p14="http://schemas.microsoft.com/office/powerpoint/2010/main" val="15843407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2</a:t>
            </a:fld>
            <a:endParaRPr kumimoji="1" lang="ja-JP" altLang="en-US"/>
          </a:p>
        </p:txBody>
      </p:sp>
    </p:spTree>
    <p:extLst>
      <p:ext uri="{BB962C8B-B14F-4D97-AF65-F5344CB8AC3E}">
        <p14:creationId xmlns:p14="http://schemas.microsoft.com/office/powerpoint/2010/main" val="7925966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20</a:t>
            </a:fld>
            <a:endParaRPr kumimoji="1" lang="ja-JP" altLang="en-US"/>
          </a:p>
        </p:txBody>
      </p:sp>
    </p:spTree>
    <p:extLst>
      <p:ext uri="{BB962C8B-B14F-4D97-AF65-F5344CB8AC3E}">
        <p14:creationId xmlns:p14="http://schemas.microsoft.com/office/powerpoint/2010/main" val="37652111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21</a:t>
            </a:fld>
            <a:endParaRPr kumimoji="1" lang="ja-JP" altLang="en-US"/>
          </a:p>
        </p:txBody>
      </p:sp>
    </p:spTree>
    <p:extLst>
      <p:ext uri="{BB962C8B-B14F-4D97-AF65-F5344CB8AC3E}">
        <p14:creationId xmlns:p14="http://schemas.microsoft.com/office/powerpoint/2010/main" val="15843407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22</a:t>
            </a:fld>
            <a:endParaRPr kumimoji="1" lang="ja-JP" altLang="en-US"/>
          </a:p>
        </p:txBody>
      </p:sp>
    </p:spTree>
    <p:extLst>
      <p:ext uri="{BB962C8B-B14F-4D97-AF65-F5344CB8AC3E}">
        <p14:creationId xmlns:p14="http://schemas.microsoft.com/office/powerpoint/2010/main" val="360753282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23</a:t>
            </a:fld>
            <a:endParaRPr kumimoji="1" lang="ja-JP" altLang="en-US"/>
          </a:p>
        </p:txBody>
      </p:sp>
    </p:spTree>
    <p:extLst>
      <p:ext uri="{BB962C8B-B14F-4D97-AF65-F5344CB8AC3E}">
        <p14:creationId xmlns:p14="http://schemas.microsoft.com/office/powerpoint/2010/main" val="15843407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24</a:t>
            </a:fld>
            <a:endParaRPr kumimoji="1" lang="ja-JP" altLang="en-US"/>
          </a:p>
        </p:txBody>
      </p:sp>
    </p:spTree>
    <p:extLst>
      <p:ext uri="{BB962C8B-B14F-4D97-AF65-F5344CB8AC3E}">
        <p14:creationId xmlns:p14="http://schemas.microsoft.com/office/powerpoint/2010/main" val="15843407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3</a:t>
            </a:fld>
            <a:endParaRPr kumimoji="1" lang="ja-JP" altLang="en-US"/>
          </a:p>
        </p:txBody>
      </p:sp>
    </p:spTree>
    <p:extLst>
      <p:ext uri="{BB962C8B-B14F-4D97-AF65-F5344CB8AC3E}">
        <p14:creationId xmlns:p14="http://schemas.microsoft.com/office/powerpoint/2010/main" val="15903478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4</a:t>
            </a:fld>
            <a:endParaRPr kumimoji="1" lang="ja-JP" altLang="en-US"/>
          </a:p>
        </p:txBody>
      </p:sp>
    </p:spTree>
    <p:extLst>
      <p:ext uri="{BB962C8B-B14F-4D97-AF65-F5344CB8AC3E}">
        <p14:creationId xmlns:p14="http://schemas.microsoft.com/office/powerpoint/2010/main" val="36075328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5</a:t>
            </a:fld>
            <a:endParaRPr kumimoji="1" lang="ja-JP" altLang="en-US"/>
          </a:p>
        </p:txBody>
      </p:sp>
    </p:spTree>
    <p:extLst>
      <p:ext uri="{BB962C8B-B14F-4D97-AF65-F5344CB8AC3E}">
        <p14:creationId xmlns:p14="http://schemas.microsoft.com/office/powerpoint/2010/main" val="22167342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6</a:t>
            </a:fld>
            <a:endParaRPr kumimoji="1" lang="ja-JP" altLang="en-US"/>
          </a:p>
        </p:txBody>
      </p:sp>
    </p:spTree>
    <p:extLst>
      <p:ext uri="{BB962C8B-B14F-4D97-AF65-F5344CB8AC3E}">
        <p14:creationId xmlns:p14="http://schemas.microsoft.com/office/powerpoint/2010/main" val="18987333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7</a:t>
            </a:fld>
            <a:endParaRPr kumimoji="1" lang="ja-JP" altLang="en-US"/>
          </a:p>
        </p:txBody>
      </p:sp>
    </p:spTree>
    <p:extLst>
      <p:ext uri="{BB962C8B-B14F-4D97-AF65-F5344CB8AC3E}">
        <p14:creationId xmlns:p14="http://schemas.microsoft.com/office/powerpoint/2010/main" val="15843407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8</a:t>
            </a:fld>
            <a:endParaRPr kumimoji="1" lang="ja-JP" altLang="en-US"/>
          </a:p>
        </p:txBody>
      </p:sp>
    </p:spTree>
    <p:extLst>
      <p:ext uri="{BB962C8B-B14F-4D97-AF65-F5344CB8AC3E}">
        <p14:creationId xmlns:p14="http://schemas.microsoft.com/office/powerpoint/2010/main" val="37911658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fld id="{34AFF063-D4E6-45AD-B69A-3905F44B4BD2}" type="slidenum">
              <a:rPr kumimoji="1" lang="ja-JP" altLang="en-US" smtClean="0"/>
              <a:t>9</a:t>
            </a:fld>
            <a:endParaRPr kumimoji="1" lang="ja-JP" altLang="en-US"/>
          </a:p>
        </p:txBody>
      </p:sp>
    </p:spTree>
    <p:extLst>
      <p:ext uri="{BB962C8B-B14F-4D97-AF65-F5344CB8AC3E}">
        <p14:creationId xmlns:p14="http://schemas.microsoft.com/office/powerpoint/2010/main" val="15843407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5E691F70-121A-4C3B-8294-785D3DEE21A4}" type="datetimeFigureOut">
              <a:rPr kumimoji="1" lang="ja-JP" altLang="en-US" smtClean="0"/>
              <a:t>2025/4/24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E0BB443-10A8-42CB-98E4-B1949E2D921B}" type="slidenum">
              <a:rPr kumimoji="1" lang="ja-JP" altLang="en-US" smtClean="0"/>
              <a:t>‹#›</a:t>
            </a:fld>
            <a:endParaRPr kumimoji="1" lang="ja-JP" altLang="en-US"/>
          </a:p>
        </p:txBody>
      </p:sp>
    </p:spTree>
    <p:extLst>
      <p:ext uri="{BB962C8B-B14F-4D97-AF65-F5344CB8AC3E}">
        <p14:creationId xmlns:p14="http://schemas.microsoft.com/office/powerpoint/2010/main" val="379962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E691F70-121A-4C3B-8294-785D3DEE21A4}" type="datetimeFigureOut">
              <a:rPr kumimoji="1" lang="ja-JP" altLang="en-US" smtClean="0"/>
              <a:t>2025/4/24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E0BB443-10A8-42CB-98E4-B1949E2D921B}" type="slidenum">
              <a:rPr kumimoji="1" lang="ja-JP" altLang="en-US" smtClean="0"/>
              <a:t>‹#›</a:t>
            </a:fld>
            <a:endParaRPr kumimoji="1" lang="ja-JP" altLang="en-US"/>
          </a:p>
        </p:txBody>
      </p:sp>
    </p:spTree>
    <p:extLst>
      <p:ext uri="{BB962C8B-B14F-4D97-AF65-F5344CB8AC3E}">
        <p14:creationId xmlns:p14="http://schemas.microsoft.com/office/powerpoint/2010/main" val="1404699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E691F70-121A-4C3B-8294-785D3DEE21A4}" type="datetimeFigureOut">
              <a:rPr kumimoji="1" lang="ja-JP" altLang="en-US" smtClean="0"/>
              <a:t>2025/4/24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E0BB443-10A8-42CB-98E4-B1949E2D921B}" type="slidenum">
              <a:rPr kumimoji="1" lang="ja-JP" altLang="en-US" smtClean="0"/>
              <a:t>‹#›</a:t>
            </a:fld>
            <a:endParaRPr kumimoji="1" lang="ja-JP" altLang="en-US"/>
          </a:p>
        </p:txBody>
      </p:sp>
    </p:spTree>
    <p:extLst>
      <p:ext uri="{BB962C8B-B14F-4D97-AF65-F5344CB8AC3E}">
        <p14:creationId xmlns:p14="http://schemas.microsoft.com/office/powerpoint/2010/main" val="14407960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E691F70-121A-4C3B-8294-785D3DEE21A4}" type="datetimeFigureOut">
              <a:rPr kumimoji="1" lang="ja-JP" altLang="en-US" smtClean="0"/>
              <a:t>2025/4/24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E0BB443-10A8-42CB-98E4-B1949E2D921B}" type="slidenum">
              <a:rPr kumimoji="1" lang="ja-JP" altLang="en-US" smtClean="0"/>
              <a:t>‹#›</a:t>
            </a:fld>
            <a:endParaRPr kumimoji="1" lang="ja-JP" altLang="en-US"/>
          </a:p>
        </p:txBody>
      </p:sp>
    </p:spTree>
    <p:extLst>
      <p:ext uri="{BB962C8B-B14F-4D97-AF65-F5344CB8AC3E}">
        <p14:creationId xmlns:p14="http://schemas.microsoft.com/office/powerpoint/2010/main" val="32842980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5E691F70-121A-4C3B-8294-785D3DEE21A4}" type="datetimeFigureOut">
              <a:rPr kumimoji="1" lang="ja-JP" altLang="en-US" smtClean="0"/>
              <a:t>2025/4/24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E0BB443-10A8-42CB-98E4-B1949E2D921B}" type="slidenum">
              <a:rPr kumimoji="1" lang="ja-JP" altLang="en-US" smtClean="0"/>
              <a:t>‹#›</a:t>
            </a:fld>
            <a:endParaRPr kumimoji="1" lang="ja-JP" altLang="en-US"/>
          </a:p>
        </p:txBody>
      </p:sp>
    </p:spTree>
    <p:extLst>
      <p:ext uri="{BB962C8B-B14F-4D97-AF65-F5344CB8AC3E}">
        <p14:creationId xmlns:p14="http://schemas.microsoft.com/office/powerpoint/2010/main" val="12674610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5E691F70-121A-4C3B-8294-785D3DEE21A4}" type="datetimeFigureOut">
              <a:rPr kumimoji="1" lang="ja-JP" altLang="en-US" smtClean="0"/>
              <a:t>2025/4/24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E0BB443-10A8-42CB-98E4-B1949E2D921B}" type="slidenum">
              <a:rPr kumimoji="1" lang="ja-JP" altLang="en-US" smtClean="0"/>
              <a:t>‹#›</a:t>
            </a:fld>
            <a:endParaRPr kumimoji="1" lang="ja-JP" altLang="en-US"/>
          </a:p>
        </p:txBody>
      </p:sp>
    </p:spTree>
    <p:extLst>
      <p:ext uri="{BB962C8B-B14F-4D97-AF65-F5344CB8AC3E}">
        <p14:creationId xmlns:p14="http://schemas.microsoft.com/office/powerpoint/2010/main" val="6543491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5E691F70-121A-4C3B-8294-785D3DEE21A4}" type="datetimeFigureOut">
              <a:rPr kumimoji="1" lang="ja-JP" altLang="en-US" smtClean="0"/>
              <a:t>2025/4/24</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2E0BB443-10A8-42CB-98E4-B1949E2D921B}" type="slidenum">
              <a:rPr kumimoji="1" lang="ja-JP" altLang="en-US" smtClean="0"/>
              <a:t>‹#›</a:t>
            </a:fld>
            <a:endParaRPr kumimoji="1" lang="ja-JP" altLang="en-US"/>
          </a:p>
        </p:txBody>
      </p:sp>
    </p:spTree>
    <p:extLst>
      <p:ext uri="{BB962C8B-B14F-4D97-AF65-F5344CB8AC3E}">
        <p14:creationId xmlns:p14="http://schemas.microsoft.com/office/powerpoint/2010/main" val="39685411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5E691F70-121A-4C3B-8294-785D3DEE21A4}" type="datetimeFigureOut">
              <a:rPr kumimoji="1" lang="ja-JP" altLang="en-US" smtClean="0"/>
              <a:t>2025/4/24</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2E0BB443-10A8-42CB-98E4-B1949E2D921B}" type="slidenum">
              <a:rPr kumimoji="1" lang="ja-JP" altLang="en-US" smtClean="0"/>
              <a:t>‹#›</a:t>
            </a:fld>
            <a:endParaRPr kumimoji="1" lang="ja-JP" altLang="en-US"/>
          </a:p>
        </p:txBody>
      </p:sp>
    </p:spTree>
    <p:extLst>
      <p:ext uri="{BB962C8B-B14F-4D97-AF65-F5344CB8AC3E}">
        <p14:creationId xmlns:p14="http://schemas.microsoft.com/office/powerpoint/2010/main" val="9965660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5E691F70-121A-4C3B-8294-785D3DEE21A4}" type="datetimeFigureOut">
              <a:rPr kumimoji="1" lang="ja-JP" altLang="en-US" smtClean="0"/>
              <a:t>2025/4/24</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2E0BB443-10A8-42CB-98E4-B1949E2D921B}" type="slidenum">
              <a:rPr kumimoji="1" lang="ja-JP" altLang="en-US" smtClean="0"/>
              <a:t>‹#›</a:t>
            </a:fld>
            <a:endParaRPr kumimoji="1" lang="ja-JP" altLang="en-US"/>
          </a:p>
        </p:txBody>
      </p:sp>
    </p:spTree>
    <p:extLst>
      <p:ext uri="{BB962C8B-B14F-4D97-AF65-F5344CB8AC3E}">
        <p14:creationId xmlns:p14="http://schemas.microsoft.com/office/powerpoint/2010/main" val="26160222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5E691F70-121A-4C3B-8294-785D3DEE21A4}" type="datetimeFigureOut">
              <a:rPr kumimoji="1" lang="ja-JP" altLang="en-US" smtClean="0"/>
              <a:t>2025/4/24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E0BB443-10A8-42CB-98E4-B1949E2D921B}" type="slidenum">
              <a:rPr kumimoji="1" lang="ja-JP" altLang="en-US" smtClean="0"/>
              <a:t>‹#›</a:t>
            </a:fld>
            <a:endParaRPr kumimoji="1" lang="ja-JP" altLang="en-US"/>
          </a:p>
        </p:txBody>
      </p:sp>
    </p:spTree>
    <p:extLst>
      <p:ext uri="{BB962C8B-B14F-4D97-AF65-F5344CB8AC3E}">
        <p14:creationId xmlns:p14="http://schemas.microsoft.com/office/powerpoint/2010/main" val="25181622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5E691F70-121A-4C3B-8294-785D3DEE21A4}" type="datetimeFigureOut">
              <a:rPr kumimoji="1" lang="ja-JP" altLang="en-US" smtClean="0"/>
              <a:t>2025/4/24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E0BB443-10A8-42CB-98E4-B1949E2D921B}" type="slidenum">
              <a:rPr kumimoji="1" lang="ja-JP" altLang="en-US" smtClean="0"/>
              <a:t>‹#›</a:t>
            </a:fld>
            <a:endParaRPr kumimoji="1" lang="ja-JP" altLang="en-US"/>
          </a:p>
        </p:txBody>
      </p:sp>
    </p:spTree>
    <p:extLst>
      <p:ext uri="{BB962C8B-B14F-4D97-AF65-F5344CB8AC3E}">
        <p14:creationId xmlns:p14="http://schemas.microsoft.com/office/powerpoint/2010/main" val="1802295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691F70-121A-4C3B-8294-785D3DEE21A4}" type="datetimeFigureOut">
              <a:rPr kumimoji="1" lang="ja-JP" altLang="en-US" smtClean="0"/>
              <a:t>2025/4/24</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E0BB443-10A8-42CB-98E4-B1949E2D921B}" type="slidenum">
              <a:rPr kumimoji="1" lang="ja-JP" altLang="en-US" smtClean="0"/>
              <a:t>‹#›</a:t>
            </a:fld>
            <a:endParaRPr kumimoji="1" lang="ja-JP" altLang="en-US"/>
          </a:p>
        </p:txBody>
      </p:sp>
    </p:spTree>
    <p:extLst>
      <p:ext uri="{BB962C8B-B14F-4D97-AF65-F5344CB8AC3E}">
        <p14:creationId xmlns:p14="http://schemas.microsoft.com/office/powerpoint/2010/main" val="1320815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wmf"/><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11.tiff"/><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0.tiff"/><Relationship Id="rId5" Type="http://schemas.openxmlformats.org/officeDocument/2006/relationships/image" Target="../media/image9.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3.wmf"/></Relationships>
</file>

<file path=ppt/slides/_rels/slide12.xml.rels><?xml version="1.0" encoding="UTF-8" standalone="yes"?>
<Relationships xmlns="http://schemas.openxmlformats.org/package/2006/relationships"><Relationship Id="rId8" Type="http://schemas.openxmlformats.org/officeDocument/2006/relationships/image" Target="../media/image12.emf"/><Relationship Id="rId3" Type="http://schemas.openxmlformats.org/officeDocument/2006/relationships/notesSlide" Target="../notesSlides/notesSlide12.xml"/><Relationship Id="rId7"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7.jpeg"/><Relationship Id="rId5" Type="http://schemas.openxmlformats.org/officeDocument/2006/relationships/image" Target="../media/image2.png"/><Relationship Id="rId10" Type="http://schemas.openxmlformats.org/officeDocument/2006/relationships/image" Target="../media/image13.emf"/><Relationship Id="rId4" Type="http://schemas.openxmlformats.org/officeDocument/2006/relationships/image" Target="../media/image1.jpeg"/><Relationship Id="rId9" Type="http://schemas.openxmlformats.org/officeDocument/2006/relationships/oleObject" Target="../embeddings/oleObject2.bin"/></Relationships>
</file>

<file path=ppt/slides/_rels/slide13.xml.rels><?xml version="1.0" encoding="UTF-8" standalone="yes"?>
<Relationships xmlns="http://schemas.openxmlformats.org/package/2006/relationships"><Relationship Id="rId8" Type="http://schemas.openxmlformats.org/officeDocument/2006/relationships/image" Target="../media/image17.tiff"/><Relationship Id="rId3" Type="http://schemas.openxmlformats.org/officeDocument/2006/relationships/image" Target="../media/image1.jpeg"/><Relationship Id="rId7" Type="http://schemas.openxmlformats.org/officeDocument/2006/relationships/image" Target="../media/image16.tiff"/><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5.tiff"/><Relationship Id="rId5" Type="http://schemas.openxmlformats.org/officeDocument/2006/relationships/image" Target="../media/image14.tiff"/><Relationship Id="rId10" Type="http://schemas.openxmlformats.org/officeDocument/2006/relationships/image" Target="../media/image19.tiff"/><Relationship Id="rId4" Type="http://schemas.openxmlformats.org/officeDocument/2006/relationships/image" Target="../media/image2.png"/><Relationship Id="rId9" Type="http://schemas.openxmlformats.org/officeDocument/2006/relationships/image" Target="../media/image18.tiff"/></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0.emf"/><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1.emf"/><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22.emf"/><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wmf"/><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3.wmf"/></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23.WMF"/><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3.wmf"/></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3.wmf"/></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notesSlide" Target="../notesSlides/notesSlide6.xml"/><Relationship Id="rId7" Type="http://schemas.openxmlformats.org/officeDocument/2006/relationships/image" Target="../media/image5.e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package" Target="../embeddings/Microsoft_Excel_______.xlsx"/><Relationship Id="rId5" Type="http://schemas.openxmlformats.org/officeDocument/2006/relationships/image" Target="../media/image2.png"/><Relationship Id="rId4" Type="http://schemas.openxmlformats.org/officeDocument/2006/relationships/image" Target="../media/image1.jpe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3.wmf"/><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8.WMF"/><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78377" y="91440"/>
            <a:ext cx="8961120" cy="6688183"/>
          </a:xfrm>
          <a:prstGeom prst="rect">
            <a:avLst/>
          </a:prstGeom>
          <a:blipFill>
            <a:blip r:embed="rId3"/>
            <a:tile tx="0" ty="0" sx="100000" sy="100000" flip="none" algn="tl"/>
          </a:blipFill>
          <a:ln w="190500" cmpd="dbl">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 name="グループ化 4"/>
          <p:cNvGrpSpPr/>
          <p:nvPr/>
        </p:nvGrpSpPr>
        <p:grpSpPr>
          <a:xfrm>
            <a:off x="7239000" y="316186"/>
            <a:ext cx="1584959" cy="491534"/>
            <a:chOff x="7239000" y="316186"/>
            <a:chExt cx="1584959" cy="491534"/>
          </a:xfrm>
        </p:grpSpPr>
        <p:sp>
          <p:nvSpPr>
            <p:cNvPr id="14" name="角丸四角形 13"/>
            <p:cNvSpPr/>
            <p:nvPr/>
          </p:nvSpPr>
          <p:spPr>
            <a:xfrm>
              <a:off x="7239000" y="316186"/>
              <a:ext cx="1584959" cy="491534"/>
            </a:xfrm>
            <a:prstGeom prst="roundRect">
              <a:avLst/>
            </a:prstGeom>
            <a:solidFill>
              <a:schemeClr val="bg1"/>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5"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356195" y="367784"/>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正方形/長方形 15"/>
            <p:cNvSpPr/>
            <p:nvPr/>
          </p:nvSpPr>
          <p:spPr>
            <a:xfrm>
              <a:off x="8099493" y="645275"/>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pic>
        <p:nvPicPr>
          <p:cNvPr id="12" name="Picture 4" descr="MCj04099410000[1]"/>
          <p:cNvPicPr>
            <a:picLocks noChangeAspect="1" noChangeArrowheads="1"/>
          </p:cNvPicPr>
          <p:nvPr/>
        </p:nvPicPr>
        <p:blipFill>
          <a:blip r:embed="rId5">
            <a:duotone>
              <a:schemeClr val="accent3">
                <a:shade val="45000"/>
                <a:satMod val="135000"/>
              </a:schemeClr>
              <a:prstClr val="white"/>
            </a:duotone>
            <a:lum bright="20000" contrast="-40000"/>
            <a:extLst>
              <a:ext uri="{28A0092B-C50C-407E-A947-70E740481C1C}">
                <a14:useLocalDpi xmlns:a14="http://schemas.microsoft.com/office/drawing/2010/main"/>
              </a:ext>
            </a:extLst>
          </a:blip>
          <a:srcRect/>
          <a:stretch>
            <a:fillRect/>
          </a:stretch>
        </p:blipFill>
        <p:spPr bwMode="auto">
          <a:xfrm>
            <a:off x="1295636" y="260847"/>
            <a:ext cx="6552728" cy="6349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テキスト ボックス 16"/>
          <p:cNvSpPr txBox="1"/>
          <p:nvPr/>
        </p:nvSpPr>
        <p:spPr>
          <a:xfrm>
            <a:off x="657869" y="1574790"/>
            <a:ext cx="7802136" cy="2862322"/>
          </a:xfrm>
          <a:prstGeom prst="rect">
            <a:avLst/>
          </a:prstGeom>
          <a:noFill/>
        </p:spPr>
        <p:txBody>
          <a:bodyPr wrap="none" rtlCol="0">
            <a:spAutoFit/>
          </a:bodyPr>
          <a:lstStyle/>
          <a:p>
            <a:pPr algn="ctr"/>
            <a:r>
              <a:rPr kumimoji="1" lang="ja-JP" altLang="en-US" sz="6000" b="1" dirty="0" smtClean="0">
                <a:latin typeface="メイリオ" panose="020B0604030504040204" pitchFamily="50" charset="-128"/>
                <a:ea typeface="メイリオ" panose="020B0604030504040204" pitchFamily="50" charset="-128"/>
                <a:cs typeface="メイリオ" panose="020B0604030504040204" pitchFamily="50" charset="-128"/>
              </a:rPr>
              <a:t>工事</a:t>
            </a:r>
            <a:r>
              <a:rPr kumimoji="1" lang="ja-JP" altLang="en-US" sz="6000" b="1" dirty="0" smtClean="0">
                <a:latin typeface="メイリオ" panose="020B0604030504040204" pitchFamily="50" charset="-128"/>
                <a:ea typeface="メイリオ" panose="020B0604030504040204" pitchFamily="50" charset="-128"/>
                <a:cs typeface="メイリオ" panose="020B0604030504040204" pitchFamily="50" charset="-128"/>
              </a:rPr>
              <a:t>書類</a:t>
            </a:r>
            <a:endParaRPr kumimoji="1" lang="en-US" altLang="ja-JP" sz="60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sz="6600" b="1"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最適化ガイドブック</a:t>
            </a:r>
            <a:endParaRPr kumimoji="1" lang="en-US" altLang="ja-JP" sz="6600" b="1"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en-US" altLang="ja-JP" sz="54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5400" dirty="0" smtClean="0">
                <a:latin typeface="メイリオ" panose="020B0604030504040204" pitchFamily="50" charset="-128"/>
                <a:ea typeface="メイリオ" panose="020B0604030504040204" pitchFamily="50" charset="-128"/>
                <a:cs typeface="メイリオ" panose="020B0604030504040204" pitchFamily="50" charset="-128"/>
              </a:rPr>
              <a:t>土木工事編：第</a:t>
            </a:r>
            <a:r>
              <a:rPr lang="ja-JP" altLang="en-US" sz="5400" dirty="0">
                <a:latin typeface="メイリオ" panose="020B0604030504040204" pitchFamily="50" charset="-128"/>
                <a:ea typeface="メイリオ" panose="020B0604030504040204" pitchFamily="50" charset="-128"/>
                <a:cs typeface="メイリオ" panose="020B0604030504040204" pitchFamily="50" charset="-128"/>
              </a:rPr>
              <a:t>４</a:t>
            </a:r>
            <a:r>
              <a:rPr lang="ja-JP" altLang="en-US" sz="5400" dirty="0" smtClean="0">
                <a:latin typeface="メイリオ" panose="020B0604030504040204" pitchFamily="50" charset="-128"/>
                <a:ea typeface="メイリオ" panose="020B0604030504040204" pitchFamily="50" charset="-128"/>
                <a:cs typeface="メイリオ" panose="020B0604030504040204" pitchFamily="50" charset="-128"/>
              </a:rPr>
              <a:t>版</a:t>
            </a:r>
            <a:r>
              <a:rPr lang="en-US" altLang="ja-JP" sz="54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5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テキスト ボックス 18"/>
          <p:cNvSpPr txBox="1"/>
          <p:nvPr/>
        </p:nvSpPr>
        <p:spPr>
          <a:xfrm>
            <a:off x="3427859" y="5301208"/>
            <a:ext cx="2262158" cy="923330"/>
          </a:xfrm>
          <a:prstGeom prst="rect">
            <a:avLst/>
          </a:prstGeom>
          <a:noFill/>
        </p:spPr>
        <p:txBody>
          <a:bodyPr wrap="none" rtlCol="0">
            <a:spAutoFit/>
          </a:bodyPr>
          <a:lstStyle/>
          <a:p>
            <a:pPr algn="ctr"/>
            <a:r>
              <a:rPr kumimoji="1" lang="ja-JP" altLang="en-US" sz="5400" dirty="0" smtClean="0">
                <a:latin typeface="メイリオ" panose="020B0604030504040204" pitchFamily="50" charset="-128"/>
                <a:ea typeface="メイリオ" panose="020B0604030504040204" pitchFamily="50" charset="-128"/>
                <a:cs typeface="メイリオ" panose="020B0604030504040204" pitchFamily="50" charset="-128"/>
              </a:rPr>
              <a:t>仙台市</a:t>
            </a:r>
            <a:endParaRPr kumimoji="1" lang="ja-JP" altLang="en-US" sz="54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5136752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p:nvPr/>
        </p:nvGrpSpPr>
        <p:grpSpPr>
          <a:xfrm>
            <a:off x="0" y="25200"/>
            <a:ext cx="9144001" cy="6833685"/>
            <a:chOff x="0" y="25200"/>
            <a:chExt cx="9144001" cy="6833685"/>
          </a:xfrm>
        </p:grpSpPr>
        <p:sp>
          <p:nvSpPr>
            <p:cNvPr id="45" name="フリーフォーム 44"/>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2" name="フリーフォーム 41"/>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3" name="フリーフォーム 42"/>
            <p:cNvSpPr/>
            <p:nvPr/>
          </p:nvSpPr>
          <p:spPr>
            <a:xfrm>
              <a:off x="0" y="26667"/>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8000"/>
            </a:solid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33" name="正方形/長方形 32"/>
            <p:cNvSpPr/>
            <p:nvPr/>
          </p:nvSpPr>
          <p:spPr>
            <a:xfrm>
              <a:off x="1" y="548680"/>
              <a:ext cx="9144000" cy="6310205"/>
            </a:xfrm>
            <a:prstGeom prst="rect">
              <a:avLst/>
            </a:prstGeom>
            <a:blipFill>
              <a:blip r:embed="rId3"/>
              <a:tile tx="0" ty="0" sx="100000" sy="100000" flip="none" algn="tl"/>
            </a:blip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 name="正方形/長方形 31"/>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14069" y="548680"/>
              <a:ext cx="9101796" cy="620687"/>
            </a:xfrm>
            <a:prstGeom prst="rect">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7308304" y="610875"/>
              <a:ext cx="1584959" cy="491534"/>
              <a:chOff x="7308304" y="610875"/>
              <a:chExt cx="1584959" cy="491534"/>
            </a:xfrm>
          </p:grpSpPr>
          <p:sp>
            <p:nvSpPr>
              <p:cNvPr id="24" name="角丸四角形 23"/>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5"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正方形/長方形 25"/>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6" name="テキスト ボックス 45"/>
            <p:cNvSpPr txBox="1"/>
            <p:nvPr/>
          </p:nvSpPr>
          <p:spPr>
            <a:xfrm>
              <a:off x="395538" y="140486"/>
              <a:ext cx="2210034" cy="338554"/>
            </a:xfrm>
            <a:prstGeom prst="rect">
              <a:avLst/>
            </a:prstGeom>
            <a:noFill/>
          </p:spPr>
          <p:txBody>
            <a:bodyPr wrap="square" rtlCol="0">
              <a:spAutoFit/>
            </a:bodyPr>
            <a:lstStyle/>
            <a:p>
              <a:pPr algn="ctr"/>
              <a:r>
                <a:rPr kumimoji="1" lang="ja-JP" alt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7" name="テキスト ボックス 46"/>
            <p:cNvSpPr txBox="1"/>
            <p:nvPr/>
          </p:nvSpPr>
          <p:spPr>
            <a:xfrm>
              <a:off x="3357286" y="140486"/>
              <a:ext cx="2415361"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提出不要の工事書類例</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8" name="テキスト ボックス 47"/>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pic>
        <p:nvPicPr>
          <p:cNvPr id="8" name="図 7"/>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rot="5400000">
            <a:off x="1074164" y="2413292"/>
            <a:ext cx="3536904" cy="5210541"/>
          </a:xfrm>
          <a:prstGeom prst="rect">
            <a:avLst/>
          </a:prstGeom>
        </p:spPr>
      </p:pic>
      <p:sp>
        <p:nvSpPr>
          <p:cNvPr id="50" name="四角形吹き出し 49"/>
          <p:cNvSpPr/>
          <p:nvPr/>
        </p:nvSpPr>
        <p:spPr>
          <a:xfrm>
            <a:off x="4211960" y="5517231"/>
            <a:ext cx="1657924" cy="936105"/>
          </a:xfrm>
          <a:prstGeom prst="wedgeRectCallout">
            <a:avLst>
              <a:gd name="adj1" fmla="val 100535"/>
              <a:gd name="adj2" fmla="val 10768"/>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四角形吹き出し 48"/>
          <p:cNvSpPr/>
          <p:nvPr/>
        </p:nvSpPr>
        <p:spPr>
          <a:xfrm>
            <a:off x="4211960" y="5373216"/>
            <a:ext cx="1632693" cy="1080120"/>
          </a:xfrm>
          <a:prstGeom prst="wedgeRectCallout">
            <a:avLst>
              <a:gd name="adj1" fmla="val 100412"/>
              <a:gd name="adj2" fmla="val -143115"/>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四角形吹き出し 43"/>
          <p:cNvSpPr/>
          <p:nvPr/>
        </p:nvSpPr>
        <p:spPr>
          <a:xfrm>
            <a:off x="4070140" y="5244353"/>
            <a:ext cx="1801906" cy="1371600"/>
          </a:xfrm>
          <a:prstGeom prst="wedgeRectCallout">
            <a:avLst>
              <a:gd name="adj1" fmla="val -40968"/>
              <a:gd name="adj2" fmla="val -75789"/>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角丸四角形 52"/>
          <p:cNvSpPr/>
          <p:nvPr/>
        </p:nvSpPr>
        <p:spPr>
          <a:xfrm>
            <a:off x="78377" y="1209820"/>
            <a:ext cx="8977700" cy="1977517"/>
          </a:xfrm>
          <a:prstGeom prst="roundRect">
            <a:avLst>
              <a:gd name="adj" fmla="val 9015"/>
            </a:avLst>
          </a:prstGeom>
          <a:solidFill>
            <a:srgbClr val="CCFFCC">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4" name="テキスト ボックス 53"/>
          <p:cNvSpPr txBox="1"/>
          <p:nvPr/>
        </p:nvSpPr>
        <p:spPr>
          <a:xfrm>
            <a:off x="179512" y="660261"/>
            <a:ext cx="6288901"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見取り図の添付等（条件付きで不要）</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 name="テキスト ボックス 21"/>
          <p:cNvSpPr txBox="1"/>
          <p:nvPr/>
        </p:nvSpPr>
        <p:spPr>
          <a:xfrm>
            <a:off x="467544" y="1311151"/>
            <a:ext cx="8186857" cy="461665"/>
          </a:xfrm>
          <a:prstGeom prst="rect">
            <a:avLst/>
          </a:prstGeom>
          <a:noFill/>
        </p:spPr>
        <p:txBody>
          <a:bodyPr wrap="none" rtlCol="0">
            <a:spAutoFit/>
          </a:bodyPr>
          <a:lstStyle/>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従来、</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以下</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のように見取り図や記載を添付した写真が提出</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8" name="テキスト ボックス 27"/>
          <p:cNvSpPr txBox="1"/>
          <p:nvPr/>
        </p:nvSpPr>
        <p:spPr>
          <a:xfrm>
            <a:off x="323528" y="2617748"/>
            <a:ext cx="8494633" cy="461665"/>
          </a:xfrm>
          <a:prstGeom prst="rect">
            <a:avLst/>
          </a:prstGeom>
          <a:noFill/>
        </p:spPr>
        <p:txBody>
          <a:bodyPr wrap="none" rtlCol="0">
            <a:spAutoFit/>
          </a:bodyPr>
          <a:lstStyle/>
          <a:p>
            <a:r>
              <a:rPr lang="ja-JP" altLang="en-US" sz="24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このような場合、今後は見取り図や記載の添付は不要です！</a:t>
            </a:r>
            <a:endParaRPr lang="en-US" altLang="ja-JP" sz="24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下矢印 6"/>
          <p:cNvSpPr/>
          <p:nvPr/>
        </p:nvSpPr>
        <p:spPr>
          <a:xfrm>
            <a:off x="3763370" y="1772816"/>
            <a:ext cx="1595204" cy="792088"/>
          </a:xfrm>
          <a:prstGeom prst="downArrow">
            <a:avLst>
              <a:gd name="adj1" fmla="val 64740"/>
              <a:gd name="adj2" fmla="val 76387"/>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994439" y="1941497"/>
            <a:ext cx="7249969" cy="430887"/>
          </a:xfrm>
          <a:prstGeom prst="rect">
            <a:avLst/>
          </a:prstGeom>
          <a:noFill/>
        </p:spPr>
        <p:txBody>
          <a:bodyPr wrap="square" rtlCol="0">
            <a:spAutoFit/>
          </a:bodyPr>
          <a:lstStyle/>
          <a:p>
            <a:r>
              <a:rPr lang="ja-JP" altLang="en-US" sz="2200" b="1" u="sng"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写真内の小黒板に測点や寸法がきちんと表示されている</a:t>
            </a:r>
            <a:endParaRPr lang="en-US" altLang="ja-JP" sz="2200" b="1" u="sng"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29" name="図 28"/>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rot="5400000">
            <a:off x="6777695" y="3150679"/>
            <a:ext cx="1907083" cy="2105943"/>
          </a:xfrm>
          <a:prstGeom prst="rect">
            <a:avLst/>
          </a:prstGeom>
          <a:ln>
            <a:solidFill>
              <a:srgbClr val="008000"/>
            </a:solidFill>
          </a:ln>
        </p:spPr>
      </p:pic>
      <p:pic>
        <p:nvPicPr>
          <p:cNvPr id="30" name="図 29"/>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rot="5400000">
            <a:off x="6973599" y="4968375"/>
            <a:ext cx="1514326" cy="2106891"/>
          </a:xfrm>
          <a:prstGeom prst="rect">
            <a:avLst/>
          </a:prstGeom>
          <a:ln>
            <a:solidFill>
              <a:srgbClr val="008000"/>
            </a:solidFill>
          </a:ln>
        </p:spPr>
      </p:pic>
      <p:sp>
        <p:nvSpPr>
          <p:cNvPr id="9" name="円/楕円 8"/>
          <p:cNvSpPr/>
          <p:nvPr/>
        </p:nvSpPr>
        <p:spPr>
          <a:xfrm>
            <a:off x="179512" y="5373216"/>
            <a:ext cx="2304256" cy="1405768"/>
          </a:xfrm>
          <a:prstGeom prst="ellipse">
            <a:avLst/>
          </a:prstGeom>
          <a:noFill/>
          <a:ln w="50800">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円/楕円 33"/>
          <p:cNvSpPr/>
          <p:nvPr/>
        </p:nvSpPr>
        <p:spPr>
          <a:xfrm>
            <a:off x="1187623" y="3250110"/>
            <a:ext cx="3168353" cy="2267121"/>
          </a:xfrm>
          <a:prstGeom prst="ellipse">
            <a:avLst/>
          </a:prstGeom>
          <a:noFill/>
          <a:ln w="50800">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1" name="直線コネクタ 10"/>
          <p:cNvCxnSpPr/>
          <p:nvPr/>
        </p:nvCxnSpPr>
        <p:spPr>
          <a:xfrm flipH="1">
            <a:off x="6636925" y="3250110"/>
            <a:ext cx="2147283" cy="1907082"/>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p:nvCxnSpPr>
        <p:spPr>
          <a:xfrm>
            <a:off x="6636924" y="3250110"/>
            <a:ext cx="2147283" cy="1907082"/>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9" name="直線コネクタ 38"/>
          <p:cNvCxnSpPr/>
          <p:nvPr/>
        </p:nvCxnSpPr>
        <p:spPr>
          <a:xfrm>
            <a:off x="6657594" y="5264657"/>
            <a:ext cx="2126613" cy="1514327"/>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p:nvCxnSpPr>
        <p:spPr>
          <a:xfrm flipH="1">
            <a:off x="6678265" y="5264656"/>
            <a:ext cx="2126613" cy="1514327"/>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四角形吹き出し 16"/>
          <p:cNvSpPr/>
          <p:nvPr/>
        </p:nvSpPr>
        <p:spPr>
          <a:xfrm>
            <a:off x="4074459" y="5244353"/>
            <a:ext cx="1801906" cy="1371600"/>
          </a:xfrm>
          <a:prstGeom prst="wedgeRectCallout">
            <a:avLst>
              <a:gd name="adj1" fmla="val -132759"/>
              <a:gd name="adj2" fmla="val 25191"/>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p:cNvSpPr txBox="1"/>
          <p:nvPr/>
        </p:nvSpPr>
        <p:spPr>
          <a:xfrm>
            <a:off x="4000579" y="5301208"/>
            <a:ext cx="1723549" cy="1323439"/>
          </a:xfrm>
          <a:prstGeom prst="rect">
            <a:avLst/>
          </a:prstGeom>
          <a:noFill/>
        </p:spPr>
        <p:txBody>
          <a:bodyPr wrap="none" rtlCol="0">
            <a:spAutoFit/>
          </a:bodyPr>
          <a:lstStyle/>
          <a:p>
            <a:r>
              <a:rPr kumimoji="1" lang="ja-JP" altLang="en-US" sz="20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・実測寸法が</a:t>
            </a:r>
            <a:endParaRPr kumimoji="1" lang="en-US" altLang="ja-JP" sz="20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en-US" sz="20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確認できる</a:t>
            </a:r>
            <a:endParaRPr kumimoji="1" lang="en-US" altLang="ja-JP" sz="20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・小黒板にき</a:t>
            </a:r>
            <a:endParaRPr lang="en-US" altLang="ja-JP" sz="20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ちんと表示</a:t>
            </a:r>
            <a:endParaRPr kumimoji="1" lang="ja-JP" altLang="en-US" sz="20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テキスト ボックス 18"/>
          <p:cNvSpPr txBox="1"/>
          <p:nvPr/>
        </p:nvSpPr>
        <p:spPr>
          <a:xfrm>
            <a:off x="5985252" y="4005064"/>
            <a:ext cx="1467068" cy="400110"/>
          </a:xfrm>
          <a:prstGeom prst="rect">
            <a:avLst/>
          </a:prstGeom>
          <a:noFill/>
        </p:spPr>
        <p:txBody>
          <a:bodyPr wrap="none" rtlCol="0">
            <a:spAutoFit/>
          </a:bodyPr>
          <a:lstStyle/>
          <a:p>
            <a:r>
              <a:rPr kumimoji="1" lang="ja-JP" altLang="en-US" sz="20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添付不要！</a:t>
            </a:r>
            <a:endParaRPr kumimoji="1" lang="ja-JP" altLang="en-US" sz="20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1" name="テキスト ボックス 50"/>
          <p:cNvSpPr txBox="1"/>
          <p:nvPr/>
        </p:nvSpPr>
        <p:spPr>
          <a:xfrm>
            <a:off x="5940152" y="5693186"/>
            <a:ext cx="1467068" cy="400110"/>
          </a:xfrm>
          <a:prstGeom prst="rect">
            <a:avLst/>
          </a:prstGeom>
          <a:noFill/>
        </p:spPr>
        <p:txBody>
          <a:bodyPr wrap="none" rtlCol="0">
            <a:spAutoFit/>
          </a:bodyPr>
          <a:lstStyle/>
          <a:p>
            <a:r>
              <a:rPr kumimoji="1" lang="ja-JP" altLang="en-US" sz="20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添付不要！</a:t>
            </a:r>
            <a:endParaRPr kumimoji="1" lang="ja-JP" altLang="en-US" sz="20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8002053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30480" y="30480"/>
            <a:ext cx="9083040" cy="6797040"/>
          </a:xfrm>
          <a:prstGeom prst="rect">
            <a:avLst/>
          </a:prstGeom>
          <a:blipFill>
            <a:blip r:embed="rId3"/>
            <a:tile tx="0" ty="0" sx="100000" sy="100000" flip="none" algn="tl"/>
          </a:blipFill>
          <a:ln w="63500" cmpd="sng">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3" name="Picture 4" descr="MCj04099410000[1]"/>
          <p:cNvPicPr>
            <a:picLocks noChangeAspect="1" noChangeArrowheads="1"/>
          </p:cNvPicPr>
          <p:nvPr/>
        </p:nvPicPr>
        <p:blipFill>
          <a:blip r:embed="rId4">
            <a:duotone>
              <a:schemeClr val="accent3">
                <a:shade val="45000"/>
                <a:satMod val="135000"/>
              </a:schemeClr>
              <a:prstClr val="white"/>
            </a:duotone>
            <a:lum bright="20000" contrast="-40000"/>
            <a:extLst>
              <a:ext uri="{28A0092B-C50C-407E-A947-70E740481C1C}">
                <a14:useLocalDpi xmlns:a14="http://schemas.microsoft.com/office/drawing/2010/main"/>
              </a:ext>
            </a:extLst>
          </a:blip>
          <a:srcRect/>
          <a:stretch>
            <a:fillRect/>
          </a:stretch>
        </p:blipFill>
        <p:spPr bwMode="auto">
          <a:xfrm>
            <a:off x="1295636" y="260847"/>
            <a:ext cx="6552728" cy="6349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テキスト ボックス 13"/>
          <p:cNvSpPr txBox="1"/>
          <p:nvPr/>
        </p:nvSpPr>
        <p:spPr>
          <a:xfrm>
            <a:off x="2339752" y="2385462"/>
            <a:ext cx="4416594" cy="2123658"/>
          </a:xfrm>
          <a:prstGeom prst="rect">
            <a:avLst/>
          </a:prstGeom>
          <a:noFill/>
        </p:spPr>
        <p:txBody>
          <a:bodyPr wrap="none" rtlCol="0">
            <a:spAutoFit/>
          </a:bodyPr>
          <a:lstStyle/>
          <a:p>
            <a:pPr algn="ctr"/>
            <a:r>
              <a:rPr kumimoji="1" lang="ja-JP" altLang="en-US" sz="6600" b="1"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提出不要</a:t>
            </a:r>
            <a:r>
              <a:rPr kumimoji="1" lang="ja-JP" altLang="en-US" sz="6600" dirty="0" smtClean="0">
                <a:latin typeface="メイリオ" panose="020B0604030504040204" pitchFamily="50" charset="-128"/>
                <a:ea typeface="メイリオ" panose="020B0604030504040204" pitchFamily="50" charset="-128"/>
                <a:cs typeface="メイリオ" panose="020B0604030504040204" pitchFamily="50" charset="-128"/>
              </a:rPr>
              <a:t>の</a:t>
            </a:r>
            <a:endParaRPr kumimoji="1" lang="en-US" altLang="ja-JP" sz="660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sz="6600" dirty="0" smtClean="0">
                <a:latin typeface="メイリオ" panose="020B0604030504040204" pitchFamily="50" charset="-128"/>
                <a:ea typeface="メイリオ" panose="020B0604030504040204" pitchFamily="50" charset="-128"/>
                <a:cs typeface="メイリオ" panose="020B0604030504040204" pitchFamily="50" charset="-128"/>
              </a:rPr>
              <a:t>工事書類例</a:t>
            </a:r>
            <a:endParaRPr kumimoji="1" lang="ja-JP" altLang="en-US" sz="6600" dirty="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9" name="グループ化 8"/>
          <p:cNvGrpSpPr/>
          <p:nvPr/>
        </p:nvGrpSpPr>
        <p:grpSpPr>
          <a:xfrm>
            <a:off x="7308304" y="188640"/>
            <a:ext cx="1584959" cy="491534"/>
            <a:chOff x="7239000" y="316186"/>
            <a:chExt cx="1584959" cy="491534"/>
          </a:xfrm>
        </p:grpSpPr>
        <p:sp>
          <p:nvSpPr>
            <p:cNvPr id="10" name="角丸四角形 9"/>
            <p:cNvSpPr/>
            <p:nvPr/>
          </p:nvSpPr>
          <p:spPr>
            <a:xfrm>
              <a:off x="7239000" y="316186"/>
              <a:ext cx="1584959" cy="491534"/>
            </a:xfrm>
            <a:prstGeom prst="roundRect">
              <a:avLst/>
            </a:prstGeom>
            <a:solidFill>
              <a:schemeClr val="bg1"/>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1" name="Picture 3"/>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356195" y="367784"/>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正方形/長方形 11"/>
            <p:cNvSpPr/>
            <p:nvPr/>
          </p:nvSpPr>
          <p:spPr>
            <a:xfrm>
              <a:off x="8099493" y="645275"/>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0737922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p:nvPr/>
        </p:nvGrpSpPr>
        <p:grpSpPr>
          <a:xfrm>
            <a:off x="1" y="25200"/>
            <a:ext cx="9144000" cy="6833685"/>
            <a:chOff x="1" y="25200"/>
            <a:chExt cx="9144000" cy="6833685"/>
          </a:xfrm>
        </p:grpSpPr>
        <p:grpSp>
          <p:nvGrpSpPr>
            <p:cNvPr id="2" name="グループ化 1"/>
            <p:cNvGrpSpPr/>
            <p:nvPr/>
          </p:nvGrpSpPr>
          <p:grpSpPr>
            <a:xfrm>
              <a:off x="1" y="25200"/>
              <a:ext cx="9144000" cy="6833685"/>
              <a:chOff x="1" y="25200"/>
              <a:chExt cx="9144000" cy="6833685"/>
            </a:xfrm>
          </p:grpSpPr>
          <p:sp>
            <p:nvSpPr>
              <p:cNvPr id="45" name="フリーフォーム 44"/>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3" name="フリーフォーム 42"/>
              <p:cNvSpPr/>
              <p:nvPr/>
            </p:nvSpPr>
            <p:spPr>
              <a:xfrm>
                <a:off x="7411" y="25200"/>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2" name="フリーフォーム 41"/>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8000"/>
              </a:solid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3" name="正方形/長方形 32"/>
              <p:cNvSpPr/>
              <p:nvPr/>
            </p:nvSpPr>
            <p:spPr>
              <a:xfrm>
                <a:off x="1" y="548680"/>
                <a:ext cx="9144000" cy="6310205"/>
              </a:xfrm>
              <a:prstGeom prst="rect">
                <a:avLst/>
              </a:prstGeom>
              <a:blipFill>
                <a:blip r:embed="rId4"/>
                <a:tile tx="0" ty="0" sx="100000" sy="100000" flip="none" algn="tl"/>
              </a:blip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 name="正方形/長方形 31"/>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14069" y="548680"/>
                <a:ext cx="9101796" cy="620687"/>
              </a:xfrm>
              <a:prstGeom prst="rect">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7308304" y="610875"/>
                <a:ext cx="1584959" cy="491534"/>
                <a:chOff x="7308304" y="610875"/>
                <a:chExt cx="1584959" cy="491534"/>
              </a:xfrm>
            </p:grpSpPr>
            <p:sp>
              <p:nvSpPr>
                <p:cNvPr id="24" name="角丸四角形 23"/>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5" name="Picture 3"/>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正方形/長方形 25"/>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18" name="テキスト ボックス 17"/>
            <p:cNvSpPr txBox="1"/>
            <p:nvPr/>
          </p:nvSpPr>
          <p:spPr>
            <a:xfrm>
              <a:off x="395538" y="140486"/>
              <a:ext cx="2210034" cy="338554"/>
            </a:xfrm>
            <a:prstGeom prst="rect">
              <a:avLst/>
            </a:prstGeom>
            <a:noFill/>
          </p:spPr>
          <p:txBody>
            <a:bodyPr wrap="square" rtlCol="0">
              <a:spAutoFit/>
            </a:bodyPr>
            <a:lstStyle/>
            <a:p>
              <a:pPr algn="ctr"/>
              <a:r>
                <a:rPr kumimoji="1"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テキスト ボックス 18"/>
            <p:cNvSpPr txBox="1"/>
            <p:nvPr/>
          </p:nvSpPr>
          <p:spPr>
            <a:xfrm>
              <a:off x="3357286" y="140486"/>
              <a:ext cx="2415361" cy="338554"/>
            </a:xfrm>
            <a:prstGeom prst="rect">
              <a:avLst/>
            </a:prstGeom>
            <a:noFill/>
          </p:spPr>
          <p:txBody>
            <a:bodyPr wrap="square" rtlCol="0">
              <a:spAutoFit/>
            </a:bodyPr>
            <a:lstStyle/>
            <a:p>
              <a:pPr algn="ctr"/>
              <a:r>
                <a:rPr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提出不要の工事書類例</a:t>
              </a:r>
              <a:endParaRPr lang="en-US" altLang="ja-JP"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テキスト ボックス 19"/>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8" name="グループ化 7"/>
          <p:cNvGrpSpPr/>
          <p:nvPr/>
        </p:nvGrpSpPr>
        <p:grpSpPr>
          <a:xfrm>
            <a:off x="183466" y="5013176"/>
            <a:ext cx="8763000" cy="2222500"/>
            <a:chOff x="25400" y="5206999"/>
            <a:chExt cx="8763000" cy="2222500"/>
          </a:xfrm>
        </p:grpSpPr>
        <p:sp>
          <p:nvSpPr>
            <p:cNvPr id="39" name="正方形/長方形 38"/>
            <p:cNvSpPr/>
            <p:nvPr/>
          </p:nvSpPr>
          <p:spPr>
            <a:xfrm>
              <a:off x="311381" y="5220417"/>
              <a:ext cx="8421975" cy="1689176"/>
            </a:xfrm>
            <a:prstGeom prst="rect">
              <a:avLst/>
            </a:prstGeom>
            <a:blipFill>
              <a:blip r:embed="rId6"/>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40" name="オブジェクト 39"/>
            <p:cNvGraphicFramePr>
              <a:graphicFrameLocks noChangeAspect="1"/>
            </p:cNvGraphicFramePr>
            <p:nvPr>
              <p:extLst>
                <p:ext uri="{D42A27DB-BD31-4B8C-83A1-F6EECF244321}">
                  <p14:modId xmlns:p14="http://schemas.microsoft.com/office/powerpoint/2010/main" val="1164103429"/>
                </p:ext>
              </p:extLst>
            </p:nvPr>
          </p:nvGraphicFramePr>
          <p:xfrm>
            <a:off x="25400" y="5206999"/>
            <a:ext cx="8763000" cy="2222500"/>
          </p:xfrm>
          <a:graphic>
            <a:graphicData uri="http://schemas.openxmlformats.org/presentationml/2006/ole">
              <mc:AlternateContent xmlns:mc="http://schemas.openxmlformats.org/markup-compatibility/2006">
                <mc:Choice xmlns:v="urn:schemas-microsoft-com:vml" Requires="v">
                  <p:oleObj spid="_x0000_s4137" name="文書" r:id="rId7" imgW="7833762" imgH="1992414" progId="Word.Document.12">
                    <p:embed/>
                  </p:oleObj>
                </mc:Choice>
                <mc:Fallback>
                  <p:oleObj name="文書" r:id="rId7" imgW="7833762" imgH="1992414" progId="Word.Document.12">
                    <p:embed/>
                    <p:pic>
                      <p:nvPicPr>
                        <p:cNvPr id="6" name="オブジェクト 5"/>
                        <p:cNvPicPr/>
                        <p:nvPr/>
                      </p:nvPicPr>
                      <p:blipFill>
                        <a:blip r:embed="rId8"/>
                        <a:stretch>
                          <a:fillRect/>
                        </a:stretch>
                      </p:blipFill>
                      <p:spPr>
                        <a:xfrm>
                          <a:off x="25400" y="5206999"/>
                          <a:ext cx="8763000" cy="2222500"/>
                        </a:xfrm>
                        <a:prstGeom prst="rect">
                          <a:avLst/>
                        </a:prstGeom>
                      </p:spPr>
                    </p:pic>
                  </p:oleObj>
                </mc:Fallback>
              </mc:AlternateContent>
            </a:graphicData>
          </a:graphic>
        </p:graphicFrame>
      </p:grpSp>
      <p:grpSp>
        <p:nvGrpSpPr>
          <p:cNvPr id="5" name="グループ化 4"/>
          <p:cNvGrpSpPr/>
          <p:nvPr/>
        </p:nvGrpSpPr>
        <p:grpSpPr>
          <a:xfrm>
            <a:off x="203200" y="2641600"/>
            <a:ext cx="8751192" cy="2220913"/>
            <a:chOff x="37208" y="2690122"/>
            <a:chExt cx="8751192" cy="2220913"/>
          </a:xfrm>
        </p:grpSpPr>
        <p:sp>
          <p:nvSpPr>
            <p:cNvPr id="11" name="正方形/長方形 10"/>
            <p:cNvSpPr/>
            <p:nvPr/>
          </p:nvSpPr>
          <p:spPr>
            <a:xfrm>
              <a:off x="323207" y="2693522"/>
              <a:ext cx="8465193" cy="1963246"/>
            </a:xfrm>
            <a:prstGeom prst="rect">
              <a:avLst/>
            </a:prstGeom>
            <a:blipFill>
              <a:blip r:embed="rId6"/>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6" name="オブジェクト 5"/>
            <p:cNvGraphicFramePr>
              <a:graphicFrameLocks noChangeAspect="1"/>
            </p:cNvGraphicFramePr>
            <p:nvPr>
              <p:extLst>
                <p:ext uri="{D42A27DB-BD31-4B8C-83A1-F6EECF244321}">
                  <p14:modId xmlns:p14="http://schemas.microsoft.com/office/powerpoint/2010/main" val="3764545968"/>
                </p:ext>
              </p:extLst>
            </p:nvPr>
          </p:nvGraphicFramePr>
          <p:xfrm>
            <a:off x="37208" y="2690122"/>
            <a:ext cx="8694738" cy="2220913"/>
          </p:xfrm>
          <a:graphic>
            <a:graphicData uri="http://schemas.openxmlformats.org/presentationml/2006/ole">
              <mc:AlternateContent xmlns:mc="http://schemas.openxmlformats.org/markup-compatibility/2006">
                <mc:Choice xmlns:v="urn:schemas-microsoft-com:vml" Requires="v">
                  <p:oleObj spid="_x0000_s4138" name="文書" r:id="rId9" imgW="7833762" imgH="1995292" progId="Word.Document.12">
                    <p:embed/>
                  </p:oleObj>
                </mc:Choice>
                <mc:Fallback>
                  <p:oleObj name="文書" r:id="rId9" imgW="7833762" imgH="1995292" progId="Word.Document.12">
                    <p:embed/>
                    <p:pic>
                      <p:nvPicPr>
                        <p:cNvPr id="6" name="オブジェクト 5"/>
                        <p:cNvPicPr/>
                        <p:nvPr/>
                      </p:nvPicPr>
                      <p:blipFill>
                        <a:blip r:embed="rId10"/>
                        <a:stretch>
                          <a:fillRect/>
                        </a:stretch>
                      </p:blipFill>
                      <p:spPr>
                        <a:xfrm>
                          <a:off x="37208" y="2690122"/>
                          <a:ext cx="8694738" cy="2220913"/>
                        </a:xfrm>
                        <a:prstGeom prst="rect">
                          <a:avLst/>
                        </a:prstGeom>
                      </p:spPr>
                    </p:pic>
                  </p:oleObj>
                </mc:Fallback>
              </mc:AlternateContent>
            </a:graphicData>
          </a:graphic>
        </p:graphicFrame>
      </p:grpSp>
      <p:sp>
        <p:nvSpPr>
          <p:cNvPr id="53" name="角丸四角形 52"/>
          <p:cNvSpPr/>
          <p:nvPr/>
        </p:nvSpPr>
        <p:spPr>
          <a:xfrm>
            <a:off x="78377" y="1209820"/>
            <a:ext cx="8977700" cy="1024797"/>
          </a:xfrm>
          <a:prstGeom prst="roundRect">
            <a:avLst/>
          </a:prstGeom>
          <a:solidFill>
            <a:srgbClr val="CCFFCC">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テキスト ボックス 53"/>
          <p:cNvSpPr txBox="1"/>
          <p:nvPr/>
        </p:nvSpPr>
        <p:spPr>
          <a:xfrm>
            <a:off x="179512" y="660261"/>
            <a:ext cx="5211683"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工事書類簡素化試行のおさらい</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p:cNvSpPr txBox="1"/>
          <p:nvPr/>
        </p:nvSpPr>
        <p:spPr>
          <a:xfrm>
            <a:off x="322745" y="1268760"/>
            <a:ext cx="8713751" cy="1015663"/>
          </a:xfrm>
          <a:prstGeom prst="rect">
            <a:avLst/>
          </a:prstGeom>
          <a:noFill/>
        </p:spPr>
        <p:txBody>
          <a:bodyPr wrap="square" rtlCol="0">
            <a:spAutoFit/>
          </a:bodyPr>
          <a:lstStyle/>
          <a:p>
            <a:pPr lvl="0"/>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平成</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２６</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年</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５</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月</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１</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日</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より、</a:t>
            </a:r>
            <a:r>
              <a:rPr lang="ja-JP" altLang="ja-JP" sz="2000" b="1" dirty="0">
                <a:latin typeface="メイリオ" panose="020B0604030504040204" pitchFamily="50" charset="-128"/>
                <a:ea typeface="メイリオ" panose="020B0604030504040204" pitchFamily="50" charset="-128"/>
                <a:cs typeface="メイリオ" panose="020B0604030504040204" pitchFamily="50" charset="-128"/>
              </a:rPr>
              <a:t>発注者の監督・検査及び受注者の業務の合理化を図る</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ことを目的とし、</a:t>
            </a:r>
            <a:r>
              <a:rPr lang="ja-JP" altLang="ja-JP" sz="2000" b="1"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提出対象書類の見直し</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及び</a:t>
            </a:r>
            <a:r>
              <a:rPr lang="ja-JP" altLang="ja-JP" sz="2000" b="1"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電子化等</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を図る工事書類の簡素化が試行</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され</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、その後も順次内容の見直しを図っています</a:t>
            </a:r>
            <a:endPar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0" name="テキスト ボックス 29"/>
          <p:cNvSpPr txBox="1"/>
          <p:nvPr/>
        </p:nvSpPr>
        <p:spPr>
          <a:xfrm>
            <a:off x="134881" y="2285324"/>
            <a:ext cx="2492990" cy="400110"/>
          </a:xfrm>
          <a:prstGeom prst="rect">
            <a:avLst/>
          </a:prstGeom>
          <a:noFill/>
        </p:spPr>
        <p:txBody>
          <a:bodyPr wrap="none" rtlCol="0">
            <a:spAutoFit/>
          </a:bodyPr>
          <a:lstStyle/>
          <a:p>
            <a:r>
              <a:rPr lang="ja-JP" altLang="en-US" sz="2000" b="1" u="sng"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①</a:t>
            </a:r>
            <a:r>
              <a:rPr lang="ja-JP" altLang="ja-JP" sz="2000" b="1" u="sng"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工事</a:t>
            </a:r>
            <a:r>
              <a:rPr lang="ja-JP" altLang="en-US" sz="2000" b="1" u="sng"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書類の簡素化</a:t>
            </a:r>
            <a:endParaRPr kumimoji="1" lang="ja-JP" altLang="en-US" sz="2000" b="1" u="sng"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9" name="テキスト ボックス 28"/>
          <p:cNvSpPr txBox="1"/>
          <p:nvPr/>
        </p:nvSpPr>
        <p:spPr>
          <a:xfrm>
            <a:off x="134880" y="4653136"/>
            <a:ext cx="8995053" cy="400110"/>
          </a:xfrm>
          <a:prstGeom prst="rect">
            <a:avLst/>
          </a:prstGeom>
          <a:noFill/>
        </p:spPr>
        <p:txBody>
          <a:bodyPr wrap="square" rtlCol="0">
            <a:spAutoFit/>
          </a:bodyPr>
          <a:lstStyle/>
          <a:p>
            <a:r>
              <a:rPr lang="ja-JP" altLang="en-US" sz="2000" b="1" u="sng"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②建設</a:t>
            </a:r>
            <a:r>
              <a:rPr lang="ja-JP" altLang="en-US" sz="2000" b="1" u="sng"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キャリアアップシステム</a:t>
            </a:r>
            <a:r>
              <a:rPr lang="ja-JP" altLang="en-US" sz="2000" b="1" u="sng"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等</a:t>
            </a:r>
            <a:r>
              <a:rPr lang="ja-JP" altLang="en-US" sz="2000" b="1" u="sng"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活用により省略・簡略化が可能と</a:t>
            </a:r>
            <a:r>
              <a:rPr lang="ja-JP" altLang="en-US" sz="2000" b="1" u="sng"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なる書類</a:t>
            </a:r>
            <a:endParaRPr kumimoji="1" lang="ja-JP" altLang="en-US" sz="2000" b="1" u="sng"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0866487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p:nvPr/>
        </p:nvGrpSpPr>
        <p:grpSpPr>
          <a:xfrm>
            <a:off x="1" y="25200"/>
            <a:ext cx="9144000" cy="6833685"/>
            <a:chOff x="1" y="25200"/>
            <a:chExt cx="9144000" cy="6833685"/>
          </a:xfrm>
        </p:grpSpPr>
        <p:grpSp>
          <p:nvGrpSpPr>
            <p:cNvPr id="2" name="グループ化 1"/>
            <p:cNvGrpSpPr/>
            <p:nvPr/>
          </p:nvGrpSpPr>
          <p:grpSpPr>
            <a:xfrm>
              <a:off x="1" y="25200"/>
              <a:ext cx="9144000" cy="6833685"/>
              <a:chOff x="1" y="25200"/>
              <a:chExt cx="9144000" cy="6833685"/>
            </a:xfrm>
          </p:grpSpPr>
          <p:sp>
            <p:nvSpPr>
              <p:cNvPr id="45" name="フリーフォーム 44"/>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3" name="フリーフォーム 42"/>
              <p:cNvSpPr/>
              <p:nvPr/>
            </p:nvSpPr>
            <p:spPr>
              <a:xfrm>
                <a:off x="7411" y="25200"/>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2" name="フリーフォーム 41"/>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8000"/>
              </a:solid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3" name="正方形/長方形 32"/>
              <p:cNvSpPr/>
              <p:nvPr/>
            </p:nvSpPr>
            <p:spPr>
              <a:xfrm>
                <a:off x="1" y="548680"/>
                <a:ext cx="9144000" cy="6310205"/>
              </a:xfrm>
              <a:prstGeom prst="rect">
                <a:avLst/>
              </a:prstGeom>
              <a:blipFill>
                <a:blip r:embed="rId3"/>
                <a:tile tx="0" ty="0" sx="100000" sy="100000" flip="none" algn="tl"/>
              </a:blip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 name="正方形/長方形 31"/>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14069" y="548680"/>
                <a:ext cx="9101796" cy="620687"/>
              </a:xfrm>
              <a:prstGeom prst="rect">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7308304" y="610875"/>
                <a:ext cx="1584959" cy="491534"/>
                <a:chOff x="7308304" y="610875"/>
                <a:chExt cx="1584959" cy="491534"/>
              </a:xfrm>
            </p:grpSpPr>
            <p:sp>
              <p:nvSpPr>
                <p:cNvPr id="24" name="角丸四角形 23"/>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5"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正方形/長方形 25"/>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18" name="テキスト ボックス 17"/>
            <p:cNvSpPr txBox="1"/>
            <p:nvPr/>
          </p:nvSpPr>
          <p:spPr>
            <a:xfrm>
              <a:off x="395538" y="140486"/>
              <a:ext cx="2210034" cy="338554"/>
            </a:xfrm>
            <a:prstGeom prst="rect">
              <a:avLst/>
            </a:prstGeom>
            <a:noFill/>
          </p:spPr>
          <p:txBody>
            <a:bodyPr wrap="square" rtlCol="0">
              <a:spAutoFit/>
            </a:bodyPr>
            <a:lstStyle/>
            <a:p>
              <a:pPr algn="ctr"/>
              <a:r>
                <a:rPr kumimoji="1"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テキスト ボックス 18"/>
            <p:cNvSpPr txBox="1"/>
            <p:nvPr/>
          </p:nvSpPr>
          <p:spPr>
            <a:xfrm>
              <a:off x="3357286" y="140486"/>
              <a:ext cx="2415361" cy="338554"/>
            </a:xfrm>
            <a:prstGeom prst="rect">
              <a:avLst/>
            </a:prstGeom>
            <a:noFill/>
          </p:spPr>
          <p:txBody>
            <a:bodyPr wrap="square" rtlCol="0">
              <a:spAutoFit/>
            </a:bodyPr>
            <a:lstStyle/>
            <a:p>
              <a:pPr algn="ctr"/>
              <a:r>
                <a:rPr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提出不要の工事書類例</a:t>
              </a:r>
              <a:endParaRPr lang="en-US" altLang="ja-JP"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テキスト ボックス 19"/>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54" name="テキスト ボックス 53"/>
          <p:cNvSpPr txBox="1"/>
          <p:nvPr/>
        </p:nvSpPr>
        <p:spPr>
          <a:xfrm>
            <a:off x="179512" y="660261"/>
            <a:ext cx="5211683"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工事書類簡素化試行のおさらい</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0" name="テキスト ボックス 29"/>
          <p:cNvSpPr txBox="1"/>
          <p:nvPr/>
        </p:nvSpPr>
        <p:spPr>
          <a:xfrm>
            <a:off x="179512" y="4077072"/>
            <a:ext cx="6647974" cy="461665"/>
          </a:xfrm>
          <a:prstGeom prst="rect">
            <a:avLst/>
          </a:prstGeom>
          <a:noFill/>
        </p:spPr>
        <p:txBody>
          <a:bodyPr wrap="none" rtlCol="0">
            <a:spAutoFit/>
          </a:bodyPr>
          <a:lstStyle/>
          <a:p>
            <a:r>
              <a:rPr kumimoji="1" lang="ja-JP" altLang="en-US" sz="2400" b="1" u="sng"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品質管理書類の例（様式は出来形管理を活用）</a:t>
            </a:r>
            <a:endParaRPr kumimoji="1" lang="ja-JP" altLang="en-US" sz="2400" b="1" u="sng"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2" name="図 11"/>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151774" y="4814792"/>
            <a:ext cx="2740706" cy="1937697"/>
          </a:xfrm>
          <a:prstGeom prst="rect">
            <a:avLst/>
          </a:prstGeom>
          <a:ln>
            <a:solidFill>
              <a:srgbClr val="008000"/>
            </a:solidFill>
          </a:ln>
        </p:spPr>
      </p:pic>
      <p:sp>
        <p:nvSpPr>
          <p:cNvPr id="34" name="テキスト ボックス 33"/>
          <p:cNvSpPr txBox="1"/>
          <p:nvPr/>
        </p:nvSpPr>
        <p:spPr>
          <a:xfrm>
            <a:off x="775022" y="4453697"/>
            <a:ext cx="1723549" cy="400110"/>
          </a:xfrm>
          <a:prstGeom prst="rect">
            <a:avLst/>
          </a:prstGeom>
          <a:noFill/>
        </p:spPr>
        <p:txBody>
          <a:bodyPr wrap="none" rtlCol="0">
            <a:spAutoFit/>
          </a:bodyPr>
          <a:lstStyle/>
          <a:p>
            <a:r>
              <a:rPr kumimoji="1" lang="ja-JP" altLang="en-US" sz="2000"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品質管理図表</a:t>
            </a:r>
            <a:endParaRPr kumimoji="1" lang="ja-JP" altLang="en-US" sz="2000"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5" name="テキスト ボックス 34"/>
          <p:cNvSpPr txBox="1"/>
          <p:nvPr/>
        </p:nvSpPr>
        <p:spPr>
          <a:xfrm>
            <a:off x="3588845" y="4453697"/>
            <a:ext cx="1980029" cy="400110"/>
          </a:xfrm>
          <a:prstGeom prst="rect">
            <a:avLst/>
          </a:prstGeom>
          <a:noFill/>
        </p:spPr>
        <p:txBody>
          <a:bodyPr wrap="none" rtlCol="0">
            <a:spAutoFit/>
          </a:bodyPr>
          <a:lstStyle/>
          <a:p>
            <a:r>
              <a:rPr kumimoji="1" lang="ja-JP" altLang="en-US" sz="2000"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品質工程能力図</a:t>
            </a:r>
            <a:endParaRPr kumimoji="1" lang="ja-JP" altLang="en-US" sz="2000"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6" name="テキスト ボックス 35"/>
          <p:cNvSpPr txBox="1"/>
          <p:nvPr/>
        </p:nvSpPr>
        <p:spPr>
          <a:xfrm>
            <a:off x="6404655" y="4453697"/>
            <a:ext cx="2236510" cy="400110"/>
          </a:xfrm>
          <a:prstGeom prst="rect">
            <a:avLst/>
          </a:prstGeom>
          <a:noFill/>
        </p:spPr>
        <p:txBody>
          <a:bodyPr wrap="none" rtlCol="0">
            <a:spAutoFit/>
          </a:bodyPr>
          <a:lstStyle/>
          <a:p>
            <a:r>
              <a:rPr kumimoji="1" lang="ja-JP" altLang="en-US" sz="2000"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品質ヒストグラム</a:t>
            </a:r>
            <a:endParaRPr kumimoji="1" lang="ja-JP" altLang="en-US" sz="2000"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7" name="テキスト ボックス 36"/>
          <p:cNvSpPr txBox="1"/>
          <p:nvPr/>
        </p:nvSpPr>
        <p:spPr>
          <a:xfrm>
            <a:off x="107504" y="1239143"/>
            <a:ext cx="2954655" cy="461665"/>
          </a:xfrm>
          <a:prstGeom prst="rect">
            <a:avLst/>
          </a:prstGeom>
          <a:noFill/>
        </p:spPr>
        <p:txBody>
          <a:bodyPr wrap="none" rtlCol="0">
            <a:spAutoFit/>
          </a:bodyPr>
          <a:lstStyle/>
          <a:p>
            <a:r>
              <a:rPr kumimoji="1" lang="ja-JP" altLang="en-US" sz="2400" b="1" u="sng"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出来形管理書類の例</a:t>
            </a:r>
            <a:endParaRPr kumimoji="1" lang="ja-JP" altLang="en-US" sz="2400" b="1" u="sng"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8" name="テキスト ボックス 37"/>
          <p:cNvSpPr txBox="1"/>
          <p:nvPr/>
        </p:nvSpPr>
        <p:spPr>
          <a:xfrm>
            <a:off x="646782" y="1636941"/>
            <a:ext cx="1980029" cy="400110"/>
          </a:xfrm>
          <a:prstGeom prst="rect">
            <a:avLst/>
          </a:prstGeom>
          <a:noFill/>
        </p:spPr>
        <p:txBody>
          <a:bodyPr wrap="none" rtlCol="0">
            <a:spAutoFit/>
          </a:bodyPr>
          <a:lstStyle/>
          <a:p>
            <a:r>
              <a:rPr kumimoji="1" lang="ja-JP" altLang="en-US" sz="2000"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出来形管理図表</a:t>
            </a:r>
            <a:endParaRPr kumimoji="1" lang="ja-JP" altLang="en-US" sz="2000"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9" name="テキスト ボックス 38"/>
          <p:cNvSpPr txBox="1"/>
          <p:nvPr/>
        </p:nvSpPr>
        <p:spPr>
          <a:xfrm>
            <a:off x="3446711" y="1636941"/>
            <a:ext cx="2236510" cy="400110"/>
          </a:xfrm>
          <a:prstGeom prst="rect">
            <a:avLst/>
          </a:prstGeom>
          <a:noFill/>
        </p:spPr>
        <p:txBody>
          <a:bodyPr wrap="none" rtlCol="0">
            <a:spAutoFit/>
          </a:bodyPr>
          <a:lstStyle/>
          <a:p>
            <a:r>
              <a:rPr kumimoji="1" lang="ja-JP" altLang="en-US" sz="2000"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出来形工程能力図</a:t>
            </a:r>
            <a:endParaRPr kumimoji="1" lang="ja-JP" altLang="en-US" sz="2000"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0" name="テキスト ボックス 39"/>
          <p:cNvSpPr txBox="1"/>
          <p:nvPr/>
        </p:nvSpPr>
        <p:spPr>
          <a:xfrm>
            <a:off x="6275632" y="1636941"/>
            <a:ext cx="2492990" cy="400110"/>
          </a:xfrm>
          <a:prstGeom prst="rect">
            <a:avLst/>
          </a:prstGeom>
          <a:noFill/>
        </p:spPr>
        <p:txBody>
          <a:bodyPr wrap="none" rtlCol="0">
            <a:spAutoFit/>
          </a:bodyPr>
          <a:lstStyle/>
          <a:p>
            <a:r>
              <a:rPr kumimoji="1" lang="ja-JP" altLang="en-US" sz="2000"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出来形ヒストグラム</a:t>
            </a:r>
            <a:endParaRPr kumimoji="1" lang="ja-JP" altLang="en-US" sz="2000"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29" name="グループ化 28"/>
          <p:cNvGrpSpPr/>
          <p:nvPr/>
        </p:nvGrpSpPr>
        <p:grpSpPr>
          <a:xfrm>
            <a:off x="255917" y="1995359"/>
            <a:ext cx="2740706" cy="1937697"/>
            <a:chOff x="255917" y="1995359"/>
            <a:chExt cx="2740706" cy="1937697"/>
          </a:xfrm>
        </p:grpSpPr>
        <p:pic>
          <p:nvPicPr>
            <p:cNvPr id="13" name="図 12"/>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55917" y="1995359"/>
              <a:ext cx="2740706" cy="1937697"/>
            </a:xfrm>
            <a:prstGeom prst="rect">
              <a:avLst/>
            </a:prstGeom>
            <a:ln>
              <a:solidFill>
                <a:srgbClr val="008000"/>
              </a:solidFill>
            </a:ln>
          </p:spPr>
        </p:pic>
        <p:sp>
          <p:nvSpPr>
            <p:cNvPr id="22" name="正方形/長方形 21"/>
            <p:cNvSpPr/>
            <p:nvPr/>
          </p:nvSpPr>
          <p:spPr>
            <a:xfrm>
              <a:off x="683568" y="2276872"/>
              <a:ext cx="648072" cy="591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p:cNvSpPr/>
            <p:nvPr/>
          </p:nvSpPr>
          <p:spPr>
            <a:xfrm>
              <a:off x="2172154" y="2274490"/>
              <a:ext cx="648072" cy="591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正方形/長方形 46"/>
            <p:cNvSpPr/>
            <p:nvPr/>
          </p:nvSpPr>
          <p:spPr>
            <a:xfrm>
              <a:off x="2207873" y="2369741"/>
              <a:ext cx="648072" cy="591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正方形/長方形 47"/>
            <p:cNvSpPr/>
            <p:nvPr/>
          </p:nvSpPr>
          <p:spPr>
            <a:xfrm>
              <a:off x="2215016" y="2455465"/>
              <a:ext cx="648072" cy="591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正方形/長方形 48"/>
            <p:cNvSpPr/>
            <p:nvPr/>
          </p:nvSpPr>
          <p:spPr>
            <a:xfrm>
              <a:off x="2756273" y="2488801"/>
              <a:ext cx="99672" cy="591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1" name="グループ化 70"/>
          <p:cNvGrpSpPr/>
          <p:nvPr/>
        </p:nvGrpSpPr>
        <p:grpSpPr>
          <a:xfrm>
            <a:off x="3201647" y="1995359"/>
            <a:ext cx="2740706" cy="1937697"/>
            <a:chOff x="3201647" y="1995359"/>
            <a:chExt cx="2740706" cy="1937697"/>
          </a:xfrm>
        </p:grpSpPr>
        <p:pic>
          <p:nvPicPr>
            <p:cNvPr id="15" name="図 14"/>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201647" y="1995359"/>
              <a:ext cx="2740706" cy="1937697"/>
            </a:xfrm>
            <a:prstGeom prst="rect">
              <a:avLst/>
            </a:prstGeom>
            <a:ln>
              <a:solidFill>
                <a:srgbClr val="008000"/>
              </a:solidFill>
            </a:ln>
          </p:spPr>
        </p:pic>
        <p:sp>
          <p:nvSpPr>
            <p:cNvPr id="50" name="正方形/長方形 49"/>
            <p:cNvSpPr/>
            <p:nvPr/>
          </p:nvSpPr>
          <p:spPr>
            <a:xfrm>
              <a:off x="5137002" y="2370138"/>
              <a:ext cx="648072" cy="591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正方形/長方形 50"/>
            <p:cNvSpPr/>
            <p:nvPr/>
          </p:nvSpPr>
          <p:spPr>
            <a:xfrm>
              <a:off x="5701978" y="2323108"/>
              <a:ext cx="141338" cy="152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1" name="グループ化 40"/>
          <p:cNvGrpSpPr/>
          <p:nvPr/>
        </p:nvGrpSpPr>
        <p:grpSpPr>
          <a:xfrm>
            <a:off x="6152557" y="1995359"/>
            <a:ext cx="2740706" cy="1937697"/>
            <a:chOff x="6152557" y="1995359"/>
            <a:chExt cx="2740706" cy="1937697"/>
          </a:xfrm>
        </p:grpSpPr>
        <p:pic>
          <p:nvPicPr>
            <p:cNvPr id="21" name="図 20"/>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6152557" y="1995359"/>
              <a:ext cx="2740706" cy="1937697"/>
            </a:xfrm>
            <a:prstGeom prst="rect">
              <a:avLst/>
            </a:prstGeom>
            <a:ln>
              <a:solidFill>
                <a:srgbClr val="008000"/>
              </a:solidFill>
            </a:ln>
          </p:spPr>
        </p:pic>
        <p:sp>
          <p:nvSpPr>
            <p:cNvPr id="52" name="正方形/長方形 51"/>
            <p:cNvSpPr/>
            <p:nvPr/>
          </p:nvSpPr>
          <p:spPr>
            <a:xfrm>
              <a:off x="8246966" y="2337395"/>
              <a:ext cx="523431" cy="591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正方形/長方形 54"/>
            <p:cNvSpPr/>
            <p:nvPr/>
          </p:nvSpPr>
          <p:spPr>
            <a:xfrm>
              <a:off x="8625977" y="2310309"/>
              <a:ext cx="133074" cy="119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0" name="グループ化 69"/>
          <p:cNvGrpSpPr/>
          <p:nvPr/>
        </p:nvGrpSpPr>
        <p:grpSpPr>
          <a:xfrm>
            <a:off x="266444" y="4814793"/>
            <a:ext cx="2740706" cy="1937697"/>
            <a:chOff x="266444" y="4814793"/>
            <a:chExt cx="2740706" cy="1937697"/>
          </a:xfrm>
        </p:grpSpPr>
        <p:pic>
          <p:nvPicPr>
            <p:cNvPr id="5" name="図 4"/>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266444" y="4814793"/>
              <a:ext cx="2740706" cy="1937697"/>
            </a:xfrm>
            <a:prstGeom prst="rect">
              <a:avLst/>
            </a:prstGeom>
            <a:ln>
              <a:solidFill>
                <a:srgbClr val="008000"/>
              </a:solidFill>
            </a:ln>
          </p:spPr>
        </p:pic>
        <p:sp>
          <p:nvSpPr>
            <p:cNvPr id="56" name="正方形/長方形 55"/>
            <p:cNvSpPr/>
            <p:nvPr/>
          </p:nvSpPr>
          <p:spPr>
            <a:xfrm>
              <a:off x="611560" y="5045868"/>
              <a:ext cx="432048" cy="1166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正方形/長方形 56"/>
            <p:cNvSpPr/>
            <p:nvPr/>
          </p:nvSpPr>
          <p:spPr>
            <a:xfrm>
              <a:off x="2410787" y="5104208"/>
              <a:ext cx="432048" cy="1166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正方形/長方形 57"/>
            <p:cNvSpPr/>
            <p:nvPr/>
          </p:nvSpPr>
          <p:spPr>
            <a:xfrm>
              <a:off x="2396692" y="5228033"/>
              <a:ext cx="432048"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正方形/長方形 58"/>
            <p:cNvSpPr/>
            <p:nvPr/>
          </p:nvSpPr>
          <p:spPr>
            <a:xfrm>
              <a:off x="2403836" y="5280420"/>
              <a:ext cx="432048"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正方形/長方形 59"/>
            <p:cNvSpPr/>
            <p:nvPr/>
          </p:nvSpPr>
          <p:spPr>
            <a:xfrm>
              <a:off x="2391930" y="5332807"/>
              <a:ext cx="432048"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正方形/長方形 60"/>
            <p:cNvSpPr/>
            <p:nvPr/>
          </p:nvSpPr>
          <p:spPr>
            <a:xfrm>
              <a:off x="2728465" y="5250892"/>
              <a:ext cx="191025" cy="1752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4" name="グループ化 43"/>
          <p:cNvGrpSpPr/>
          <p:nvPr/>
        </p:nvGrpSpPr>
        <p:grpSpPr>
          <a:xfrm>
            <a:off x="3208507" y="4814793"/>
            <a:ext cx="2740706" cy="1937697"/>
            <a:chOff x="3208507" y="4814793"/>
            <a:chExt cx="2740706" cy="1937697"/>
          </a:xfrm>
        </p:grpSpPr>
        <p:pic>
          <p:nvPicPr>
            <p:cNvPr id="7" name="図 6"/>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3208507" y="4814793"/>
              <a:ext cx="2740706" cy="1937697"/>
            </a:xfrm>
            <a:prstGeom prst="rect">
              <a:avLst/>
            </a:prstGeom>
            <a:ln>
              <a:solidFill>
                <a:srgbClr val="008000"/>
              </a:solidFill>
            </a:ln>
          </p:spPr>
        </p:pic>
        <p:sp>
          <p:nvSpPr>
            <p:cNvPr id="62" name="正方形/長方形 61"/>
            <p:cNvSpPr/>
            <p:nvPr/>
          </p:nvSpPr>
          <p:spPr>
            <a:xfrm>
              <a:off x="4365500" y="5074204"/>
              <a:ext cx="656555"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正方形/長方形 62"/>
            <p:cNvSpPr/>
            <p:nvPr/>
          </p:nvSpPr>
          <p:spPr>
            <a:xfrm>
              <a:off x="5432300" y="5124210"/>
              <a:ext cx="401763"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正方形/長方形 63"/>
            <p:cNvSpPr/>
            <p:nvPr/>
          </p:nvSpPr>
          <p:spPr>
            <a:xfrm>
              <a:off x="5429919" y="5174216"/>
              <a:ext cx="401763"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正方形/長方形 64"/>
            <p:cNvSpPr/>
            <p:nvPr/>
          </p:nvSpPr>
          <p:spPr>
            <a:xfrm>
              <a:off x="5427537" y="5221841"/>
              <a:ext cx="401763"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正方形/長方形 65"/>
            <p:cNvSpPr/>
            <p:nvPr/>
          </p:nvSpPr>
          <p:spPr>
            <a:xfrm>
              <a:off x="5437062" y="5267086"/>
              <a:ext cx="401763"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正方形/長方形 66"/>
            <p:cNvSpPr/>
            <p:nvPr/>
          </p:nvSpPr>
          <p:spPr>
            <a:xfrm>
              <a:off x="5429918" y="5318043"/>
              <a:ext cx="401763"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正方形/長方形 67"/>
            <p:cNvSpPr/>
            <p:nvPr/>
          </p:nvSpPr>
          <p:spPr>
            <a:xfrm>
              <a:off x="5701978" y="5333521"/>
              <a:ext cx="139131" cy="900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147312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p:nvPr/>
        </p:nvGrpSpPr>
        <p:grpSpPr>
          <a:xfrm>
            <a:off x="1" y="25200"/>
            <a:ext cx="9144000" cy="6833685"/>
            <a:chOff x="1" y="25200"/>
            <a:chExt cx="9144000" cy="6833685"/>
          </a:xfrm>
        </p:grpSpPr>
        <p:grpSp>
          <p:nvGrpSpPr>
            <p:cNvPr id="2" name="グループ化 1"/>
            <p:cNvGrpSpPr/>
            <p:nvPr/>
          </p:nvGrpSpPr>
          <p:grpSpPr>
            <a:xfrm>
              <a:off x="1" y="25200"/>
              <a:ext cx="9144000" cy="6833685"/>
              <a:chOff x="1" y="25200"/>
              <a:chExt cx="9144000" cy="6833685"/>
            </a:xfrm>
          </p:grpSpPr>
          <p:sp>
            <p:nvSpPr>
              <p:cNvPr id="45" name="フリーフォーム 44"/>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3" name="フリーフォーム 42"/>
              <p:cNvSpPr/>
              <p:nvPr/>
            </p:nvSpPr>
            <p:spPr>
              <a:xfrm>
                <a:off x="7411" y="25200"/>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2" name="フリーフォーム 41"/>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8000"/>
              </a:solid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3" name="正方形/長方形 32"/>
              <p:cNvSpPr/>
              <p:nvPr/>
            </p:nvSpPr>
            <p:spPr>
              <a:xfrm>
                <a:off x="1" y="548680"/>
                <a:ext cx="9144000" cy="6310205"/>
              </a:xfrm>
              <a:prstGeom prst="rect">
                <a:avLst/>
              </a:prstGeom>
              <a:blipFill>
                <a:blip r:embed="rId3"/>
                <a:tile tx="0" ty="0" sx="100000" sy="100000" flip="none" algn="tl"/>
              </a:blip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 name="正方形/長方形 31"/>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14069" y="548680"/>
                <a:ext cx="9101796" cy="620687"/>
              </a:xfrm>
              <a:prstGeom prst="rect">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7308304" y="610875"/>
                <a:ext cx="1584959" cy="491534"/>
                <a:chOff x="7308304" y="610875"/>
                <a:chExt cx="1584959" cy="491534"/>
              </a:xfrm>
            </p:grpSpPr>
            <p:sp>
              <p:nvSpPr>
                <p:cNvPr id="24" name="角丸四角形 23"/>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5"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正方形/長方形 25"/>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18" name="テキスト ボックス 17"/>
            <p:cNvSpPr txBox="1"/>
            <p:nvPr/>
          </p:nvSpPr>
          <p:spPr>
            <a:xfrm>
              <a:off x="395538" y="140486"/>
              <a:ext cx="2210034" cy="338554"/>
            </a:xfrm>
            <a:prstGeom prst="rect">
              <a:avLst/>
            </a:prstGeom>
            <a:noFill/>
          </p:spPr>
          <p:txBody>
            <a:bodyPr wrap="square" rtlCol="0">
              <a:spAutoFit/>
            </a:bodyPr>
            <a:lstStyle/>
            <a:p>
              <a:pPr algn="ctr"/>
              <a:r>
                <a:rPr kumimoji="1"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テキスト ボックス 18"/>
            <p:cNvSpPr txBox="1"/>
            <p:nvPr/>
          </p:nvSpPr>
          <p:spPr>
            <a:xfrm>
              <a:off x="3357286" y="140486"/>
              <a:ext cx="2415361" cy="338554"/>
            </a:xfrm>
            <a:prstGeom prst="rect">
              <a:avLst/>
            </a:prstGeom>
            <a:noFill/>
          </p:spPr>
          <p:txBody>
            <a:bodyPr wrap="square" rtlCol="0">
              <a:spAutoFit/>
            </a:bodyPr>
            <a:lstStyle/>
            <a:p>
              <a:pPr algn="ctr"/>
              <a:r>
                <a:rPr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提出不要の工事書類例</a:t>
              </a:r>
              <a:endParaRPr lang="en-US" altLang="ja-JP"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テキスト ボックス 19"/>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54" name="テキスト ボックス 53"/>
          <p:cNvSpPr txBox="1"/>
          <p:nvPr/>
        </p:nvSpPr>
        <p:spPr>
          <a:xfrm>
            <a:off x="179512" y="660261"/>
            <a:ext cx="4493538"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工事書類の電子化について</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p:cNvSpPr txBox="1"/>
          <p:nvPr/>
        </p:nvSpPr>
        <p:spPr>
          <a:xfrm>
            <a:off x="50240" y="1226319"/>
            <a:ext cx="3241143" cy="4154984"/>
          </a:xfrm>
          <a:prstGeom prst="rect">
            <a:avLst/>
          </a:prstGeom>
          <a:noFill/>
        </p:spPr>
        <p:txBody>
          <a:bodyPr wrap="square" rtlCol="0">
            <a:spAutoFit/>
          </a:bodyPr>
          <a:lstStyle/>
          <a:p>
            <a:pPr lvl="0"/>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令和</a:t>
            </a:r>
            <a:r>
              <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rPr>
              <a:t>6</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rPr>
              <a:t>10</a:t>
            </a:r>
            <a:r>
              <a:rPr lang="ja-JP" altLang="ja-JP" sz="2400" dirty="0" smtClean="0">
                <a:latin typeface="メイリオ" panose="020B0604030504040204" pitchFamily="50" charset="-128"/>
                <a:ea typeface="メイリオ" panose="020B0604030504040204" pitchFamily="50" charset="-128"/>
                <a:cs typeface="メイリオ" panose="020B0604030504040204" pitchFamily="50" charset="-128"/>
              </a:rPr>
              <a:t>月より、</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利用に必要な通信環境等が確保できない場合等を</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除いて</a:t>
            </a:r>
            <a:r>
              <a:rPr lang="ja-JP" altLang="en-US" sz="24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工事情報共有システムの利用が標準</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と</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なりました</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利用にあたっては、</a:t>
            </a:r>
            <a:r>
              <a:rPr lang="ja-JP" altLang="en-US" sz="24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b="1"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4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土木</a:t>
            </a:r>
            <a:r>
              <a:rPr lang="ja-JP" altLang="en-US" sz="2400" b="1"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工事における工事情報共有システムの活用</a:t>
            </a:r>
            <a:r>
              <a:rPr lang="ja-JP" altLang="en-US" sz="24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ガイドライン」</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を確認してください。</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正方形/長方形 4"/>
          <p:cNvSpPr/>
          <p:nvPr/>
        </p:nvSpPr>
        <p:spPr>
          <a:xfrm>
            <a:off x="3283994" y="1191174"/>
            <a:ext cx="5831871" cy="5634011"/>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9" name="図 38"/>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291382" y="1183481"/>
            <a:ext cx="5944069" cy="5641704"/>
          </a:xfrm>
          <a:prstGeom prst="rect">
            <a:avLst/>
          </a:prstGeom>
          <a:noFill/>
          <a:extLst>
            <a:ext uri="{909E8E84-426E-40DD-AFC4-6F175D3DCCD1}">
              <a14:hiddenFill xmlns:a14="http://schemas.microsoft.com/office/drawing/2010/main">
                <a:solidFill>
                  <a:srgbClr val="FFFFFF"/>
                </a:solidFill>
              </a14:hiddenFill>
            </a:ext>
          </a:extLst>
        </p:spPr>
      </p:pic>
      <p:sp>
        <p:nvSpPr>
          <p:cNvPr id="27" name="テキスト ボックス 26"/>
          <p:cNvSpPr txBox="1"/>
          <p:nvPr/>
        </p:nvSpPr>
        <p:spPr>
          <a:xfrm>
            <a:off x="107504" y="5425651"/>
            <a:ext cx="3076345" cy="1323439"/>
          </a:xfrm>
          <a:prstGeom prst="rect">
            <a:avLst/>
          </a:prstGeom>
          <a:noFill/>
        </p:spPr>
        <p:txBody>
          <a:bodyPr wrap="square" rtlCol="0">
            <a:spAutoFit/>
          </a:bodyPr>
          <a:lstStyle/>
          <a:p>
            <a:pPr lvl="0"/>
            <a:r>
              <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工事情報共有システムを</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利用</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しない場合、工事打合簿等に</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ついて「工事打合簿</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等の</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電子</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メール</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施行フロー」に</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よる処</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理を基本する</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0202936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p:nvPr/>
        </p:nvGrpSpPr>
        <p:grpSpPr>
          <a:xfrm>
            <a:off x="1" y="25200"/>
            <a:ext cx="9144000" cy="6833685"/>
            <a:chOff x="1" y="25200"/>
            <a:chExt cx="9144000" cy="6833685"/>
          </a:xfrm>
        </p:grpSpPr>
        <p:grpSp>
          <p:nvGrpSpPr>
            <p:cNvPr id="2" name="グループ化 1"/>
            <p:cNvGrpSpPr/>
            <p:nvPr/>
          </p:nvGrpSpPr>
          <p:grpSpPr>
            <a:xfrm>
              <a:off x="1" y="25200"/>
              <a:ext cx="9144000" cy="6833685"/>
              <a:chOff x="1" y="25200"/>
              <a:chExt cx="9144000" cy="6833685"/>
            </a:xfrm>
          </p:grpSpPr>
          <p:sp>
            <p:nvSpPr>
              <p:cNvPr id="45" name="フリーフォーム 44"/>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3" name="フリーフォーム 42"/>
              <p:cNvSpPr/>
              <p:nvPr/>
            </p:nvSpPr>
            <p:spPr>
              <a:xfrm>
                <a:off x="7411" y="25200"/>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2" name="フリーフォーム 41"/>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8000"/>
              </a:solid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3" name="正方形/長方形 32"/>
              <p:cNvSpPr/>
              <p:nvPr/>
            </p:nvSpPr>
            <p:spPr>
              <a:xfrm>
                <a:off x="1" y="548680"/>
                <a:ext cx="9144000" cy="6310205"/>
              </a:xfrm>
              <a:prstGeom prst="rect">
                <a:avLst/>
              </a:prstGeom>
              <a:blipFill>
                <a:blip r:embed="rId3"/>
                <a:tile tx="0" ty="0" sx="100000" sy="100000" flip="none" algn="tl"/>
              </a:blip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 name="正方形/長方形 31"/>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14069" y="548680"/>
                <a:ext cx="9101796" cy="620687"/>
              </a:xfrm>
              <a:prstGeom prst="rect">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7308304" y="610875"/>
                <a:ext cx="1584959" cy="491534"/>
                <a:chOff x="7308304" y="610875"/>
                <a:chExt cx="1584959" cy="491534"/>
              </a:xfrm>
            </p:grpSpPr>
            <p:sp>
              <p:nvSpPr>
                <p:cNvPr id="24" name="角丸四角形 23"/>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5"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正方形/長方形 25"/>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18" name="テキスト ボックス 17"/>
            <p:cNvSpPr txBox="1"/>
            <p:nvPr/>
          </p:nvSpPr>
          <p:spPr>
            <a:xfrm>
              <a:off x="395538" y="140486"/>
              <a:ext cx="2210034" cy="338554"/>
            </a:xfrm>
            <a:prstGeom prst="rect">
              <a:avLst/>
            </a:prstGeom>
            <a:noFill/>
          </p:spPr>
          <p:txBody>
            <a:bodyPr wrap="square" rtlCol="0">
              <a:spAutoFit/>
            </a:bodyPr>
            <a:lstStyle/>
            <a:p>
              <a:pPr algn="ctr"/>
              <a:r>
                <a:rPr kumimoji="1"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テキスト ボックス 18"/>
            <p:cNvSpPr txBox="1"/>
            <p:nvPr/>
          </p:nvSpPr>
          <p:spPr>
            <a:xfrm>
              <a:off x="3357286" y="140486"/>
              <a:ext cx="2415361" cy="338554"/>
            </a:xfrm>
            <a:prstGeom prst="rect">
              <a:avLst/>
            </a:prstGeom>
            <a:noFill/>
          </p:spPr>
          <p:txBody>
            <a:bodyPr wrap="square" rtlCol="0">
              <a:spAutoFit/>
            </a:bodyPr>
            <a:lstStyle/>
            <a:p>
              <a:pPr algn="ctr"/>
              <a:r>
                <a:rPr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提出不要の工事書類例</a:t>
              </a:r>
              <a:endParaRPr lang="en-US" altLang="ja-JP"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テキスト ボックス 19"/>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53" name="角丸四角形 52"/>
          <p:cNvSpPr/>
          <p:nvPr/>
        </p:nvSpPr>
        <p:spPr>
          <a:xfrm>
            <a:off x="78377" y="1209821"/>
            <a:ext cx="8977700" cy="1139059"/>
          </a:xfrm>
          <a:prstGeom prst="roundRect">
            <a:avLst/>
          </a:prstGeom>
          <a:solidFill>
            <a:srgbClr val="CCFFCC">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テキスト ボックス 53"/>
          <p:cNvSpPr txBox="1"/>
          <p:nvPr/>
        </p:nvSpPr>
        <p:spPr>
          <a:xfrm>
            <a:off x="179512" y="660261"/>
            <a:ext cx="5929828"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工事書類に関する事前協議に</a:t>
            </a:r>
            <a:r>
              <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ついて</a:t>
            </a:r>
          </a:p>
        </p:txBody>
      </p:sp>
      <p:sp>
        <p:nvSpPr>
          <p:cNvPr id="4" name="テキスト ボックス 3"/>
          <p:cNvSpPr txBox="1"/>
          <p:nvPr/>
        </p:nvSpPr>
        <p:spPr>
          <a:xfrm>
            <a:off x="179512" y="1247583"/>
            <a:ext cx="8863947" cy="1200329"/>
          </a:xfrm>
          <a:prstGeom prst="rect">
            <a:avLst/>
          </a:prstGeom>
          <a:noFill/>
        </p:spPr>
        <p:txBody>
          <a:bodyPr wrap="square" rtlCol="0">
            <a:spAutoFit/>
          </a:bodyPr>
          <a:lstStyle/>
          <a:p>
            <a:pPr lvl="0"/>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契約後の</a:t>
            </a:r>
            <a:r>
              <a:rPr kumimoji="1" lang="ja-JP" altLang="en-US" sz="24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事前協議により</a:t>
            </a:r>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、事前</a:t>
            </a:r>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協議</a:t>
            </a:r>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チェックシート</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と</a:t>
            </a:r>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工事</a:t>
            </a:r>
            <a:r>
              <a:rPr kumimoji="1"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書類最適化一覧表</a:t>
            </a:r>
            <a:r>
              <a:rPr kumimoji="1" lang="en-US" altLang="ja-JP" sz="2400" b="1"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土木工事編</a:t>
            </a:r>
            <a:r>
              <a:rPr kumimoji="1" lang="en-US" altLang="ja-JP" sz="2400" b="1"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を基に、</a:t>
            </a:r>
            <a:r>
              <a:rPr kumimoji="1" lang="ja-JP" altLang="en-US" sz="24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発注者（監督職員と検査員）</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と</a:t>
            </a:r>
            <a:r>
              <a:rPr kumimoji="1" lang="ja-JP" altLang="en-US" sz="24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受注者</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で書類の</a:t>
            </a:r>
            <a:r>
              <a:rPr kumimoji="1" lang="ja-JP" altLang="en-US" sz="2400" b="1"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提出方法</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2400" b="1"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検査・納品方法</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を決定します。</a:t>
            </a:r>
            <a:endParaRPr kumimoji="1"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p:cNvSpPr/>
          <p:nvPr/>
        </p:nvSpPr>
        <p:spPr>
          <a:xfrm>
            <a:off x="179512" y="3116585"/>
            <a:ext cx="8863947" cy="369378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8" name="図 27"/>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97074" y="2485674"/>
            <a:ext cx="8838968" cy="43246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87262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グループ化 5"/>
          <p:cNvGrpSpPr/>
          <p:nvPr/>
        </p:nvGrpSpPr>
        <p:grpSpPr>
          <a:xfrm>
            <a:off x="1" y="25200"/>
            <a:ext cx="9144000" cy="6833685"/>
            <a:chOff x="1" y="25200"/>
            <a:chExt cx="9144000" cy="6833685"/>
          </a:xfrm>
        </p:grpSpPr>
        <p:sp>
          <p:nvSpPr>
            <p:cNvPr id="45" name="フリーフォーム 44"/>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3" name="フリーフォーム 42"/>
            <p:cNvSpPr/>
            <p:nvPr/>
          </p:nvSpPr>
          <p:spPr>
            <a:xfrm>
              <a:off x="7411" y="25200"/>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2" name="フリーフォーム 41"/>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8000"/>
            </a:solid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3" name="正方形/長方形 32"/>
            <p:cNvSpPr/>
            <p:nvPr/>
          </p:nvSpPr>
          <p:spPr>
            <a:xfrm>
              <a:off x="1" y="548680"/>
              <a:ext cx="9144000" cy="6310205"/>
            </a:xfrm>
            <a:prstGeom prst="rect">
              <a:avLst/>
            </a:prstGeom>
            <a:blipFill>
              <a:blip r:embed="rId3"/>
              <a:tile tx="0" ty="0" sx="100000" sy="100000" flip="none" algn="tl"/>
            </a:blip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 name="正方形/長方形 31"/>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14069" y="548680"/>
              <a:ext cx="9101796" cy="620687"/>
            </a:xfrm>
            <a:prstGeom prst="rect">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7308304" y="610875"/>
              <a:ext cx="1584959" cy="491534"/>
              <a:chOff x="7308304" y="610875"/>
              <a:chExt cx="1584959" cy="491534"/>
            </a:xfrm>
          </p:grpSpPr>
          <p:sp>
            <p:nvSpPr>
              <p:cNvPr id="24" name="角丸四角形 23"/>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5"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正方形/長方形 25"/>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8" name="テキスト ボックス 17"/>
            <p:cNvSpPr txBox="1"/>
            <p:nvPr/>
          </p:nvSpPr>
          <p:spPr>
            <a:xfrm>
              <a:off x="395538" y="140486"/>
              <a:ext cx="2210034" cy="338554"/>
            </a:xfrm>
            <a:prstGeom prst="rect">
              <a:avLst/>
            </a:prstGeom>
            <a:noFill/>
          </p:spPr>
          <p:txBody>
            <a:bodyPr wrap="square" rtlCol="0">
              <a:spAutoFit/>
            </a:bodyPr>
            <a:lstStyle/>
            <a:p>
              <a:pPr algn="ctr"/>
              <a:r>
                <a:rPr kumimoji="1"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テキスト ボックス 18"/>
            <p:cNvSpPr txBox="1"/>
            <p:nvPr/>
          </p:nvSpPr>
          <p:spPr>
            <a:xfrm>
              <a:off x="3357286" y="140486"/>
              <a:ext cx="2415361" cy="338554"/>
            </a:xfrm>
            <a:prstGeom prst="rect">
              <a:avLst/>
            </a:prstGeom>
            <a:noFill/>
          </p:spPr>
          <p:txBody>
            <a:bodyPr wrap="square" rtlCol="0">
              <a:spAutoFit/>
            </a:bodyPr>
            <a:lstStyle/>
            <a:p>
              <a:pPr algn="ctr"/>
              <a:r>
                <a:rPr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提出不要の工事書類例</a:t>
              </a:r>
              <a:endParaRPr lang="en-US" altLang="ja-JP"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テキスト ボックス 19"/>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15" name="正方形/長方形 14"/>
          <p:cNvSpPr/>
          <p:nvPr/>
        </p:nvSpPr>
        <p:spPr>
          <a:xfrm>
            <a:off x="129287" y="3758938"/>
            <a:ext cx="8910209" cy="1776547"/>
          </a:xfrm>
          <a:prstGeom prst="rect">
            <a:avLst/>
          </a:prstGeom>
          <a:blipFill dpi="0" rotWithShape="1">
            <a:blip r:embed="rId5">
              <a:alphaModFix amt="70000"/>
            </a:blip>
            <a:srcRect/>
            <a:tile tx="0" ty="0" sx="100000" sy="100000" flip="none" algn="tl"/>
          </a:blip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角丸四角形 29"/>
          <p:cNvSpPr/>
          <p:nvPr/>
        </p:nvSpPr>
        <p:spPr>
          <a:xfrm>
            <a:off x="104504" y="1234329"/>
            <a:ext cx="8948056" cy="1369484"/>
          </a:xfrm>
          <a:prstGeom prst="roundRect">
            <a:avLst>
              <a:gd name="adj" fmla="val 8425"/>
            </a:avLst>
          </a:prstGeom>
          <a:solidFill>
            <a:srgbClr val="99CC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テキスト ボックス 53"/>
          <p:cNvSpPr txBox="1"/>
          <p:nvPr/>
        </p:nvSpPr>
        <p:spPr>
          <a:xfrm>
            <a:off x="179512" y="660261"/>
            <a:ext cx="2698175"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主な書類の取扱</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p:cNvSpPr txBox="1"/>
          <p:nvPr/>
        </p:nvSpPr>
        <p:spPr>
          <a:xfrm>
            <a:off x="383976" y="1772816"/>
            <a:ext cx="8570518" cy="830997"/>
          </a:xfrm>
          <a:prstGeom prst="rect">
            <a:avLst/>
          </a:prstGeom>
          <a:noFill/>
        </p:spPr>
        <p:txBody>
          <a:bodyPr wrap="square" rtlCol="0">
            <a:spAutoFit/>
          </a:bodyPr>
          <a:lstStyle/>
          <a:p>
            <a:pPr lvl="0"/>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施工計画書は通常、共通仕様書に基づき受注者が十分に検討して作成すべきものですが、以下の場合は簡略化しましょう</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テキスト ボックス 6"/>
          <p:cNvSpPr txBox="1"/>
          <p:nvPr/>
        </p:nvSpPr>
        <p:spPr>
          <a:xfrm>
            <a:off x="142350" y="1321604"/>
            <a:ext cx="5625323" cy="523220"/>
          </a:xfrm>
          <a:prstGeom prst="rect">
            <a:avLst/>
          </a:prstGeom>
          <a:noFill/>
        </p:spPr>
        <p:txBody>
          <a:bodyPr wrap="none" rtlCol="0">
            <a:spAutoFit/>
          </a:bodyPr>
          <a:lstStyle/>
          <a:p>
            <a:r>
              <a:rPr kumimoji="1" lang="ja-JP" altLang="en-US"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★施工計画書（試行書類</a:t>
            </a:r>
            <a:r>
              <a:rPr kumimoji="1" lang="en-US" altLang="ja-JP"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No.</a:t>
            </a:r>
            <a:r>
              <a:rPr lang="en-US" altLang="ja-JP"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18</a:t>
            </a:r>
            <a:r>
              <a:rPr kumimoji="1" lang="ja-JP" altLang="en-US"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28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テキスト ボックス 7"/>
          <p:cNvSpPr txBox="1"/>
          <p:nvPr/>
        </p:nvSpPr>
        <p:spPr>
          <a:xfrm>
            <a:off x="188339" y="2636912"/>
            <a:ext cx="5724644" cy="461665"/>
          </a:xfrm>
          <a:prstGeom prst="rect">
            <a:avLst/>
          </a:prstGeom>
          <a:noFill/>
        </p:spPr>
        <p:txBody>
          <a:bodyPr wrap="none" rtlCol="0">
            <a:spAutoFit/>
          </a:bodyPr>
          <a:lstStyle/>
          <a:p>
            <a:r>
              <a:rPr lang="ja-JP" altLang="en-US" sz="2400" b="1" u="sng"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①</a:t>
            </a:r>
            <a:r>
              <a:rPr lang="ja-JP" altLang="en-US" sz="2400" b="1" u="sng"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維持</a:t>
            </a:r>
            <a:r>
              <a:rPr lang="ja-JP" altLang="en-US" sz="2400" b="1" u="sng"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工事等における記載内容の簡略化</a:t>
            </a:r>
            <a:endParaRPr kumimoji="1" lang="ja-JP" altLang="en-US" sz="2400" b="1" u="sng"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テキスト ボックス 8"/>
          <p:cNvSpPr txBox="1"/>
          <p:nvPr/>
        </p:nvSpPr>
        <p:spPr>
          <a:xfrm>
            <a:off x="181005" y="5661248"/>
            <a:ext cx="6955750" cy="461665"/>
          </a:xfrm>
          <a:prstGeom prst="rect">
            <a:avLst/>
          </a:prstGeom>
          <a:noFill/>
        </p:spPr>
        <p:txBody>
          <a:bodyPr wrap="none" rtlCol="0">
            <a:spAutoFit/>
          </a:bodyPr>
          <a:lstStyle/>
          <a:p>
            <a:r>
              <a:rPr lang="ja-JP" altLang="en-US" sz="2400" b="1" u="sng"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②軽微</a:t>
            </a:r>
            <a:r>
              <a:rPr lang="ja-JP" altLang="en-US" sz="2400" b="1" u="sng"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な変更</a:t>
            </a:r>
            <a:r>
              <a:rPr lang="ja-JP" altLang="en-US" sz="2400" b="1" u="sng"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における変更施工計画書の提出</a:t>
            </a:r>
            <a:r>
              <a:rPr lang="ja-JP" altLang="en-US" sz="2400" b="1" u="sng"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不要</a:t>
            </a:r>
            <a:endParaRPr kumimoji="1" lang="ja-JP" altLang="en-US" sz="2400" b="1" u="sng"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テキスト ボックス 9"/>
          <p:cNvSpPr txBox="1"/>
          <p:nvPr/>
        </p:nvSpPr>
        <p:spPr>
          <a:xfrm>
            <a:off x="373323" y="6079364"/>
            <a:ext cx="8641743" cy="707886"/>
          </a:xfrm>
          <a:prstGeom prst="rect">
            <a:avLst/>
          </a:prstGeom>
          <a:noFill/>
        </p:spPr>
        <p:txBody>
          <a:bodyPr wrap="square" rtlCol="0">
            <a:spAutoFit/>
          </a:bodyPr>
          <a:lstStyle/>
          <a:p>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現地精査に伴う工事数量のみの</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変更</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や工期のみの変更</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等</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は</a:t>
            </a:r>
            <a:r>
              <a:rPr lang="ja-JP" altLang="ja-JP" sz="2000" b="1" dirty="0">
                <a:latin typeface="メイリオ" panose="020B0604030504040204" pitchFamily="50" charset="-128"/>
                <a:ea typeface="メイリオ" panose="020B0604030504040204" pitchFamily="50" charset="-128"/>
                <a:cs typeface="メイリオ" panose="020B0604030504040204" pitchFamily="50" charset="-128"/>
              </a:rPr>
              <a:t>施工計画書の提出は不要</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と</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し</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ja-JP" sz="20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発注者</a:t>
            </a:r>
            <a:r>
              <a:rPr lang="ja-JP" altLang="ja-JP" sz="20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及び受注者で変更</a:t>
            </a:r>
            <a:r>
              <a:rPr lang="ja-JP" altLang="ja-JP" sz="20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数量</a:t>
            </a:r>
            <a:r>
              <a:rPr lang="ja-JP" altLang="en-US" sz="20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や工期</a:t>
            </a:r>
            <a:r>
              <a:rPr lang="ja-JP" altLang="ja-JP" sz="20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等</a:t>
            </a:r>
            <a:r>
              <a:rPr lang="ja-JP" altLang="ja-JP" sz="20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を各々で追記</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します</a:t>
            </a:r>
            <a:endPar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テキスト ボックス 10"/>
          <p:cNvSpPr txBox="1"/>
          <p:nvPr/>
        </p:nvSpPr>
        <p:spPr>
          <a:xfrm>
            <a:off x="325205" y="3037802"/>
            <a:ext cx="8641743" cy="707886"/>
          </a:xfrm>
          <a:prstGeom prst="rect">
            <a:avLst/>
          </a:prstGeom>
          <a:noFill/>
        </p:spPr>
        <p:txBody>
          <a:bodyPr wrap="square" rtlCol="0">
            <a:spAutoFit/>
          </a:bodyPr>
          <a:lstStyle/>
          <a:p>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各年度に</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実施している道路維持工事又は河川維持工事等で</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は</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ja-JP" sz="2000" b="1" dirty="0" smtClean="0">
                <a:latin typeface="メイリオ" panose="020B0604030504040204" pitchFamily="50" charset="-128"/>
                <a:ea typeface="メイリオ" panose="020B0604030504040204" pitchFamily="50" charset="-128"/>
                <a:cs typeface="メイリオ" panose="020B0604030504040204" pitchFamily="50" charset="-128"/>
              </a:rPr>
              <a:t>発注者</a:t>
            </a:r>
            <a:r>
              <a:rPr lang="ja-JP" altLang="ja-JP" sz="2000" b="1" dirty="0">
                <a:latin typeface="メイリオ" panose="020B0604030504040204" pitchFamily="50" charset="-128"/>
                <a:ea typeface="メイリオ" panose="020B0604030504040204" pitchFamily="50" charset="-128"/>
                <a:cs typeface="メイリオ" panose="020B0604030504040204" pitchFamily="50" charset="-128"/>
              </a:rPr>
              <a:t>及び受注者で協議</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して記載すべき事項を簡略化</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します</a:t>
            </a:r>
            <a:endPar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 name="テキスト ボックス 12"/>
          <p:cNvSpPr txBox="1"/>
          <p:nvPr/>
        </p:nvSpPr>
        <p:spPr>
          <a:xfrm>
            <a:off x="166449" y="3805623"/>
            <a:ext cx="8678709" cy="1754326"/>
          </a:xfrm>
          <a:prstGeom prst="rect">
            <a:avLst/>
          </a:prstGeom>
          <a:noFill/>
        </p:spPr>
        <p:txBody>
          <a:bodyPr wrap="square" rtlCol="0">
            <a:spAutoFit/>
          </a:bodyPr>
          <a:lstStyle/>
          <a:p>
            <a:r>
              <a:rPr lang="ja-JP" altLang="ja-JP" b="1" u="sng" dirty="0">
                <a:latin typeface="メイリオ" panose="020B0604030504040204" pitchFamily="50" charset="-128"/>
                <a:ea typeface="メイリオ" panose="020B0604030504040204" pitchFamily="50" charset="-128"/>
                <a:cs typeface="メイリオ" panose="020B0604030504040204" pitchFamily="50" charset="-128"/>
              </a:rPr>
              <a:t>＜参考＞簡略化する施工計画書の記載内容</a:t>
            </a:r>
          </a:p>
          <a:p>
            <a:r>
              <a:rPr lang="ja-JP" altLang="ja-JP" dirty="0">
                <a:latin typeface="メイリオ" panose="020B0604030504040204" pitchFamily="50" charset="-128"/>
                <a:ea typeface="メイリオ" panose="020B0604030504040204" pitchFamily="50" charset="-128"/>
                <a:cs typeface="メイリオ" panose="020B0604030504040204" pitchFamily="50" charset="-128"/>
              </a:rPr>
              <a:t>　下記の記載内容を簡略化することを</a:t>
            </a:r>
            <a:r>
              <a:rPr lang="ja-JP" altLang="ja-JP" b="1" dirty="0">
                <a:latin typeface="メイリオ" panose="020B0604030504040204" pitchFamily="50" charset="-128"/>
                <a:ea typeface="メイリオ" panose="020B0604030504040204" pitchFamily="50" charset="-128"/>
                <a:cs typeface="メイリオ" panose="020B0604030504040204" pitchFamily="50" charset="-128"/>
              </a:rPr>
              <a:t>基本</a:t>
            </a:r>
            <a:r>
              <a:rPr lang="ja-JP" altLang="ja-JP" dirty="0">
                <a:latin typeface="メイリオ" panose="020B0604030504040204" pitchFamily="50" charset="-128"/>
                <a:ea typeface="メイリオ" panose="020B0604030504040204" pitchFamily="50" charset="-128"/>
                <a:cs typeface="メイリオ" panose="020B0604030504040204" pitchFamily="50" charset="-128"/>
              </a:rPr>
              <a:t>としていますが</a:t>
            </a:r>
            <a:r>
              <a:rPr lang="ja-JP" altLang="ja-JP"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工</a:t>
            </a:r>
            <a:r>
              <a:rPr lang="ja-JP" altLang="ja-JP" b="1" dirty="0" smtClean="0">
                <a:latin typeface="メイリオ" panose="020B0604030504040204" pitchFamily="50" charset="-128"/>
                <a:ea typeface="メイリオ" panose="020B0604030504040204" pitchFamily="50" charset="-128"/>
                <a:cs typeface="メイリオ" panose="020B0604030504040204" pitchFamily="50" charset="-128"/>
              </a:rPr>
              <a:t>事</a:t>
            </a:r>
            <a:r>
              <a:rPr lang="ja-JP" altLang="ja-JP" b="1" dirty="0">
                <a:latin typeface="メイリオ" panose="020B0604030504040204" pitchFamily="50" charset="-128"/>
                <a:ea typeface="メイリオ" panose="020B0604030504040204" pitchFamily="50" charset="-128"/>
                <a:cs typeface="メイリオ" panose="020B0604030504040204" pitchFamily="50" charset="-128"/>
              </a:rPr>
              <a:t>内容に応じて</a:t>
            </a:r>
            <a:r>
              <a:rPr lang="ja-JP" altLang="ja-JP" dirty="0" smtClean="0">
                <a:latin typeface="メイリオ" panose="020B0604030504040204" pitchFamily="50" charset="-128"/>
                <a:ea typeface="メイリオ" panose="020B0604030504040204" pitchFamily="50" charset="-128"/>
                <a:cs typeface="メイリオ" panose="020B0604030504040204" pitchFamily="50" charset="-128"/>
              </a:rPr>
              <a:t>発注</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ja-JP" dirty="0" smtClean="0">
                <a:latin typeface="メイリオ" panose="020B0604030504040204" pitchFamily="50" charset="-128"/>
                <a:ea typeface="メイリオ" panose="020B0604030504040204" pitchFamily="50" charset="-128"/>
                <a:cs typeface="メイリオ" panose="020B0604030504040204" pitchFamily="50" charset="-128"/>
              </a:rPr>
              <a:t>者</a:t>
            </a:r>
            <a:r>
              <a:rPr lang="ja-JP" altLang="ja-JP" dirty="0">
                <a:latin typeface="メイリオ" panose="020B0604030504040204" pitchFamily="50" charset="-128"/>
                <a:ea typeface="メイリオ" panose="020B0604030504040204" pitchFamily="50" charset="-128"/>
                <a:cs typeface="メイリオ" panose="020B0604030504040204" pitchFamily="50" charset="-128"/>
              </a:rPr>
              <a:t>と受注者が協議し，</a:t>
            </a:r>
            <a:r>
              <a:rPr lang="ja-JP" altLang="ja-JP" b="1" dirty="0">
                <a:latin typeface="メイリオ" panose="020B0604030504040204" pitchFamily="50" charset="-128"/>
                <a:ea typeface="メイリオ" panose="020B0604030504040204" pitchFamily="50" charset="-128"/>
                <a:cs typeface="メイリオ" panose="020B0604030504040204" pitchFamily="50" charset="-128"/>
              </a:rPr>
              <a:t>記載内容の簡略化する項目を決定</a:t>
            </a:r>
            <a:r>
              <a:rPr lang="ja-JP" altLang="ja-JP" dirty="0">
                <a:latin typeface="メイリオ" panose="020B0604030504040204" pitchFamily="50" charset="-128"/>
                <a:ea typeface="メイリオ" panose="020B0604030504040204" pitchFamily="50" charset="-128"/>
                <a:cs typeface="メイリオ" panose="020B0604030504040204" pitchFamily="50" charset="-128"/>
              </a:rPr>
              <a:t>します。　　　</a:t>
            </a:r>
          </a:p>
          <a:p>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ja-JP"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４</a:t>
            </a:r>
            <a:r>
              <a:rPr lang="ja-JP" altLang="ja-JP"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．指定</a:t>
            </a:r>
            <a:r>
              <a:rPr lang="ja-JP" altLang="ja-JP"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機械</a:t>
            </a:r>
            <a:r>
              <a:rPr lang="ja-JP" altLang="en-US"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ja-JP"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５</a:t>
            </a:r>
            <a:r>
              <a:rPr lang="ja-JP" altLang="ja-JP"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．主要船舶，</a:t>
            </a:r>
            <a:r>
              <a:rPr lang="ja-JP" altLang="ja-JP"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機械</a:t>
            </a:r>
            <a:r>
              <a:rPr lang="ja-JP" altLang="en-US"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ja-JP"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６</a:t>
            </a:r>
            <a:r>
              <a:rPr lang="ja-JP" altLang="ja-JP"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．主要資材　　　</a:t>
            </a:r>
          </a:p>
          <a:p>
            <a:r>
              <a:rPr lang="ja-JP" altLang="en-US"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ja-JP"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１２</a:t>
            </a:r>
            <a:r>
              <a:rPr lang="ja-JP" altLang="ja-JP"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．環境</a:t>
            </a:r>
            <a:r>
              <a:rPr lang="ja-JP" altLang="ja-JP"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対策</a:t>
            </a:r>
            <a:r>
              <a:rPr lang="ja-JP" altLang="en-US"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ja-JP"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１３</a:t>
            </a:r>
            <a:r>
              <a:rPr lang="ja-JP" altLang="ja-JP"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．現場作業環境の</a:t>
            </a:r>
            <a:r>
              <a:rPr lang="ja-JP" altLang="ja-JP"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整備</a:t>
            </a:r>
            <a:r>
              <a:rPr lang="en-US" altLang="ja-JP"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 </a:t>
            </a:r>
            <a:endParaRPr lang="ja-JP" altLang="ja-JP"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ja-JP"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ja-JP"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ja-JP" dirty="0">
                <a:latin typeface="メイリオ" panose="020B0604030504040204" pitchFamily="50" charset="-128"/>
                <a:ea typeface="メイリオ" panose="020B0604030504040204" pitchFamily="50" charset="-128"/>
                <a:cs typeface="メイリオ" panose="020B0604030504040204" pitchFamily="50" charset="-128"/>
              </a:rPr>
              <a:t>上記項目であっても品質・安全管理上必要となる事項については</a:t>
            </a:r>
            <a:r>
              <a:rPr lang="ja-JP" altLang="ja-JP" dirty="0" smtClean="0">
                <a:latin typeface="メイリオ" panose="020B0604030504040204" pitchFamily="50" charset="-128"/>
                <a:ea typeface="メイリオ" panose="020B0604030504040204" pitchFamily="50" charset="-128"/>
                <a:cs typeface="メイリオ" panose="020B0604030504040204" pitchFamily="50" charset="-128"/>
              </a:rPr>
              <a:t>記載</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要です</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1011176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グループ化 28"/>
          <p:cNvGrpSpPr/>
          <p:nvPr/>
        </p:nvGrpSpPr>
        <p:grpSpPr>
          <a:xfrm>
            <a:off x="1" y="25200"/>
            <a:ext cx="9144000" cy="6833685"/>
            <a:chOff x="1" y="25200"/>
            <a:chExt cx="9144000" cy="6833685"/>
          </a:xfrm>
        </p:grpSpPr>
        <p:sp>
          <p:nvSpPr>
            <p:cNvPr id="31" name="フリーフォーム 30"/>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34" name="フリーフォーム 33"/>
            <p:cNvSpPr/>
            <p:nvPr/>
          </p:nvSpPr>
          <p:spPr>
            <a:xfrm>
              <a:off x="7411" y="25200"/>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35" name="フリーフォーム 34"/>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8000"/>
            </a:solid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6" name="正方形/長方形 35"/>
            <p:cNvSpPr/>
            <p:nvPr/>
          </p:nvSpPr>
          <p:spPr>
            <a:xfrm>
              <a:off x="1" y="548680"/>
              <a:ext cx="9144000" cy="6310205"/>
            </a:xfrm>
            <a:prstGeom prst="rect">
              <a:avLst/>
            </a:prstGeom>
            <a:blipFill>
              <a:blip r:embed="rId3"/>
              <a:tile tx="0" ty="0" sx="100000" sy="100000" flip="none" algn="tl"/>
            </a:blip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7" name="正方形/長方形 36"/>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p:cNvSpPr/>
            <p:nvPr/>
          </p:nvSpPr>
          <p:spPr>
            <a:xfrm>
              <a:off x="14069" y="548680"/>
              <a:ext cx="9101796" cy="620687"/>
            </a:xfrm>
            <a:prstGeom prst="rect">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9" name="グループ化 38"/>
            <p:cNvGrpSpPr/>
            <p:nvPr/>
          </p:nvGrpSpPr>
          <p:grpSpPr>
            <a:xfrm>
              <a:off x="7308304" y="610875"/>
              <a:ext cx="1584959" cy="491534"/>
              <a:chOff x="7308304" y="610875"/>
              <a:chExt cx="1584959" cy="491534"/>
            </a:xfrm>
          </p:grpSpPr>
          <p:sp>
            <p:nvSpPr>
              <p:cNvPr id="46" name="角丸四角形 45"/>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7"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 name="正方形/長方形 47"/>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0" name="テキスト ボックス 39"/>
            <p:cNvSpPr txBox="1"/>
            <p:nvPr/>
          </p:nvSpPr>
          <p:spPr>
            <a:xfrm>
              <a:off x="395538" y="140486"/>
              <a:ext cx="2210034" cy="338554"/>
            </a:xfrm>
            <a:prstGeom prst="rect">
              <a:avLst/>
            </a:prstGeom>
            <a:noFill/>
          </p:spPr>
          <p:txBody>
            <a:bodyPr wrap="square" rtlCol="0">
              <a:spAutoFit/>
            </a:bodyPr>
            <a:lstStyle/>
            <a:p>
              <a:pPr algn="ctr"/>
              <a:r>
                <a:rPr kumimoji="1"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1" name="テキスト ボックス 40"/>
            <p:cNvSpPr txBox="1"/>
            <p:nvPr/>
          </p:nvSpPr>
          <p:spPr>
            <a:xfrm>
              <a:off x="3357286" y="140486"/>
              <a:ext cx="2415361" cy="338554"/>
            </a:xfrm>
            <a:prstGeom prst="rect">
              <a:avLst/>
            </a:prstGeom>
            <a:noFill/>
          </p:spPr>
          <p:txBody>
            <a:bodyPr wrap="square" rtlCol="0">
              <a:spAutoFit/>
            </a:bodyPr>
            <a:lstStyle/>
            <a:p>
              <a:pPr algn="ctr"/>
              <a:r>
                <a:rPr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提出不要の工事書類例</a:t>
              </a:r>
              <a:endParaRPr lang="en-US" altLang="ja-JP"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4" name="テキスト ボックス 43"/>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27" name="角丸四角形 26"/>
          <p:cNvSpPr/>
          <p:nvPr/>
        </p:nvSpPr>
        <p:spPr>
          <a:xfrm>
            <a:off x="104504" y="3789040"/>
            <a:ext cx="8948056" cy="1362712"/>
          </a:xfrm>
          <a:prstGeom prst="roundRect">
            <a:avLst>
              <a:gd name="adj" fmla="val 8425"/>
            </a:avLst>
          </a:prstGeom>
          <a:solidFill>
            <a:srgbClr val="99CC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角丸四角形 29"/>
          <p:cNvSpPr/>
          <p:nvPr/>
        </p:nvSpPr>
        <p:spPr>
          <a:xfrm>
            <a:off x="104504" y="1214847"/>
            <a:ext cx="8948056" cy="1412940"/>
          </a:xfrm>
          <a:prstGeom prst="roundRect">
            <a:avLst>
              <a:gd name="adj" fmla="val 8425"/>
            </a:avLst>
          </a:prstGeom>
          <a:solidFill>
            <a:srgbClr val="99CC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テキスト ボックス 53"/>
          <p:cNvSpPr txBox="1"/>
          <p:nvPr/>
        </p:nvSpPr>
        <p:spPr>
          <a:xfrm>
            <a:off x="179512" y="660261"/>
            <a:ext cx="2698175"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主な書類の取扱</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p:cNvSpPr txBox="1"/>
          <p:nvPr/>
        </p:nvSpPr>
        <p:spPr>
          <a:xfrm>
            <a:off x="383976" y="1719972"/>
            <a:ext cx="8570518" cy="830997"/>
          </a:xfrm>
          <a:prstGeom prst="rect">
            <a:avLst/>
          </a:prstGeom>
          <a:noFill/>
        </p:spPr>
        <p:txBody>
          <a:bodyPr wrap="square" rtlCol="0">
            <a:spAutoFit/>
          </a:bodyPr>
          <a:lstStyle/>
          <a:p>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情報</a:t>
            </a:r>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通信技術を利用</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して</a:t>
            </a:r>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直接発注者が</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施工体制を参照できる</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場合は</a:t>
            </a:r>
            <a:r>
              <a:rPr lang="ja-JP" altLang="en-US" sz="24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提出は不要</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です</a:t>
            </a:r>
            <a:endParaRPr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テキスト ボックス 6"/>
          <p:cNvSpPr txBox="1"/>
          <p:nvPr/>
        </p:nvSpPr>
        <p:spPr>
          <a:xfrm>
            <a:off x="142350" y="1268760"/>
            <a:ext cx="7061613" cy="523220"/>
          </a:xfrm>
          <a:prstGeom prst="rect">
            <a:avLst/>
          </a:prstGeom>
          <a:noFill/>
        </p:spPr>
        <p:txBody>
          <a:bodyPr wrap="none" rtlCol="0">
            <a:spAutoFit/>
          </a:bodyPr>
          <a:lstStyle/>
          <a:p>
            <a:r>
              <a:rPr kumimoji="1" lang="ja-JP" altLang="en-US"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★施工体制台帳の写し（試行書類</a:t>
            </a:r>
            <a:r>
              <a:rPr kumimoji="1" lang="en-US" altLang="ja-JP"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No.26</a:t>
            </a:r>
            <a:r>
              <a:rPr kumimoji="1" lang="ja-JP" altLang="en-US"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28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テキスト ボックス 2"/>
          <p:cNvSpPr txBox="1"/>
          <p:nvPr/>
        </p:nvSpPr>
        <p:spPr>
          <a:xfrm>
            <a:off x="-2268760" y="2996952"/>
            <a:ext cx="72008" cy="369332"/>
          </a:xfrm>
          <a:prstGeom prst="rect">
            <a:avLst/>
          </a:prstGeom>
          <a:noFill/>
        </p:spPr>
        <p:txBody>
          <a:bodyPr wrap="square" rtlCol="0">
            <a:spAutoFit/>
          </a:bodyPr>
          <a:lstStyle/>
          <a:p>
            <a:endParaRPr kumimoji="1" lang="ja-JP" altLang="en-US" dirty="0"/>
          </a:p>
        </p:txBody>
      </p:sp>
      <p:sp>
        <p:nvSpPr>
          <p:cNvPr id="25" name="テキスト ボックス 24"/>
          <p:cNvSpPr txBox="1"/>
          <p:nvPr/>
        </p:nvSpPr>
        <p:spPr>
          <a:xfrm>
            <a:off x="383976" y="4320755"/>
            <a:ext cx="8570518" cy="830997"/>
          </a:xfrm>
          <a:prstGeom prst="rect">
            <a:avLst/>
          </a:prstGeom>
          <a:noFill/>
        </p:spPr>
        <p:txBody>
          <a:bodyPr wrap="square" rtlCol="0">
            <a:spAutoFit/>
          </a:bodyPr>
          <a:lstStyle/>
          <a:p>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電子申請方式</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とした</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場合、</a:t>
            </a:r>
            <a:r>
              <a:rPr lang="zh-TW" altLang="en-US" sz="2400" dirty="0">
                <a:latin typeface="メイリオ" panose="020B0604030504040204" pitchFamily="50" charset="-128"/>
                <a:ea typeface="メイリオ" panose="020B0604030504040204" pitchFamily="50" charset="-128"/>
                <a:cs typeface="メイリオ" panose="020B0604030504040204" pitchFamily="50" charset="-128"/>
              </a:rPr>
              <a:t>建設業退職金共済制度掛金充当実績</a:t>
            </a:r>
            <a:r>
              <a:rPr lang="zh-TW" altLang="en-US" sz="2400" dirty="0" smtClean="0">
                <a:latin typeface="メイリオ" panose="020B0604030504040204" pitchFamily="50" charset="-128"/>
                <a:ea typeface="メイリオ" panose="020B0604030504040204" pitchFamily="50" charset="-128"/>
                <a:cs typeface="メイリオ" panose="020B0604030504040204" pitchFamily="50" charset="-128"/>
              </a:rPr>
              <a:t>総括表</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等の「</a:t>
            </a:r>
            <a:r>
              <a:rPr lang="ja-JP" altLang="en-US" sz="24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提示</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」のみで</a:t>
            </a:r>
            <a:r>
              <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rPr>
              <a:t>OK</a:t>
            </a:r>
            <a:r>
              <a:rPr lang="ja-JP" altLang="en-US" sz="2400" dirty="0" err="1" smtClean="0">
                <a:latin typeface="メイリオ" panose="020B0604030504040204" pitchFamily="50" charset="-128"/>
                <a:ea typeface="メイリオ" panose="020B0604030504040204" pitchFamily="50" charset="-128"/>
                <a:cs typeface="メイリオ" panose="020B0604030504040204" pitchFamily="50" charset="-128"/>
              </a:rPr>
              <a:t>です</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6" name="テキスト ボックス 25"/>
          <p:cNvSpPr txBox="1"/>
          <p:nvPr/>
        </p:nvSpPr>
        <p:spPr>
          <a:xfrm>
            <a:off x="142350" y="3869543"/>
            <a:ext cx="9106154" cy="523220"/>
          </a:xfrm>
          <a:prstGeom prst="rect">
            <a:avLst/>
          </a:prstGeom>
          <a:noFill/>
        </p:spPr>
        <p:txBody>
          <a:bodyPr wrap="square" rtlCol="0">
            <a:spAutoFit/>
          </a:bodyPr>
          <a:lstStyle/>
          <a:p>
            <a:r>
              <a:rPr lang="ja-JP" altLang="en-US" sz="28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建退共に</a:t>
            </a:r>
            <a:r>
              <a:rPr lang="ja-JP" altLang="en-US" sz="28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関する報告</a:t>
            </a:r>
            <a:r>
              <a:rPr lang="ja-JP" altLang="en-US"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資料</a:t>
            </a:r>
            <a:r>
              <a:rPr kumimoji="1" lang="ja-JP" altLang="en-US"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（試行書類</a:t>
            </a:r>
            <a:r>
              <a:rPr kumimoji="1" lang="en-US" altLang="ja-JP"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No.112</a:t>
            </a:r>
            <a:r>
              <a:rPr kumimoji="1" lang="ja-JP" altLang="en-US"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r>
              <a:rPr kumimoji="1" lang="en-US" altLang="ja-JP"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115</a:t>
            </a:r>
            <a:r>
              <a:rPr kumimoji="1" lang="ja-JP" altLang="en-US"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28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テキスト ボックス 1"/>
          <p:cNvSpPr txBox="1"/>
          <p:nvPr/>
        </p:nvSpPr>
        <p:spPr>
          <a:xfrm>
            <a:off x="268894" y="5293413"/>
            <a:ext cx="8685600" cy="1323439"/>
          </a:xfrm>
          <a:prstGeom prst="rect">
            <a:avLst/>
          </a:prstGeom>
          <a:noFill/>
        </p:spPr>
        <p:txBody>
          <a:bodyPr wrap="square" rtlCol="0">
            <a:spAutoFit/>
          </a:bodyPr>
          <a:lstStyle/>
          <a:p>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建設キャリアアップシステム</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等の活用による電子申請方式とした場合は</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掛金</a:t>
            </a:r>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充当実績</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を記載した</a:t>
            </a:r>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建設業退職金共済制度掛金充当実績総括表</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とあわせて</a:t>
            </a:r>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就労状況報告書</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や</a:t>
            </a:r>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掛金充当書</a:t>
            </a:r>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等</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を</a:t>
            </a:r>
            <a:r>
              <a:rPr lang="ja-JP" altLang="en-US" sz="20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提示</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することで、証紙</a:t>
            </a:r>
            <a:r>
              <a:rPr lang="zh-TW" altLang="en-US" sz="2000" dirty="0" smtClean="0">
                <a:latin typeface="メイリオ" panose="020B0604030504040204" pitchFamily="50" charset="-128"/>
                <a:ea typeface="メイリオ" panose="020B0604030504040204" pitchFamily="50" charset="-128"/>
                <a:cs typeface="メイリオ" panose="020B0604030504040204" pitchFamily="50" charset="-128"/>
              </a:rPr>
              <a:t>使用</a:t>
            </a:r>
            <a:r>
              <a:rPr lang="zh-TW" altLang="en-US" sz="2000" dirty="0">
                <a:latin typeface="メイリオ" panose="020B0604030504040204" pitchFamily="50" charset="-128"/>
                <a:ea typeface="メイリオ" panose="020B0604030504040204" pitchFamily="50" charset="-128"/>
                <a:cs typeface="メイリオ" panose="020B0604030504040204" pitchFamily="50" charset="-128"/>
              </a:rPr>
              <a:t>実績</a:t>
            </a:r>
            <a:r>
              <a:rPr lang="zh-TW" altLang="en-US" sz="2000" dirty="0" smtClean="0">
                <a:latin typeface="メイリオ" panose="020B0604030504040204" pitchFamily="50" charset="-128"/>
                <a:ea typeface="メイリオ" panose="020B0604030504040204" pitchFamily="50" charset="-128"/>
                <a:cs typeface="メイリオ" panose="020B0604030504040204" pitchFamily="50" charset="-128"/>
              </a:rPr>
              <a:t>報告書</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や配布状況総括表等</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の報告資料の提出に代えることができます。</a:t>
            </a:r>
            <a:endParaRPr lang="ja-JP"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5" name="テキスト ボックス 44"/>
          <p:cNvSpPr txBox="1"/>
          <p:nvPr/>
        </p:nvSpPr>
        <p:spPr>
          <a:xfrm>
            <a:off x="268894" y="2731884"/>
            <a:ext cx="8685600" cy="707886"/>
          </a:xfrm>
          <a:prstGeom prst="rect">
            <a:avLst/>
          </a:prstGeom>
          <a:noFill/>
        </p:spPr>
        <p:txBody>
          <a:bodyPr wrap="square" rtlCol="0">
            <a:spAutoFit/>
          </a:bodyPr>
          <a:lstStyle/>
          <a:p>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建設キャリアアップシステム等の適切なシステム</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を利用する</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場合が上記に該当します</a:t>
            </a:r>
            <a:endParaRPr lang="ja-JP"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6505268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グループ化 28"/>
          <p:cNvGrpSpPr/>
          <p:nvPr/>
        </p:nvGrpSpPr>
        <p:grpSpPr>
          <a:xfrm>
            <a:off x="1" y="25200"/>
            <a:ext cx="9144000" cy="6833685"/>
            <a:chOff x="1" y="25200"/>
            <a:chExt cx="9144000" cy="6833685"/>
          </a:xfrm>
        </p:grpSpPr>
        <p:sp>
          <p:nvSpPr>
            <p:cNvPr id="31" name="フリーフォーム 30"/>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34" name="フリーフォーム 33"/>
            <p:cNvSpPr/>
            <p:nvPr/>
          </p:nvSpPr>
          <p:spPr>
            <a:xfrm>
              <a:off x="7411" y="25200"/>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35" name="フリーフォーム 34"/>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8000"/>
            </a:solid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6" name="正方形/長方形 35"/>
            <p:cNvSpPr/>
            <p:nvPr/>
          </p:nvSpPr>
          <p:spPr>
            <a:xfrm>
              <a:off x="1" y="548680"/>
              <a:ext cx="9144000" cy="6310205"/>
            </a:xfrm>
            <a:prstGeom prst="rect">
              <a:avLst/>
            </a:prstGeom>
            <a:blipFill>
              <a:blip r:embed="rId3"/>
              <a:tile tx="0" ty="0" sx="100000" sy="100000" flip="none" algn="tl"/>
            </a:blip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7" name="正方形/長方形 36"/>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p:cNvSpPr/>
            <p:nvPr/>
          </p:nvSpPr>
          <p:spPr>
            <a:xfrm>
              <a:off x="14069" y="548680"/>
              <a:ext cx="9101796" cy="620687"/>
            </a:xfrm>
            <a:prstGeom prst="rect">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9" name="グループ化 38"/>
            <p:cNvGrpSpPr/>
            <p:nvPr/>
          </p:nvGrpSpPr>
          <p:grpSpPr>
            <a:xfrm>
              <a:off x="7308304" y="610875"/>
              <a:ext cx="1584959" cy="491534"/>
              <a:chOff x="7308304" y="610875"/>
              <a:chExt cx="1584959" cy="491534"/>
            </a:xfrm>
          </p:grpSpPr>
          <p:sp>
            <p:nvSpPr>
              <p:cNvPr id="46" name="角丸四角形 45"/>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7"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 name="正方形/長方形 47"/>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0" name="テキスト ボックス 39"/>
            <p:cNvSpPr txBox="1"/>
            <p:nvPr/>
          </p:nvSpPr>
          <p:spPr>
            <a:xfrm>
              <a:off x="395538" y="140486"/>
              <a:ext cx="2210034" cy="338554"/>
            </a:xfrm>
            <a:prstGeom prst="rect">
              <a:avLst/>
            </a:prstGeom>
            <a:noFill/>
          </p:spPr>
          <p:txBody>
            <a:bodyPr wrap="square" rtlCol="0">
              <a:spAutoFit/>
            </a:bodyPr>
            <a:lstStyle/>
            <a:p>
              <a:pPr algn="ctr"/>
              <a:r>
                <a:rPr kumimoji="1"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1" name="テキスト ボックス 40"/>
            <p:cNvSpPr txBox="1"/>
            <p:nvPr/>
          </p:nvSpPr>
          <p:spPr>
            <a:xfrm>
              <a:off x="3357286" y="140486"/>
              <a:ext cx="2415361" cy="338554"/>
            </a:xfrm>
            <a:prstGeom prst="rect">
              <a:avLst/>
            </a:prstGeom>
            <a:noFill/>
          </p:spPr>
          <p:txBody>
            <a:bodyPr wrap="square" rtlCol="0">
              <a:spAutoFit/>
            </a:bodyPr>
            <a:lstStyle/>
            <a:p>
              <a:pPr algn="ctr"/>
              <a:r>
                <a:rPr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提出不要の工事書類例</a:t>
              </a:r>
              <a:endParaRPr lang="en-US" altLang="ja-JP"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4" name="テキスト ボックス 43"/>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30" name="角丸四角形 29"/>
          <p:cNvSpPr/>
          <p:nvPr/>
        </p:nvSpPr>
        <p:spPr>
          <a:xfrm>
            <a:off x="104504" y="1234329"/>
            <a:ext cx="8948056" cy="921042"/>
          </a:xfrm>
          <a:prstGeom prst="roundRect">
            <a:avLst>
              <a:gd name="adj" fmla="val 8425"/>
            </a:avLst>
          </a:prstGeom>
          <a:solidFill>
            <a:srgbClr val="99CC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テキスト ボックス 53"/>
          <p:cNvSpPr txBox="1"/>
          <p:nvPr/>
        </p:nvSpPr>
        <p:spPr>
          <a:xfrm>
            <a:off x="179512" y="660261"/>
            <a:ext cx="2698175"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主な書類の取扱</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p:cNvSpPr txBox="1"/>
          <p:nvPr/>
        </p:nvSpPr>
        <p:spPr>
          <a:xfrm>
            <a:off x="383976" y="1719972"/>
            <a:ext cx="8570518" cy="461665"/>
          </a:xfrm>
          <a:prstGeom prst="rect">
            <a:avLst/>
          </a:prstGeom>
          <a:noFill/>
        </p:spPr>
        <p:txBody>
          <a:bodyPr wrap="square" rtlCol="0">
            <a:spAutoFit/>
          </a:bodyPr>
          <a:lstStyle/>
          <a:p>
            <a:r>
              <a:rPr lang="ja-JP" altLang="ja-JP" sz="2400" dirty="0">
                <a:latin typeface="メイリオ" panose="020B0604030504040204" pitchFamily="50" charset="-128"/>
                <a:ea typeface="メイリオ" panose="020B0604030504040204" pitchFamily="50" charset="-128"/>
                <a:cs typeface="メイリオ" panose="020B0604030504040204" pitchFamily="50" charset="-128"/>
              </a:rPr>
              <a:t>証紙受払簿は完成検査時を含め必要時</a:t>
            </a:r>
            <a:r>
              <a:rPr lang="ja-JP" altLang="ja-JP" sz="2400" dirty="0" smtClean="0">
                <a:latin typeface="メイリオ" panose="020B0604030504040204" pitchFamily="50" charset="-128"/>
                <a:ea typeface="メイリオ" panose="020B0604030504040204" pitchFamily="50" charset="-128"/>
                <a:cs typeface="メイリオ" panose="020B0604030504040204" pitchFamily="50" charset="-128"/>
              </a:rPr>
              <a:t>に</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ja-JP" sz="24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提示</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ja-JP" sz="2400" dirty="0" smtClean="0">
                <a:latin typeface="メイリオ" panose="020B0604030504040204" pitchFamily="50" charset="-128"/>
                <a:ea typeface="メイリオ" panose="020B0604030504040204" pitchFamily="50" charset="-128"/>
                <a:cs typeface="メイリオ" panose="020B0604030504040204" pitchFamily="50" charset="-128"/>
              </a:rPr>
              <a:t>で</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ＯＫ</a:t>
            </a:r>
            <a:r>
              <a:rPr lang="ja-JP" altLang="ja-JP" sz="2400" dirty="0" smtClean="0">
                <a:latin typeface="メイリオ" panose="020B0604030504040204" pitchFamily="50" charset="-128"/>
                <a:ea typeface="メイリオ" panose="020B0604030504040204" pitchFamily="50" charset="-128"/>
                <a:cs typeface="メイリオ" panose="020B0604030504040204" pitchFamily="50" charset="-128"/>
              </a:rPr>
              <a:t>です</a:t>
            </a:r>
            <a:endParaRPr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テキスト ボックス 6"/>
          <p:cNvSpPr txBox="1"/>
          <p:nvPr/>
        </p:nvSpPr>
        <p:spPr>
          <a:xfrm>
            <a:off x="142350" y="1268760"/>
            <a:ext cx="6946197" cy="523220"/>
          </a:xfrm>
          <a:prstGeom prst="rect">
            <a:avLst/>
          </a:prstGeom>
          <a:noFill/>
        </p:spPr>
        <p:txBody>
          <a:bodyPr wrap="none" rtlCol="0">
            <a:spAutoFit/>
          </a:bodyPr>
          <a:lstStyle/>
          <a:p>
            <a:r>
              <a:rPr kumimoji="1" lang="ja-JP" altLang="en-US"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★建退共証紙受払簿（試行書類</a:t>
            </a:r>
            <a:r>
              <a:rPr kumimoji="1" lang="en-US" altLang="ja-JP"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No.12</a:t>
            </a:r>
            <a:r>
              <a:rPr kumimoji="1" lang="ja-JP" altLang="en-US"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28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テキスト ボックス 2"/>
          <p:cNvSpPr txBox="1"/>
          <p:nvPr/>
        </p:nvSpPr>
        <p:spPr>
          <a:xfrm>
            <a:off x="-2268760" y="2996952"/>
            <a:ext cx="72008" cy="369332"/>
          </a:xfrm>
          <a:prstGeom prst="rect">
            <a:avLst/>
          </a:prstGeom>
          <a:noFill/>
        </p:spPr>
        <p:txBody>
          <a:bodyPr wrap="square" rtlCol="0">
            <a:spAutoFit/>
          </a:bodyPr>
          <a:lstStyle/>
          <a:p>
            <a:endParaRPr kumimoji="1" lang="ja-JP" altLang="en-US" dirty="0"/>
          </a:p>
        </p:txBody>
      </p:sp>
      <p:sp>
        <p:nvSpPr>
          <p:cNvPr id="5" name="テキスト ボックス 4"/>
          <p:cNvSpPr txBox="1"/>
          <p:nvPr/>
        </p:nvSpPr>
        <p:spPr>
          <a:xfrm>
            <a:off x="299712" y="2572599"/>
            <a:ext cx="3767541" cy="1631216"/>
          </a:xfrm>
          <a:prstGeom prst="rect">
            <a:avLst/>
          </a:prstGeom>
          <a:noFill/>
        </p:spPr>
        <p:txBody>
          <a:bodyPr wrap="square" rtlCol="0">
            <a:spAutoFit/>
          </a:bodyPr>
          <a:lstStyle/>
          <a:p>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工事</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完成時の成績評点における共済証紙の受払状況を把握する</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ため、共済</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証紙の受払簿その他関係資料について</a:t>
            </a:r>
            <a:r>
              <a:rPr lang="ja-JP" altLang="en-US" sz="2000" b="1"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提示</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を</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求めます</a:t>
            </a:r>
            <a:endPar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3074" name="Picture 2"/>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173630" y="2204864"/>
            <a:ext cx="4878930" cy="22969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角丸四角形 23"/>
          <p:cNvSpPr/>
          <p:nvPr/>
        </p:nvSpPr>
        <p:spPr>
          <a:xfrm>
            <a:off x="104504" y="4625788"/>
            <a:ext cx="8948056" cy="1348225"/>
          </a:xfrm>
          <a:prstGeom prst="roundRect">
            <a:avLst>
              <a:gd name="adj" fmla="val 8425"/>
            </a:avLst>
          </a:prstGeom>
          <a:solidFill>
            <a:srgbClr val="99CC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p:cNvSpPr txBox="1"/>
          <p:nvPr/>
        </p:nvSpPr>
        <p:spPr>
          <a:xfrm>
            <a:off x="383976" y="5150973"/>
            <a:ext cx="8570518" cy="830997"/>
          </a:xfrm>
          <a:prstGeom prst="rect">
            <a:avLst/>
          </a:prstGeom>
          <a:noFill/>
        </p:spPr>
        <p:txBody>
          <a:bodyPr wrap="square" rtlCol="0">
            <a:spAutoFit/>
          </a:bodyPr>
          <a:lstStyle/>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基本的に「</a:t>
            </a:r>
            <a:r>
              <a:rPr lang="ja-JP" altLang="ja-JP" sz="24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提示</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ja-JP" sz="2400" dirty="0" smtClean="0">
                <a:latin typeface="メイリオ" panose="020B0604030504040204" pitchFamily="50" charset="-128"/>
                <a:ea typeface="メイリオ" panose="020B0604030504040204" pitchFamily="50" charset="-128"/>
                <a:cs typeface="メイリオ" panose="020B0604030504040204" pitchFamily="50" charset="-128"/>
              </a:rPr>
              <a:t>のみで</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ＯＫです</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ja-JP" sz="2400" dirty="0" smtClean="0">
                <a:latin typeface="メイリオ" panose="020B0604030504040204" pitchFamily="50" charset="-128"/>
                <a:ea typeface="メイリオ" panose="020B0604030504040204" pitchFamily="50" charset="-128"/>
                <a:cs typeface="メイリオ" panose="020B0604030504040204" pitchFamily="50" charset="-128"/>
              </a:rPr>
              <a:t>ただし、</a:t>
            </a:r>
            <a:r>
              <a:rPr lang="ja-JP" altLang="en-US" sz="2400" u="sng" dirty="0" smtClean="0">
                <a:latin typeface="メイリオ" panose="020B0604030504040204" pitchFamily="50" charset="-128"/>
                <a:ea typeface="メイリオ" panose="020B0604030504040204" pitchFamily="50" charset="-128"/>
                <a:cs typeface="メイリオ" panose="020B0604030504040204" pitchFamily="50" charset="-128"/>
              </a:rPr>
              <a:t>発注者が</a:t>
            </a:r>
            <a:r>
              <a:rPr lang="ja-JP" altLang="ja-JP" sz="2400" u="sng" dirty="0" smtClean="0">
                <a:latin typeface="メイリオ" panose="020B0604030504040204" pitchFamily="50" charset="-128"/>
                <a:ea typeface="メイリオ" panose="020B0604030504040204" pitchFamily="50" charset="-128"/>
                <a:cs typeface="メイリオ" panose="020B0604030504040204" pitchFamily="50" charset="-128"/>
              </a:rPr>
              <a:t>請求すれば</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ja-JP" sz="2400" b="1" dirty="0" smtClean="0">
                <a:latin typeface="メイリオ" panose="020B0604030504040204" pitchFamily="50" charset="-128"/>
                <a:ea typeface="メイリオ" panose="020B0604030504040204" pitchFamily="50" charset="-128"/>
                <a:cs typeface="メイリオ" panose="020B0604030504040204" pitchFamily="50" charset="-128"/>
              </a:rPr>
              <a:t>提出</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」することとなります</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6" name="テキスト ボックス 25"/>
          <p:cNvSpPr txBox="1"/>
          <p:nvPr/>
        </p:nvSpPr>
        <p:spPr>
          <a:xfrm>
            <a:off x="142350" y="4699761"/>
            <a:ext cx="6702540" cy="523220"/>
          </a:xfrm>
          <a:prstGeom prst="rect">
            <a:avLst/>
          </a:prstGeom>
          <a:noFill/>
        </p:spPr>
        <p:txBody>
          <a:bodyPr wrap="none" rtlCol="0">
            <a:spAutoFit/>
          </a:bodyPr>
          <a:lstStyle/>
          <a:p>
            <a:r>
              <a:rPr kumimoji="1" lang="ja-JP" altLang="en-US"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★関係機関協議資料（試行書類</a:t>
            </a:r>
            <a:r>
              <a:rPr kumimoji="1" lang="en-US" altLang="ja-JP"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No.35</a:t>
            </a:r>
            <a:r>
              <a:rPr kumimoji="1" lang="ja-JP" altLang="en-US"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28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テキスト ボックス 1"/>
          <p:cNvSpPr txBox="1"/>
          <p:nvPr/>
        </p:nvSpPr>
        <p:spPr>
          <a:xfrm>
            <a:off x="299711" y="6105490"/>
            <a:ext cx="8606211" cy="707886"/>
          </a:xfrm>
          <a:prstGeom prst="rect">
            <a:avLst/>
          </a:prstGeom>
          <a:noFill/>
        </p:spPr>
        <p:txBody>
          <a:bodyPr wrap="square" rtlCol="0">
            <a:spAutoFit/>
          </a:bodyPr>
          <a:lstStyle/>
          <a:p>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発注者は、</a:t>
            </a:r>
            <a:r>
              <a:rPr lang="ja-JP" altLang="ja-JP" sz="2000" b="1" dirty="0" smtClean="0">
                <a:latin typeface="メイリオ" panose="020B0604030504040204" pitchFamily="50" charset="-128"/>
                <a:ea typeface="メイリオ" panose="020B0604030504040204" pitchFamily="50" charset="-128"/>
                <a:cs typeface="メイリオ" panose="020B0604030504040204" pitchFamily="50" charset="-128"/>
              </a:rPr>
              <a:t>労働</a:t>
            </a:r>
            <a:r>
              <a:rPr lang="ja-JP" altLang="ja-JP" sz="2000" b="1" dirty="0">
                <a:latin typeface="メイリオ" panose="020B0604030504040204" pitchFamily="50" charset="-128"/>
                <a:ea typeface="メイリオ" panose="020B0604030504040204" pitchFamily="50" charset="-128"/>
                <a:cs typeface="メイリオ" panose="020B0604030504040204" pitchFamily="50" charset="-128"/>
              </a:rPr>
              <a:t>基準監督署への届出</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や</a:t>
            </a:r>
            <a:r>
              <a:rPr lang="ja-JP" altLang="ja-JP" sz="2000" b="1" dirty="0">
                <a:latin typeface="メイリオ" panose="020B0604030504040204" pitchFamily="50" charset="-128"/>
                <a:ea typeface="メイリオ" panose="020B0604030504040204" pitchFamily="50" charset="-128"/>
                <a:cs typeface="メイリオ" panose="020B0604030504040204" pitchFamily="50" charset="-128"/>
              </a:rPr>
              <a:t>道路使用許可状況</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など</a:t>
            </a:r>
            <a:r>
              <a:rPr lang="ja-JP" altLang="ja-JP" sz="2000" b="1"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提示</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により確認</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しましょう</a:t>
            </a:r>
            <a:endParaRPr lang="ja-JP"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6147122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グループ化 28"/>
          <p:cNvGrpSpPr/>
          <p:nvPr/>
        </p:nvGrpSpPr>
        <p:grpSpPr>
          <a:xfrm>
            <a:off x="1" y="25200"/>
            <a:ext cx="9144000" cy="6833685"/>
            <a:chOff x="1" y="25200"/>
            <a:chExt cx="9144000" cy="6833685"/>
          </a:xfrm>
        </p:grpSpPr>
        <p:sp>
          <p:nvSpPr>
            <p:cNvPr id="31" name="フリーフォーム 30"/>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34" name="フリーフォーム 33"/>
            <p:cNvSpPr/>
            <p:nvPr/>
          </p:nvSpPr>
          <p:spPr>
            <a:xfrm>
              <a:off x="7411" y="25200"/>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35" name="フリーフォーム 34"/>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8000"/>
            </a:solid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6" name="正方形/長方形 35"/>
            <p:cNvSpPr/>
            <p:nvPr/>
          </p:nvSpPr>
          <p:spPr>
            <a:xfrm>
              <a:off x="1" y="548680"/>
              <a:ext cx="9144000" cy="6310205"/>
            </a:xfrm>
            <a:prstGeom prst="rect">
              <a:avLst/>
            </a:prstGeom>
            <a:blipFill>
              <a:blip r:embed="rId3"/>
              <a:tile tx="0" ty="0" sx="100000" sy="100000" flip="none" algn="tl"/>
            </a:blip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7" name="正方形/長方形 36"/>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p:cNvSpPr/>
            <p:nvPr/>
          </p:nvSpPr>
          <p:spPr>
            <a:xfrm>
              <a:off x="14069" y="548680"/>
              <a:ext cx="9101796" cy="620687"/>
            </a:xfrm>
            <a:prstGeom prst="rect">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9" name="グループ化 38"/>
            <p:cNvGrpSpPr/>
            <p:nvPr/>
          </p:nvGrpSpPr>
          <p:grpSpPr>
            <a:xfrm>
              <a:off x="7308304" y="610875"/>
              <a:ext cx="1584959" cy="491534"/>
              <a:chOff x="7308304" y="610875"/>
              <a:chExt cx="1584959" cy="491534"/>
            </a:xfrm>
          </p:grpSpPr>
          <p:sp>
            <p:nvSpPr>
              <p:cNvPr id="46" name="角丸四角形 45"/>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7"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 name="正方形/長方形 47"/>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0" name="テキスト ボックス 39"/>
            <p:cNvSpPr txBox="1"/>
            <p:nvPr/>
          </p:nvSpPr>
          <p:spPr>
            <a:xfrm>
              <a:off x="395538" y="140486"/>
              <a:ext cx="2210034" cy="338554"/>
            </a:xfrm>
            <a:prstGeom prst="rect">
              <a:avLst/>
            </a:prstGeom>
            <a:noFill/>
          </p:spPr>
          <p:txBody>
            <a:bodyPr wrap="square" rtlCol="0">
              <a:spAutoFit/>
            </a:bodyPr>
            <a:lstStyle/>
            <a:p>
              <a:pPr algn="ctr"/>
              <a:r>
                <a:rPr kumimoji="1"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1" name="テキスト ボックス 40"/>
            <p:cNvSpPr txBox="1"/>
            <p:nvPr/>
          </p:nvSpPr>
          <p:spPr>
            <a:xfrm>
              <a:off x="3357286" y="140486"/>
              <a:ext cx="2415361" cy="338554"/>
            </a:xfrm>
            <a:prstGeom prst="rect">
              <a:avLst/>
            </a:prstGeom>
            <a:noFill/>
          </p:spPr>
          <p:txBody>
            <a:bodyPr wrap="square" rtlCol="0">
              <a:spAutoFit/>
            </a:bodyPr>
            <a:lstStyle/>
            <a:p>
              <a:pPr algn="ctr"/>
              <a:r>
                <a:rPr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提出不要の工事書類例</a:t>
              </a:r>
              <a:endParaRPr lang="en-US" altLang="ja-JP"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4" name="テキスト ボックス 43"/>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30" name="角丸四角形 29"/>
          <p:cNvSpPr/>
          <p:nvPr/>
        </p:nvSpPr>
        <p:spPr>
          <a:xfrm>
            <a:off x="104504" y="1214847"/>
            <a:ext cx="8948056" cy="1326648"/>
          </a:xfrm>
          <a:prstGeom prst="roundRect">
            <a:avLst>
              <a:gd name="adj" fmla="val 8425"/>
            </a:avLst>
          </a:prstGeom>
          <a:solidFill>
            <a:srgbClr val="99CC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テキスト ボックス 53"/>
          <p:cNvSpPr txBox="1"/>
          <p:nvPr/>
        </p:nvSpPr>
        <p:spPr>
          <a:xfrm>
            <a:off x="179512" y="660261"/>
            <a:ext cx="2698175"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主な書類の取扱</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p:cNvSpPr txBox="1"/>
          <p:nvPr/>
        </p:nvSpPr>
        <p:spPr>
          <a:xfrm>
            <a:off x="383976" y="1719972"/>
            <a:ext cx="8570518" cy="830997"/>
          </a:xfrm>
          <a:prstGeom prst="rect">
            <a:avLst/>
          </a:prstGeom>
          <a:noFill/>
        </p:spPr>
        <p:txBody>
          <a:bodyPr wrap="square" rtlCol="0">
            <a:spAutoFit/>
          </a:bodyPr>
          <a:lstStyle/>
          <a:p>
            <a:r>
              <a:rPr lang="ja-JP" altLang="ja-JP" sz="2400" dirty="0">
                <a:latin typeface="メイリオ" panose="020B0604030504040204" pitchFamily="50" charset="-128"/>
                <a:ea typeface="メイリオ" panose="020B0604030504040204" pitchFamily="50" charset="-128"/>
                <a:cs typeface="メイリオ" panose="020B0604030504040204" pitchFamily="50" charset="-128"/>
              </a:rPr>
              <a:t>監督職員が</a:t>
            </a:r>
            <a:r>
              <a:rPr lang="ja-JP" altLang="ja-JP" sz="2400" b="1" dirty="0">
                <a:latin typeface="メイリオ" panose="020B0604030504040204" pitchFamily="50" charset="-128"/>
                <a:ea typeface="メイリオ" panose="020B0604030504040204" pitchFamily="50" charset="-128"/>
                <a:cs typeface="メイリオ" panose="020B0604030504040204" pitchFamily="50" charset="-128"/>
              </a:rPr>
              <a:t>臨場</a:t>
            </a:r>
            <a:r>
              <a:rPr lang="ja-JP" altLang="ja-JP" sz="2400" dirty="0">
                <a:latin typeface="メイリオ" panose="020B0604030504040204" pitchFamily="50" charset="-128"/>
                <a:ea typeface="メイリオ" panose="020B0604030504040204" pitchFamily="50" charset="-128"/>
                <a:cs typeface="メイリオ" panose="020B0604030504040204" pitchFamily="50" charset="-128"/>
              </a:rPr>
              <a:t>した</a:t>
            </a:r>
            <a:r>
              <a:rPr lang="ja-JP" altLang="ja-JP" sz="2400" b="1" dirty="0">
                <a:latin typeface="メイリオ" panose="020B0604030504040204" pitchFamily="50" charset="-128"/>
                <a:ea typeface="メイリオ" panose="020B0604030504040204" pitchFamily="50" charset="-128"/>
                <a:cs typeface="メイリオ" panose="020B0604030504040204" pitchFamily="50" charset="-128"/>
              </a:rPr>
              <a:t>状況</a:t>
            </a:r>
            <a:r>
              <a:rPr lang="ja-JP" altLang="ja-JP" sz="2400" b="1" dirty="0" smtClean="0">
                <a:latin typeface="メイリオ" panose="020B0604030504040204" pitchFamily="50" charset="-128"/>
                <a:ea typeface="メイリオ" panose="020B0604030504040204" pitchFamily="50" charset="-128"/>
                <a:cs typeface="メイリオ" panose="020B0604030504040204" pitchFamily="50" charset="-128"/>
              </a:rPr>
              <a:t>写真</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は</a:t>
            </a:r>
            <a:r>
              <a:rPr lang="ja-JP" altLang="en-US" sz="2400" b="1" u="sng"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不要</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ja-JP" sz="2400" dirty="0" smtClean="0">
                <a:latin typeface="メイリオ" panose="020B0604030504040204" pitchFamily="50" charset="-128"/>
                <a:ea typeface="メイリオ" panose="020B0604030504040204" pitchFamily="50" charset="-128"/>
                <a:cs typeface="メイリオ" panose="020B0604030504040204" pitchFamily="50" charset="-128"/>
              </a:rPr>
              <a:t>段階確認箇所</a:t>
            </a:r>
            <a:r>
              <a:rPr lang="ja-JP" altLang="ja-JP" sz="2400" dirty="0">
                <a:latin typeface="メイリオ" panose="020B0604030504040204" pitchFamily="50" charset="-128"/>
                <a:ea typeface="メイリオ" panose="020B0604030504040204" pitchFamily="50" charset="-128"/>
                <a:cs typeface="メイリオ" panose="020B0604030504040204" pitchFamily="50" charset="-128"/>
              </a:rPr>
              <a:t>は</a:t>
            </a:r>
            <a:r>
              <a:rPr lang="ja-JP" altLang="ja-JP" sz="2400" b="1" dirty="0">
                <a:latin typeface="メイリオ" panose="020B0604030504040204" pitchFamily="50" charset="-128"/>
                <a:ea typeface="メイリオ" panose="020B0604030504040204" pitchFamily="50" charset="-128"/>
                <a:cs typeface="メイリオ" panose="020B0604030504040204" pitchFamily="50" charset="-128"/>
              </a:rPr>
              <a:t>出来形管理</a:t>
            </a:r>
            <a:r>
              <a:rPr lang="ja-JP" altLang="ja-JP" sz="2400" b="1" dirty="0" smtClean="0">
                <a:latin typeface="メイリオ" panose="020B0604030504040204" pitchFamily="50" charset="-128"/>
                <a:ea typeface="メイリオ" panose="020B0604030504040204" pitchFamily="50" charset="-128"/>
                <a:cs typeface="メイリオ" panose="020B0604030504040204" pitchFamily="50" charset="-128"/>
              </a:rPr>
              <a:t>写真撮影</a:t>
            </a:r>
            <a:r>
              <a:rPr lang="ja-JP" altLang="ja-JP" sz="2400" dirty="0">
                <a:latin typeface="メイリオ" panose="020B0604030504040204" pitchFamily="50" charset="-128"/>
                <a:ea typeface="メイリオ" panose="020B0604030504040204" pitchFamily="50" charset="-128"/>
                <a:cs typeface="メイリオ" panose="020B0604030504040204" pitchFamily="50" charset="-128"/>
              </a:rPr>
              <a:t>を</a:t>
            </a:r>
            <a:r>
              <a:rPr lang="ja-JP" altLang="ja-JP" sz="2400" b="1" u="sng"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省略</a:t>
            </a:r>
            <a:r>
              <a:rPr lang="ja-JP" altLang="en-US" sz="2400" b="1" u="sng"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可能</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のため、</a:t>
            </a:r>
            <a:r>
              <a:rPr lang="ja-JP" altLang="ja-JP" sz="2400" dirty="0" smtClean="0">
                <a:latin typeface="メイリオ" panose="020B0604030504040204" pitchFamily="50" charset="-128"/>
                <a:ea typeface="メイリオ" panose="020B0604030504040204" pitchFamily="50" charset="-128"/>
                <a:cs typeface="メイリオ" panose="020B0604030504040204" pitchFamily="50" charset="-128"/>
              </a:rPr>
              <a:t>工事</a:t>
            </a:r>
            <a:r>
              <a:rPr lang="ja-JP" altLang="ja-JP" sz="2400" dirty="0">
                <a:latin typeface="メイリオ" panose="020B0604030504040204" pitchFamily="50" charset="-128"/>
                <a:ea typeface="メイリオ" panose="020B0604030504040204" pitchFamily="50" charset="-128"/>
                <a:cs typeface="メイリオ" panose="020B0604030504040204" pitchFamily="50" charset="-128"/>
              </a:rPr>
              <a:t>写真でまとめましょう</a:t>
            </a:r>
            <a:endParaRPr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テキスト ボックス 6"/>
          <p:cNvSpPr txBox="1"/>
          <p:nvPr/>
        </p:nvSpPr>
        <p:spPr>
          <a:xfrm>
            <a:off x="142350" y="1268760"/>
            <a:ext cx="7907999" cy="523220"/>
          </a:xfrm>
          <a:prstGeom prst="rect">
            <a:avLst/>
          </a:prstGeom>
          <a:noFill/>
        </p:spPr>
        <p:txBody>
          <a:bodyPr wrap="none" rtlCol="0">
            <a:spAutoFit/>
          </a:bodyPr>
          <a:lstStyle/>
          <a:p>
            <a:r>
              <a:rPr kumimoji="1" lang="ja-JP" altLang="en-US"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★段階確認書・立会願（試行書類</a:t>
            </a:r>
            <a:r>
              <a:rPr kumimoji="1" lang="en-US" altLang="ja-JP"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No.39</a:t>
            </a:r>
            <a:r>
              <a:rPr kumimoji="1" lang="ja-JP" altLang="en-US"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r>
              <a:rPr kumimoji="1" lang="en-US" altLang="ja-JP"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91</a:t>
            </a:r>
            <a:r>
              <a:rPr kumimoji="1" lang="ja-JP" altLang="en-US"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28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テキスト ボックス 2"/>
          <p:cNvSpPr txBox="1"/>
          <p:nvPr/>
        </p:nvSpPr>
        <p:spPr>
          <a:xfrm>
            <a:off x="-2268760" y="2996952"/>
            <a:ext cx="72008" cy="369332"/>
          </a:xfrm>
          <a:prstGeom prst="rect">
            <a:avLst/>
          </a:prstGeom>
          <a:noFill/>
        </p:spPr>
        <p:txBody>
          <a:bodyPr wrap="square" rtlCol="0">
            <a:spAutoFit/>
          </a:bodyPr>
          <a:lstStyle/>
          <a:p>
            <a:endParaRPr kumimoji="1" lang="ja-JP" altLang="en-US" dirty="0"/>
          </a:p>
        </p:txBody>
      </p:sp>
      <p:sp>
        <p:nvSpPr>
          <p:cNvPr id="5" name="テキスト ボックス 4"/>
          <p:cNvSpPr txBox="1"/>
          <p:nvPr/>
        </p:nvSpPr>
        <p:spPr>
          <a:xfrm>
            <a:off x="299710" y="2643009"/>
            <a:ext cx="8593553" cy="707886"/>
          </a:xfrm>
          <a:prstGeom prst="rect">
            <a:avLst/>
          </a:prstGeom>
          <a:noFill/>
        </p:spPr>
        <p:txBody>
          <a:bodyPr wrap="square" rtlCol="0">
            <a:spAutoFit/>
          </a:bodyPr>
          <a:lstStyle/>
          <a:p>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添付資料は確認箇所の「</a:t>
            </a:r>
            <a:r>
              <a:rPr lang="ja-JP" altLang="ja-JP" sz="2000" b="1" dirty="0" smtClean="0">
                <a:latin typeface="メイリオ" panose="020B0604030504040204" pitchFamily="50" charset="-128"/>
                <a:ea typeface="メイリオ" panose="020B0604030504040204" pitchFamily="50" charset="-128"/>
                <a:cs typeface="メイリオ" panose="020B0604030504040204" pitchFamily="50" charset="-128"/>
              </a:rPr>
              <a:t>出来</a:t>
            </a:r>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形</a:t>
            </a:r>
            <a:r>
              <a:rPr lang="ja-JP" altLang="ja-JP" sz="2000" b="1" dirty="0" smtClean="0">
                <a:latin typeface="メイリオ" panose="020B0604030504040204" pitchFamily="50" charset="-128"/>
                <a:ea typeface="メイリオ" panose="020B0604030504040204" pitchFamily="50" charset="-128"/>
                <a:cs typeface="メイリオ" panose="020B0604030504040204" pitchFamily="50" charset="-128"/>
              </a:rPr>
              <a:t>管理</a:t>
            </a:r>
            <a:r>
              <a:rPr lang="ja-JP" altLang="ja-JP" sz="2000" b="1" dirty="0">
                <a:latin typeface="メイリオ" panose="020B0604030504040204" pitchFamily="50" charset="-128"/>
                <a:ea typeface="メイリオ" panose="020B0604030504040204" pitchFamily="50" charset="-128"/>
                <a:cs typeface="メイリオ" panose="020B0604030504040204" pitchFamily="50" charset="-128"/>
              </a:rPr>
              <a:t>図表</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」のみを原則とし</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確認した実測値を手書きで受注者が記入するものと</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します</a:t>
            </a:r>
            <a:endPar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4" name="角丸四角形 23"/>
          <p:cNvSpPr/>
          <p:nvPr/>
        </p:nvSpPr>
        <p:spPr>
          <a:xfrm>
            <a:off x="104504" y="3422470"/>
            <a:ext cx="8948056" cy="1354756"/>
          </a:xfrm>
          <a:prstGeom prst="roundRect">
            <a:avLst>
              <a:gd name="adj" fmla="val 8425"/>
            </a:avLst>
          </a:prstGeom>
          <a:solidFill>
            <a:srgbClr val="99CC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p:cNvSpPr txBox="1"/>
          <p:nvPr/>
        </p:nvSpPr>
        <p:spPr>
          <a:xfrm>
            <a:off x="383976" y="3954185"/>
            <a:ext cx="8570518" cy="830997"/>
          </a:xfrm>
          <a:prstGeom prst="rect">
            <a:avLst/>
          </a:prstGeom>
          <a:noFill/>
        </p:spPr>
        <p:txBody>
          <a:bodyPr wrap="square" rtlCol="0">
            <a:spAutoFit/>
          </a:bodyPr>
          <a:lstStyle/>
          <a:p>
            <a:r>
              <a:rPr lang="ja-JP" altLang="ja-JP" sz="2400" b="1"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現道上以外の工事</a:t>
            </a:r>
            <a:r>
              <a:rPr lang="ja-JP" altLang="ja-JP" sz="2400" dirty="0">
                <a:latin typeface="メイリオ" panose="020B0604030504040204" pitchFamily="50" charset="-128"/>
                <a:ea typeface="メイリオ" panose="020B0604030504040204" pitchFamily="50" charset="-128"/>
                <a:cs typeface="メイリオ" panose="020B0604030504040204" pitchFamily="50" charset="-128"/>
              </a:rPr>
              <a:t>は</a:t>
            </a:r>
            <a:r>
              <a:rPr lang="ja-JP" altLang="ja-JP" sz="2400" b="1" u="sng" dirty="0">
                <a:latin typeface="メイリオ" panose="020B0604030504040204" pitchFamily="50" charset="-128"/>
                <a:ea typeface="メイリオ" panose="020B0604030504040204" pitchFamily="50" charset="-128"/>
                <a:cs typeface="メイリオ" panose="020B0604030504040204" pitchFamily="50" charset="-128"/>
              </a:rPr>
              <a:t>週間</a:t>
            </a:r>
            <a:r>
              <a:rPr lang="ja-JP" altLang="ja-JP" sz="2400" b="1" u="sng" dirty="0" smtClean="0">
                <a:latin typeface="メイリオ" panose="020B0604030504040204" pitchFamily="50" charset="-128"/>
                <a:ea typeface="メイリオ" panose="020B0604030504040204" pitchFamily="50" charset="-128"/>
                <a:cs typeface="メイリオ" panose="020B0604030504040204" pitchFamily="50" charset="-128"/>
              </a:rPr>
              <a:t>工程</a:t>
            </a:r>
            <a:r>
              <a:rPr lang="ja-JP" altLang="en-US" sz="2400" b="1" u="sng" dirty="0" smtClean="0">
                <a:latin typeface="メイリオ" panose="020B0604030504040204" pitchFamily="50" charset="-128"/>
                <a:ea typeface="メイリオ" panose="020B0604030504040204" pitchFamily="50" charset="-128"/>
                <a:cs typeface="メイリオ" panose="020B0604030504040204" pitchFamily="50" charset="-128"/>
              </a:rPr>
              <a:t>や口頭</a:t>
            </a:r>
            <a:r>
              <a:rPr lang="ja-JP" altLang="ja-JP" sz="2400" b="1" u="sng" dirty="0" smtClean="0">
                <a:latin typeface="メイリオ" panose="020B0604030504040204" pitchFamily="50" charset="-128"/>
                <a:ea typeface="メイリオ" panose="020B0604030504040204" pitchFamily="50" charset="-128"/>
                <a:cs typeface="メイリオ" panose="020B0604030504040204" pitchFamily="50" charset="-128"/>
              </a:rPr>
              <a:t>など</a:t>
            </a:r>
            <a:r>
              <a:rPr lang="ja-JP" altLang="ja-JP" sz="2400" b="1" u="sng" dirty="0">
                <a:latin typeface="メイリオ" panose="020B0604030504040204" pitchFamily="50" charset="-128"/>
                <a:ea typeface="メイリオ" panose="020B0604030504040204" pitchFamily="50" charset="-128"/>
                <a:cs typeface="メイリオ" panose="020B0604030504040204" pitchFamily="50" charset="-128"/>
              </a:rPr>
              <a:t>の</a:t>
            </a:r>
            <a:r>
              <a:rPr lang="ja-JP" altLang="ja-JP" sz="2400" b="1" u="sng" dirty="0" smtClean="0">
                <a:latin typeface="メイリオ" panose="020B0604030504040204" pitchFamily="50" charset="-128"/>
                <a:ea typeface="メイリオ" panose="020B0604030504040204" pitchFamily="50" charset="-128"/>
                <a:cs typeface="メイリオ" panose="020B0604030504040204" pitchFamily="50" charset="-128"/>
              </a:rPr>
              <a:t>連絡</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にて</a:t>
            </a:r>
            <a:r>
              <a:rPr lang="ja-JP" altLang="ja-JP" sz="2400" dirty="0" smtClean="0">
                <a:latin typeface="メイリオ" panose="020B0604030504040204" pitchFamily="50" charset="-128"/>
                <a:ea typeface="メイリオ" panose="020B0604030504040204" pitchFamily="50" charset="-128"/>
                <a:cs typeface="メイリオ" panose="020B0604030504040204" pitchFamily="50" charset="-128"/>
              </a:rPr>
              <a:t>確認すれば</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ＯＫです</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6" name="テキスト ボックス 25"/>
          <p:cNvSpPr txBox="1"/>
          <p:nvPr/>
        </p:nvSpPr>
        <p:spPr>
          <a:xfrm>
            <a:off x="142350" y="3502973"/>
            <a:ext cx="6702540" cy="523220"/>
          </a:xfrm>
          <a:prstGeom prst="rect">
            <a:avLst/>
          </a:prstGeom>
          <a:noFill/>
        </p:spPr>
        <p:txBody>
          <a:bodyPr wrap="none" rtlCol="0">
            <a:spAutoFit/>
          </a:bodyPr>
          <a:lstStyle/>
          <a:p>
            <a:r>
              <a:rPr kumimoji="1" lang="ja-JP" altLang="en-US"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★休日・夜間作業届（試行書類</a:t>
            </a:r>
            <a:r>
              <a:rPr kumimoji="1" lang="en-US" altLang="ja-JP"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No.43</a:t>
            </a:r>
            <a:r>
              <a:rPr kumimoji="1" lang="ja-JP" altLang="en-US"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28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テキスト ボックス 1"/>
          <p:cNvSpPr txBox="1"/>
          <p:nvPr/>
        </p:nvSpPr>
        <p:spPr>
          <a:xfrm>
            <a:off x="358277" y="4874384"/>
            <a:ext cx="8606211" cy="1938992"/>
          </a:xfrm>
          <a:prstGeom prst="rect">
            <a:avLst/>
          </a:prstGeom>
          <a:noFill/>
        </p:spPr>
        <p:txBody>
          <a:bodyPr wrap="square" rtlCol="0">
            <a:spAutoFit/>
          </a:bodyPr>
          <a:lstStyle/>
          <a:p>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施工計画書の工事作業</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カレンダー</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や週間工程</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等で</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夜間</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・休日に作業することが掲載されている場合は</a:t>
            </a:r>
            <a:r>
              <a:rPr lang="ja-JP" altLang="ja-JP" sz="2000" b="1"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提出不要</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と</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し</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掲載</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されていない場合は</a:t>
            </a:r>
            <a:r>
              <a:rPr lang="ja-JP" altLang="ja-JP" sz="2000" b="1" dirty="0">
                <a:latin typeface="メイリオ" panose="020B0604030504040204" pitchFamily="50" charset="-128"/>
                <a:ea typeface="メイリオ" panose="020B0604030504040204" pitchFamily="50" charset="-128"/>
                <a:cs typeface="メイリオ" panose="020B0604030504040204" pitchFamily="50" charset="-128"/>
              </a:rPr>
              <a:t>口頭</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で</a:t>
            </a:r>
            <a:r>
              <a:rPr lang="ja-JP" altLang="ja-JP" sz="2000" b="1" dirty="0">
                <a:latin typeface="メイリオ" panose="020B0604030504040204" pitchFamily="50" charset="-128"/>
                <a:ea typeface="メイリオ" panose="020B0604030504040204" pitchFamily="50" charset="-128"/>
                <a:cs typeface="メイリオ" panose="020B0604030504040204" pitchFamily="50" charset="-128"/>
              </a:rPr>
              <a:t>監督職員へ連絡</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することと</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します</a:t>
            </a:r>
            <a:endParaRPr lang="ja-JP"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ただし，施工計画書の工事作業</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カレンダー</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や週間工程</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等</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で夜間・休日に作業することが掲載されていない場合で</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あって</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ja-JP" sz="20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現道上</a:t>
            </a:r>
            <a:r>
              <a:rPr lang="ja-JP" altLang="ja-JP" sz="20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で作業する場合</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は休日・夜間作業届を電子メール等で</a:t>
            </a:r>
            <a:r>
              <a:rPr lang="ja-JP" altLang="ja-JP" sz="2000" b="1"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監督職員へ提出</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して</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ください</a:t>
            </a:r>
            <a:endParaRPr lang="ja-JP"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3700199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正方形/長方形 10"/>
          <p:cNvSpPr/>
          <p:nvPr/>
        </p:nvSpPr>
        <p:spPr>
          <a:xfrm>
            <a:off x="30480" y="30480"/>
            <a:ext cx="9083040" cy="6797040"/>
          </a:xfrm>
          <a:prstGeom prst="rect">
            <a:avLst/>
          </a:prstGeom>
          <a:blipFill>
            <a:blip r:embed="rId3"/>
            <a:tile tx="0" ty="0" sx="100000" sy="100000" flip="none" algn="tl"/>
          </a:blipFill>
          <a:ln w="63500" cmpd="sng">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5" name="グループ化 4"/>
          <p:cNvGrpSpPr/>
          <p:nvPr/>
        </p:nvGrpSpPr>
        <p:grpSpPr>
          <a:xfrm>
            <a:off x="7308304" y="188640"/>
            <a:ext cx="1584959" cy="491534"/>
            <a:chOff x="7239000" y="316186"/>
            <a:chExt cx="1584959" cy="491534"/>
          </a:xfrm>
        </p:grpSpPr>
        <p:sp>
          <p:nvSpPr>
            <p:cNvPr id="14" name="角丸四角形 13"/>
            <p:cNvSpPr/>
            <p:nvPr/>
          </p:nvSpPr>
          <p:spPr>
            <a:xfrm>
              <a:off x="7239000" y="316186"/>
              <a:ext cx="1584959" cy="491534"/>
            </a:xfrm>
            <a:prstGeom prst="roundRect">
              <a:avLst/>
            </a:prstGeom>
            <a:solidFill>
              <a:schemeClr val="bg1"/>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5"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356195" y="367784"/>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正方形/長方形 15"/>
            <p:cNvSpPr/>
            <p:nvPr/>
          </p:nvSpPr>
          <p:spPr>
            <a:xfrm>
              <a:off x="8099493" y="645275"/>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pic>
        <p:nvPicPr>
          <p:cNvPr id="12" name="Picture 4" descr="MCj04099410000[1]"/>
          <p:cNvPicPr>
            <a:picLocks noChangeAspect="1" noChangeArrowheads="1"/>
          </p:cNvPicPr>
          <p:nvPr/>
        </p:nvPicPr>
        <p:blipFill>
          <a:blip r:embed="rId5">
            <a:duotone>
              <a:schemeClr val="accent3">
                <a:shade val="45000"/>
                <a:satMod val="135000"/>
              </a:schemeClr>
              <a:prstClr val="white"/>
            </a:duotone>
            <a:lum bright="20000" contrast="-40000"/>
            <a:extLst>
              <a:ext uri="{28A0092B-C50C-407E-A947-70E740481C1C}">
                <a14:useLocalDpi xmlns:a14="http://schemas.microsoft.com/office/drawing/2010/main"/>
              </a:ext>
            </a:extLst>
          </a:blip>
          <a:srcRect/>
          <a:stretch>
            <a:fillRect/>
          </a:stretch>
        </p:blipFill>
        <p:spPr bwMode="auto">
          <a:xfrm>
            <a:off x="1295636" y="260847"/>
            <a:ext cx="6552728" cy="6349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テキスト ボックス 16"/>
          <p:cNvSpPr txBox="1"/>
          <p:nvPr/>
        </p:nvSpPr>
        <p:spPr>
          <a:xfrm>
            <a:off x="619392" y="929500"/>
            <a:ext cx="7879080" cy="553998"/>
          </a:xfrm>
          <a:prstGeom prst="rect">
            <a:avLst/>
          </a:prstGeom>
          <a:noFill/>
        </p:spPr>
        <p:txBody>
          <a:bodyPr wrap="none" rtlCol="0">
            <a:spAutoFit/>
          </a:bodyPr>
          <a:lstStyle/>
          <a:p>
            <a:pPr algn="ctr"/>
            <a:r>
              <a:rPr kumimoji="1" lang="ja-JP" altLang="en-US" sz="3000" b="1"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工事書類最適化ガイドブック</a:t>
            </a:r>
            <a:r>
              <a:rPr lang="ja-JP" altLang="en-US" sz="3000" b="1"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の発行にあたり</a:t>
            </a:r>
            <a:endParaRPr kumimoji="1" lang="ja-JP" altLang="en-US" sz="3000" b="1" dirty="0">
              <a:solidFill>
                <a:srgbClr val="0099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テキスト ボックス 18"/>
          <p:cNvSpPr txBox="1"/>
          <p:nvPr/>
        </p:nvSpPr>
        <p:spPr>
          <a:xfrm>
            <a:off x="428431" y="1580594"/>
            <a:ext cx="8392041" cy="5016758"/>
          </a:xfrm>
          <a:prstGeom prst="rect">
            <a:avLst/>
          </a:prstGeom>
          <a:noFill/>
        </p:spPr>
        <p:txBody>
          <a:bodyPr wrap="square" rtlCol="0">
            <a:spAutoFit/>
          </a:bodyPr>
          <a:lstStyle/>
          <a:p>
            <a:r>
              <a:rPr kumimoji="1"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仙台市では、平成</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２６年度の「工事書類簡素化の試行（以下「試行」という。）」運用を契機に、建設現場の就労環境改善に大きな影響を及ぼす工事書類の簡素化に努めています。</a:t>
            </a:r>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これまで、関係業団体の皆さまから寄せられた書類</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削減</a:t>
            </a:r>
            <a:r>
              <a:rPr kumimoji="1"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に</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関するご意見を踏まえながら、工事関係書類の作成及び提出実態を確認しました結果、共通仕様書等の理解や試行の周知徹底、工事書類の提出・提示に関する受発注者間の共通認識（これらを総称して仙台市では「書類の最適化」と呼ぶ。）が未だ課題として残ることを把握するに至りました。</a:t>
            </a:r>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このたび、これらの課題解決を目的としまして、「工事書類最適化ガイドブック」を作成いたしました。ここに示す内容を受発注者が着実に実行することで、工事書類の最適化が図られ、ひいては建設現場の就労環境改善の一助となることを願うものであります。</a:t>
            </a:r>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平成３０年１０月１日</a:t>
            </a:r>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仙台市設計基準策定委員会</a:t>
            </a:r>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委員長　小野 浩一</a:t>
            </a:r>
            <a:endParaRPr kumimoji="1"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60727077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グループ化 28"/>
          <p:cNvGrpSpPr/>
          <p:nvPr/>
        </p:nvGrpSpPr>
        <p:grpSpPr>
          <a:xfrm>
            <a:off x="1" y="25200"/>
            <a:ext cx="9144000" cy="6833685"/>
            <a:chOff x="1" y="25200"/>
            <a:chExt cx="9144000" cy="6833685"/>
          </a:xfrm>
        </p:grpSpPr>
        <p:sp>
          <p:nvSpPr>
            <p:cNvPr id="31" name="フリーフォーム 30"/>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34" name="フリーフォーム 33"/>
            <p:cNvSpPr/>
            <p:nvPr/>
          </p:nvSpPr>
          <p:spPr>
            <a:xfrm>
              <a:off x="7411" y="25200"/>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35" name="フリーフォーム 34"/>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8000"/>
            </a:solid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6" name="正方形/長方形 35"/>
            <p:cNvSpPr/>
            <p:nvPr/>
          </p:nvSpPr>
          <p:spPr>
            <a:xfrm>
              <a:off x="1" y="548680"/>
              <a:ext cx="9144000" cy="6310205"/>
            </a:xfrm>
            <a:prstGeom prst="rect">
              <a:avLst/>
            </a:prstGeom>
            <a:blipFill>
              <a:blip r:embed="rId3"/>
              <a:tile tx="0" ty="0" sx="100000" sy="100000" flip="none" algn="tl"/>
            </a:blip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7" name="正方形/長方形 36"/>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p:cNvSpPr/>
            <p:nvPr/>
          </p:nvSpPr>
          <p:spPr>
            <a:xfrm>
              <a:off x="14069" y="548680"/>
              <a:ext cx="9101796" cy="620687"/>
            </a:xfrm>
            <a:prstGeom prst="rect">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9" name="グループ化 38"/>
            <p:cNvGrpSpPr/>
            <p:nvPr/>
          </p:nvGrpSpPr>
          <p:grpSpPr>
            <a:xfrm>
              <a:off x="7308304" y="610875"/>
              <a:ext cx="1584959" cy="491534"/>
              <a:chOff x="7308304" y="610875"/>
              <a:chExt cx="1584959" cy="491534"/>
            </a:xfrm>
          </p:grpSpPr>
          <p:sp>
            <p:nvSpPr>
              <p:cNvPr id="46" name="角丸四角形 45"/>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7"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 name="正方形/長方形 47"/>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0" name="テキスト ボックス 39"/>
            <p:cNvSpPr txBox="1"/>
            <p:nvPr/>
          </p:nvSpPr>
          <p:spPr>
            <a:xfrm>
              <a:off x="395538" y="140486"/>
              <a:ext cx="2210034" cy="338554"/>
            </a:xfrm>
            <a:prstGeom prst="rect">
              <a:avLst/>
            </a:prstGeom>
            <a:noFill/>
          </p:spPr>
          <p:txBody>
            <a:bodyPr wrap="square" rtlCol="0">
              <a:spAutoFit/>
            </a:bodyPr>
            <a:lstStyle/>
            <a:p>
              <a:pPr algn="ctr"/>
              <a:r>
                <a:rPr kumimoji="1"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1" name="テキスト ボックス 40"/>
            <p:cNvSpPr txBox="1"/>
            <p:nvPr/>
          </p:nvSpPr>
          <p:spPr>
            <a:xfrm>
              <a:off x="3357286" y="140486"/>
              <a:ext cx="2415361" cy="338554"/>
            </a:xfrm>
            <a:prstGeom prst="rect">
              <a:avLst/>
            </a:prstGeom>
            <a:noFill/>
          </p:spPr>
          <p:txBody>
            <a:bodyPr wrap="square" rtlCol="0">
              <a:spAutoFit/>
            </a:bodyPr>
            <a:lstStyle/>
            <a:p>
              <a:pPr algn="ctr"/>
              <a:r>
                <a:rPr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提出不要の工事書類例</a:t>
              </a:r>
              <a:endParaRPr lang="en-US" altLang="ja-JP"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4" name="テキスト ボックス 43"/>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27" name="角丸四角形 26"/>
          <p:cNvSpPr/>
          <p:nvPr/>
        </p:nvSpPr>
        <p:spPr>
          <a:xfrm>
            <a:off x="104504" y="3789040"/>
            <a:ext cx="8948056" cy="993380"/>
          </a:xfrm>
          <a:prstGeom prst="roundRect">
            <a:avLst>
              <a:gd name="adj" fmla="val 8425"/>
            </a:avLst>
          </a:prstGeom>
          <a:solidFill>
            <a:srgbClr val="99CC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角丸四角形 29"/>
          <p:cNvSpPr/>
          <p:nvPr/>
        </p:nvSpPr>
        <p:spPr>
          <a:xfrm>
            <a:off x="104504" y="1214847"/>
            <a:ext cx="8948056" cy="966790"/>
          </a:xfrm>
          <a:prstGeom prst="roundRect">
            <a:avLst>
              <a:gd name="adj" fmla="val 8425"/>
            </a:avLst>
          </a:prstGeom>
          <a:solidFill>
            <a:srgbClr val="99CC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テキスト ボックス 53"/>
          <p:cNvSpPr txBox="1"/>
          <p:nvPr/>
        </p:nvSpPr>
        <p:spPr>
          <a:xfrm>
            <a:off x="179512" y="660261"/>
            <a:ext cx="2698175"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主な書類の取扱</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p:cNvSpPr txBox="1"/>
          <p:nvPr/>
        </p:nvSpPr>
        <p:spPr>
          <a:xfrm>
            <a:off x="383976" y="1719972"/>
            <a:ext cx="8570518" cy="461665"/>
          </a:xfrm>
          <a:prstGeom prst="rect">
            <a:avLst/>
          </a:prstGeom>
          <a:noFill/>
        </p:spPr>
        <p:txBody>
          <a:bodyPr wrap="square" rtlCol="0">
            <a:spAutoFit/>
          </a:bodyPr>
          <a:lstStyle/>
          <a:p>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状況</a:t>
            </a:r>
            <a:r>
              <a:rPr lang="ja-JP" altLang="ja-JP" sz="2400" b="1" dirty="0" smtClean="0">
                <a:latin typeface="メイリオ" panose="020B0604030504040204" pitchFamily="50" charset="-128"/>
                <a:ea typeface="メイリオ" panose="020B0604030504040204" pitchFamily="50" charset="-128"/>
                <a:cs typeface="メイリオ" panose="020B0604030504040204" pitchFamily="50" charset="-128"/>
              </a:rPr>
              <a:t>写真</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ja-JP" sz="2400" b="1" dirty="0" smtClean="0">
                <a:latin typeface="メイリオ" panose="020B0604030504040204" pitchFamily="50" charset="-128"/>
                <a:ea typeface="メイリオ" panose="020B0604030504040204" pitchFamily="50" charset="-128"/>
                <a:cs typeface="メイリオ" panose="020B0604030504040204" pitchFamily="50" charset="-128"/>
              </a:rPr>
              <a:t>工程表</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及び</a:t>
            </a:r>
            <a:r>
              <a:rPr lang="ja-JP" altLang="ja-JP" sz="2400" b="1" dirty="0" smtClean="0">
                <a:latin typeface="メイリオ" panose="020B0604030504040204" pitchFamily="50" charset="-128"/>
                <a:ea typeface="メイリオ" panose="020B0604030504040204" pitchFamily="50" charset="-128"/>
                <a:cs typeface="メイリオ" panose="020B0604030504040204" pitchFamily="50" charset="-128"/>
              </a:rPr>
              <a:t>出来高報告書</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は</a:t>
            </a:r>
            <a:r>
              <a:rPr lang="ja-JP" altLang="ja-JP" sz="24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添付不要</a:t>
            </a:r>
            <a:r>
              <a:rPr lang="ja-JP" altLang="ja-JP" sz="2400" dirty="0" smtClean="0">
                <a:latin typeface="メイリオ" panose="020B0604030504040204" pitchFamily="50" charset="-128"/>
                <a:ea typeface="メイリオ" panose="020B0604030504040204" pitchFamily="50" charset="-128"/>
                <a:cs typeface="メイリオ" panose="020B0604030504040204" pitchFamily="50" charset="-128"/>
              </a:rPr>
              <a:t>と</a:t>
            </a:r>
            <a:r>
              <a:rPr lang="ja-JP" altLang="ja-JP" sz="2400" dirty="0">
                <a:latin typeface="メイリオ" panose="020B0604030504040204" pitchFamily="50" charset="-128"/>
                <a:ea typeface="メイリオ" panose="020B0604030504040204" pitchFamily="50" charset="-128"/>
                <a:cs typeface="メイリオ" panose="020B0604030504040204" pitchFamily="50" charset="-128"/>
              </a:rPr>
              <a:t>なりました</a:t>
            </a:r>
            <a:endParaRPr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テキスト ボックス 6"/>
          <p:cNvSpPr txBox="1"/>
          <p:nvPr/>
        </p:nvSpPr>
        <p:spPr>
          <a:xfrm>
            <a:off x="142350" y="1268760"/>
            <a:ext cx="6343468" cy="523220"/>
          </a:xfrm>
          <a:prstGeom prst="rect">
            <a:avLst/>
          </a:prstGeom>
          <a:noFill/>
        </p:spPr>
        <p:txBody>
          <a:bodyPr wrap="none" rtlCol="0">
            <a:spAutoFit/>
          </a:bodyPr>
          <a:lstStyle/>
          <a:p>
            <a:r>
              <a:rPr kumimoji="1" lang="ja-JP" altLang="en-US"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★工事履行報告書（試行書類</a:t>
            </a:r>
            <a:r>
              <a:rPr kumimoji="1" lang="en-US" altLang="ja-JP"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No.50</a:t>
            </a:r>
            <a:r>
              <a:rPr kumimoji="1" lang="ja-JP" altLang="en-US"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28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テキスト ボックス 2"/>
          <p:cNvSpPr txBox="1"/>
          <p:nvPr/>
        </p:nvSpPr>
        <p:spPr>
          <a:xfrm>
            <a:off x="-2268760" y="2996952"/>
            <a:ext cx="72008" cy="369332"/>
          </a:xfrm>
          <a:prstGeom prst="rect">
            <a:avLst/>
          </a:prstGeom>
          <a:noFill/>
        </p:spPr>
        <p:txBody>
          <a:bodyPr wrap="square" rtlCol="0">
            <a:spAutoFit/>
          </a:bodyPr>
          <a:lstStyle/>
          <a:p>
            <a:endParaRPr kumimoji="1" lang="ja-JP" altLang="en-US" dirty="0"/>
          </a:p>
        </p:txBody>
      </p:sp>
      <p:sp>
        <p:nvSpPr>
          <p:cNvPr id="5" name="テキスト ボックス 4"/>
          <p:cNvSpPr txBox="1"/>
          <p:nvPr/>
        </p:nvSpPr>
        <p:spPr>
          <a:xfrm>
            <a:off x="358276" y="2341329"/>
            <a:ext cx="8606211" cy="1015663"/>
          </a:xfrm>
          <a:prstGeom prst="rect">
            <a:avLst/>
          </a:prstGeom>
          <a:noFill/>
        </p:spPr>
        <p:txBody>
          <a:bodyPr wrap="square" rtlCol="0">
            <a:spAutoFit/>
          </a:bodyPr>
          <a:lstStyle/>
          <a:p>
            <a:pPr lvl="0"/>
            <a:r>
              <a:rPr lang="ja-JP" altLang="en-US" sz="2000" b="1" u="sng" dirty="0" smtClean="0">
                <a:latin typeface="メイリオ" panose="020B0604030504040204" pitchFamily="50" charset="-128"/>
                <a:ea typeface="メイリオ" panose="020B0604030504040204" pitchFamily="50" charset="-128"/>
                <a:cs typeface="メイリオ" panose="020B0604030504040204" pitchFamily="50" charset="-128"/>
              </a:rPr>
              <a:t>工事履行報告書様式内の注釈変更（</a:t>
            </a:r>
            <a:r>
              <a:rPr lang="ja-JP" altLang="ja-JP" sz="2000" b="1" u="sng" dirty="0" smtClean="0">
                <a:latin typeface="メイリオ" panose="020B0604030504040204" pitchFamily="50" charset="-128"/>
                <a:ea typeface="メイリオ" panose="020B0604030504040204" pitchFamily="50" charset="-128"/>
                <a:cs typeface="メイリオ" panose="020B0604030504040204" pitchFamily="50" charset="-128"/>
              </a:rPr>
              <a:t>平成</a:t>
            </a:r>
            <a:r>
              <a:rPr lang="en-US" altLang="ja-JP" sz="2000" b="1" u="sng" dirty="0">
                <a:latin typeface="メイリオ" panose="020B0604030504040204" pitchFamily="50" charset="-128"/>
                <a:ea typeface="メイリオ" panose="020B0604030504040204" pitchFamily="50" charset="-128"/>
                <a:cs typeface="メイリオ" panose="020B0604030504040204" pitchFamily="50" charset="-128"/>
              </a:rPr>
              <a:t>29</a:t>
            </a:r>
            <a:r>
              <a:rPr lang="ja-JP" altLang="ja-JP" sz="2000" b="1" u="sng" dirty="0">
                <a:latin typeface="メイリオ" panose="020B0604030504040204" pitchFamily="50" charset="-128"/>
                <a:ea typeface="メイリオ" panose="020B0604030504040204" pitchFamily="50" charset="-128"/>
                <a:cs typeface="メイリオ" panose="020B0604030504040204" pitchFamily="50" charset="-128"/>
              </a:rPr>
              <a:t>年４月１日</a:t>
            </a:r>
            <a:r>
              <a:rPr lang="ja-JP" altLang="ja-JP" sz="2000" b="1" u="sng" dirty="0" smtClean="0">
                <a:latin typeface="メイリオ" panose="020B0604030504040204" pitchFamily="50" charset="-128"/>
                <a:ea typeface="メイリオ" panose="020B0604030504040204" pitchFamily="50" charset="-128"/>
                <a:cs typeface="メイリオ" panose="020B0604030504040204" pitchFamily="50" charset="-128"/>
              </a:rPr>
              <a:t>から</a:t>
            </a:r>
            <a:r>
              <a:rPr lang="ja-JP" altLang="en-US" sz="2000" b="1" u="sng" dirty="0">
                <a:latin typeface="メイリオ" panose="020B0604030504040204" pitchFamily="50" charset="-128"/>
                <a:ea typeface="メイリオ" panose="020B0604030504040204" pitchFamily="50" charset="-128"/>
                <a:cs typeface="メイリオ" panose="020B0604030504040204" pitchFamily="50" charset="-128"/>
              </a:rPr>
              <a:t>）</a:t>
            </a:r>
            <a:endParaRPr lang="ja-JP" altLang="ja-JP" sz="2000" b="1" u="sng"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請負者</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は、２部作成し、監督職員に、翌月の５日以内、もしくは、主任監督員が指示する日まで提出する</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こと</a:t>
            </a:r>
            <a:r>
              <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以前は状況写真や工程表等も添付</a:t>
            </a:r>
            <a:r>
              <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5" name="テキスト ボックス 24"/>
          <p:cNvSpPr txBox="1"/>
          <p:nvPr/>
        </p:nvSpPr>
        <p:spPr>
          <a:xfrm>
            <a:off x="383976" y="4320755"/>
            <a:ext cx="8570518" cy="461665"/>
          </a:xfrm>
          <a:prstGeom prst="rect">
            <a:avLst/>
          </a:prstGeom>
          <a:noFill/>
        </p:spPr>
        <p:txBody>
          <a:bodyPr wrap="square" rtlCol="0">
            <a:spAutoFit/>
          </a:bodyPr>
          <a:lstStyle/>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ja-JP" sz="24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提示</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ja-JP" sz="2400" dirty="0" smtClean="0">
                <a:latin typeface="メイリオ" panose="020B0604030504040204" pitchFamily="50" charset="-128"/>
                <a:ea typeface="メイリオ" panose="020B0604030504040204" pitchFamily="50" charset="-128"/>
                <a:cs typeface="メイリオ" panose="020B0604030504040204" pitchFamily="50" charset="-128"/>
              </a:rPr>
              <a:t>のみで</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ＯＫです</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6" name="テキスト ボックス 25"/>
          <p:cNvSpPr txBox="1"/>
          <p:nvPr/>
        </p:nvSpPr>
        <p:spPr>
          <a:xfrm>
            <a:off x="142350" y="3869543"/>
            <a:ext cx="5984395" cy="523220"/>
          </a:xfrm>
          <a:prstGeom prst="rect">
            <a:avLst/>
          </a:prstGeom>
          <a:noFill/>
        </p:spPr>
        <p:txBody>
          <a:bodyPr wrap="none" rtlCol="0">
            <a:spAutoFit/>
          </a:bodyPr>
          <a:lstStyle/>
          <a:p>
            <a:r>
              <a:rPr kumimoji="1" lang="ja-JP" altLang="en-US"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★マニフェスト（試行書類</a:t>
            </a:r>
            <a:r>
              <a:rPr kumimoji="1" lang="en-US" altLang="ja-JP"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No.83</a:t>
            </a:r>
            <a:r>
              <a:rPr kumimoji="1" lang="ja-JP" altLang="en-US"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28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テキスト ボックス 1"/>
          <p:cNvSpPr txBox="1"/>
          <p:nvPr/>
        </p:nvSpPr>
        <p:spPr>
          <a:xfrm>
            <a:off x="358275" y="4951404"/>
            <a:ext cx="8606212" cy="1631216"/>
          </a:xfrm>
          <a:prstGeom prst="rect">
            <a:avLst/>
          </a:prstGeom>
          <a:noFill/>
        </p:spPr>
        <p:txBody>
          <a:bodyPr wrap="square" rtlCol="0">
            <a:spAutoFit/>
          </a:bodyPr>
          <a:lstStyle/>
          <a:p>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受注者は、産業廃棄物が搬出される工事にあたっては</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、紙マニフェストまた</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は電子マニフェストに</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より適正</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に処理されていることを確かめるとともに</a:t>
            </a:r>
            <a:r>
              <a:rPr lang="ja-JP" altLang="ja-JP" sz="2000" b="1"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監督職員に提示</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しなければ</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ならない</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（共通仕様書）</a:t>
            </a:r>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その他、提出書類一覧に無い伝票等の扱いは、</a:t>
            </a:r>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受発注者で事前確認</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しておきましょう（提示が基本）</a:t>
            </a:r>
            <a:endParaRPr lang="ja-JP"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5671565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グループ化 28"/>
          <p:cNvGrpSpPr/>
          <p:nvPr/>
        </p:nvGrpSpPr>
        <p:grpSpPr>
          <a:xfrm>
            <a:off x="1" y="25200"/>
            <a:ext cx="9144000" cy="6833685"/>
            <a:chOff x="1" y="25200"/>
            <a:chExt cx="9144000" cy="6833685"/>
          </a:xfrm>
        </p:grpSpPr>
        <p:sp>
          <p:nvSpPr>
            <p:cNvPr id="31" name="フリーフォーム 30"/>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34" name="フリーフォーム 33"/>
            <p:cNvSpPr/>
            <p:nvPr/>
          </p:nvSpPr>
          <p:spPr>
            <a:xfrm>
              <a:off x="7411" y="25200"/>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35" name="フリーフォーム 34"/>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8000"/>
            </a:solid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6" name="正方形/長方形 35"/>
            <p:cNvSpPr/>
            <p:nvPr/>
          </p:nvSpPr>
          <p:spPr>
            <a:xfrm>
              <a:off x="1" y="548680"/>
              <a:ext cx="9144000" cy="6310205"/>
            </a:xfrm>
            <a:prstGeom prst="rect">
              <a:avLst/>
            </a:prstGeom>
            <a:blipFill>
              <a:blip r:embed="rId3"/>
              <a:tile tx="0" ty="0" sx="100000" sy="100000" flip="none" algn="tl"/>
            </a:blip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7" name="正方形/長方形 36"/>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p:cNvSpPr/>
            <p:nvPr/>
          </p:nvSpPr>
          <p:spPr>
            <a:xfrm>
              <a:off x="14069" y="548680"/>
              <a:ext cx="9101796" cy="620687"/>
            </a:xfrm>
            <a:prstGeom prst="rect">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9" name="グループ化 38"/>
            <p:cNvGrpSpPr/>
            <p:nvPr/>
          </p:nvGrpSpPr>
          <p:grpSpPr>
            <a:xfrm>
              <a:off x="7308304" y="610875"/>
              <a:ext cx="1584959" cy="491534"/>
              <a:chOff x="7308304" y="610875"/>
              <a:chExt cx="1584959" cy="491534"/>
            </a:xfrm>
          </p:grpSpPr>
          <p:sp>
            <p:nvSpPr>
              <p:cNvPr id="46" name="角丸四角形 45"/>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7"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 name="正方形/長方形 47"/>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0" name="テキスト ボックス 39"/>
            <p:cNvSpPr txBox="1"/>
            <p:nvPr/>
          </p:nvSpPr>
          <p:spPr>
            <a:xfrm>
              <a:off x="395538" y="140486"/>
              <a:ext cx="2210034" cy="338554"/>
            </a:xfrm>
            <a:prstGeom prst="rect">
              <a:avLst/>
            </a:prstGeom>
            <a:noFill/>
          </p:spPr>
          <p:txBody>
            <a:bodyPr wrap="square" rtlCol="0">
              <a:spAutoFit/>
            </a:bodyPr>
            <a:lstStyle/>
            <a:p>
              <a:pPr algn="ctr"/>
              <a:r>
                <a:rPr kumimoji="1"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1" name="テキスト ボックス 40"/>
            <p:cNvSpPr txBox="1"/>
            <p:nvPr/>
          </p:nvSpPr>
          <p:spPr>
            <a:xfrm>
              <a:off x="3357286" y="140486"/>
              <a:ext cx="2415361" cy="338554"/>
            </a:xfrm>
            <a:prstGeom prst="rect">
              <a:avLst/>
            </a:prstGeom>
            <a:noFill/>
          </p:spPr>
          <p:txBody>
            <a:bodyPr wrap="square" rtlCol="0">
              <a:spAutoFit/>
            </a:bodyPr>
            <a:lstStyle/>
            <a:p>
              <a:pPr algn="ctr"/>
              <a:r>
                <a:rPr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提出不要の工事書類例</a:t>
              </a:r>
              <a:endParaRPr lang="en-US" altLang="ja-JP"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4" name="テキスト ボックス 43"/>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27" name="角丸四角形 26"/>
          <p:cNvSpPr/>
          <p:nvPr/>
        </p:nvSpPr>
        <p:spPr>
          <a:xfrm>
            <a:off x="104504" y="3356992"/>
            <a:ext cx="8948056" cy="1362712"/>
          </a:xfrm>
          <a:prstGeom prst="roundRect">
            <a:avLst>
              <a:gd name="adj" fmla="val 8425"/>
            </a:avLst>
          </a:prstGeom>
          <a:solidFill>
            <a:srgbClr val="99CC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角丸四角形 29"/>
          <p:cNvSpPr/>
          <p:nvPr/>
        </p:nvSpPr>
        <p:spPr>
          <a:xfrm>
            <a:off x="104504" y="1214847"/>
            <a:ext cx="8948056" cy="979713"/>
          </a:xfrm>
          <a:prstGeom prst="roundRect">
            <a:avLst>
              <a:gd name="adj" fmla="val 8425"/>
            </a:avLst>
          </a:prstGeom>
          <a:solidFill>
            <a:srgbClr val="99CC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テキスト ボックス 53"/>
          <p:cNvSpPr txBox="1"/>
          <p:nvPr/>
        </p:nvSpPr>
        <p:spPr>
          <a:xfrm>
            <a:off x="179512" y="660261"/>
            <a:ext cx="2698175"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主な書類の取扱</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p:cNvSpPr txBox="1"/>
          <p:nvPr/>
        </p:nvSpPr>
        <p:spPr>
          <a:xfrm>
            <a:off x="383976" y="1719972"/>
            <a:ext cx="8570518" cy="461665"/>
          </a:xfrm>
          <a:prstGeom prst="rect">
            <a:avLst/>
          </a:prstGeom>
          <a:noFill/>
        </p:spPr>
        <p:txBody>
          <a:bodyPr wrap="square" rtlCol="0">
            <a:spAutoFit/>
          </a:bodyPr>
          <a:lstStyle/>
          <a:p>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現在は</a:t>
            </a:r>
            <a:r>
              <a:rPr lang="ja-JP" altLang="ja-JP" sz="2400" b="1" dirty="0" smtClean="0">
                <a:latin typeface="メイリオ" panose="020B0604030504040204" pitchFamily="50" charset="-128"/>
                <a:ea typeface="メイリオ" panose="020B0604030504040204" pitchFamily="50" charset="-128"/>
                <a:cs typeface="メイリオ" panose="020B0604030504040204" pitchFamily="50" charset="-128"/>
              </a:rPr>
              <a:t>作成義務</a:t>
            </a:r>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が無い</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ため</a:t>
            </a:r>
            <a:r>
              <a:rPr lang="ja-JP" altLang="ja-JP" sz="24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提出</a:t>
            </a:r>
            <a:r>
              <a:rPr lang="ja-JP" altLang="ja-JP" sz="2400" b="1"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を求めない</a:t>
            </a:r>
            <a:r>
              <a:rPr lang="ja-JP" altLang="ja-JP" sz="2400" dirty="0">
                <a:latin typeface="メイリオ" panose="020B0604030504040204" pitchFamily="50" charset="-128"/>
                <a:ea typeface="メイリオ" panose="020B0604030504040204" pitchFamily="50" charset="-128"/>
                <a:cs typeface="メイリオ" panose="020B0604030504040204" pitchFamily="50" charset="-128"/>
              </a:rPr>
              <a:t>ように</a:t>
            </a:r>
            <a:r>
              <a:rPr lang="ja-JP" altLang="ja-JP" sz="2400" dirty="0" smtClean="0">
                <a:latin typeface="メイリオ" panose="020B0604030504040204" pitchFamily="50" charset="-128"/>
                <a:ea typeface="メイリオ" panose="020B0604030504040204" pitchFamily="50" charset="-128"/>
                <a:cs typeface="メイリオ" panose="020B0604030504040204" pitchFamily="50" charset="-128"/>
              </a:rPr>
              <a:t>しましょう</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テキスト ボックス 6"/>
          <p:cNvSpPr txBox="1"/>
          <p:nvPr/>
        </p:nvSpPr>
        <p:spPr>
          <a:xfrm>
            <a:off x="142350" y="1268760"/>
            <a:ext cx="5929828" cy="523220"/>
          </a:xfrm>
          <a:prstGeom prst="rect">
            <a:avLst/>
          </a:prstGeom>
          <a:noFill/>
        </p:spPr>
        <p:txBody>
          <a:bodyPr wrap="none" rtlCol="0">
            <a:spAutoFit/>
          </a:bodyPr>
          <a:lstStyle/>
          <a:p>
            <a:r>
              <a:rPr kumimoji="1" lang="ja-JP" altLang="en-US"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★工事日誌（共通仕様書から除外）</a:t>
            </a:r>
            <a:endParaRPr kumimoji="1" lang="ja-JP" altLang="en-US" sz="28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テキスト ボックス 2"/>
          <p:cNvSpPr txBox="1"/>
          <p:nvPr/>
        </p:nvSpPr>
        <p:spPr>
          <a:xfrm>
            <a:off x="-2268760" y="2996952"/>
            <a:ext cx="72008" cy="369332"/>
          </a:xfrm>
          <a:prstGeom prst="rect">
            <a:avLst/>
          </a:prstGeom>
          <a:noFill/>
        </p:spPr>
        <p:txBody>
          <a:bodyPr wrap="square" rtlCol="0">
            <a:spAutoFit/>
          </a:bodyPr>
          <a:lstStyle/>
          <a:p>
            <a:endParaRPr kumimoji="1" lang="ja-JP" altLang="en-US" dirty="0"/>
          </a:p>
        </p:txBody>
      </p:sp>
      <p:sp>
        <p:nvSpPr>
          <p:cNvPr id="5" name="テキスト ボックス 4"/>
          <p:cNvSpPr txBox="1"/>
          <p:nvPr/>
        </p:nvSpPr>
        <p:spPr>
          <a:xfrm>
            <a:off x="268894" y="2269321"/>
            <a:ext cx="8606211" cy="1015663"/>
          </a:xfrm>
          <a:prstGeom prst="rect">
            <a:avLst/>
          </a:prstGeom>
          <a:noFill/>
        </p:spPr>
        <p:txBody>
          <a:bodyPr wrap="square" rtlCol="0">
            <a:spAutoFit/>
          </a:bodyPr>
          <a:lstStyle/>
          <a:p>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ただし、</a:t>
            </a:r>
            <a:r>
              <a:rPr lang="ja-JP" altLang="en-US" sz="2000" b="1"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品質管理に必要</a:t>
            </a:r>
            <a:r>
              <a:rPr lang="ja-JP" altLang="en-US" sz="20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な自然条件等の諸項目</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舗設や</a:t>
            </a:r>
            <a:r>
              <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rPr>
              <a:t>Co</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打設時</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の外</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気温等）は</a:t>
            </a:r>
            <a:r>
              <a:rPr lang="ja-JP" altLang="en-US" sz="2000" b="1" u="sng" dirty="0" smtClean="0">
                <a:latin typeface="メイリオ" panose="020B0604030504040204" pitchFamily="50" charset="-128"/>
                <a:ea typeface="メイリオ" panose="020B0604030504040204" pitchFamily="50" charset="-128"/>
                <a:cs typeface="メイリオ" panose="020B0604030504040204" pitchFamily="50" charset="-128"/>
              </a:rPr>
              <a:t>工事写真等で記録しておくなど</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、確認方法を</a:t>
            </a:r>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受発注者間の事前</a:t>
            </a:r>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協議</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にて決定し、</a:t>
            </a:r>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施工計画書に記載</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しておきましょう</a:t>
            </a:r>
            <a:endParaRPr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5" name="テキスト ボックス 24"/>
          <p:cNvSpPr txBox="1"/>
          <p:nvPr/>
        </p:nvSpPr>
        <p:spPr>
          <a:xfrm>
            <a:off x="383976" y="3888707"/>
            <a:ext cx="8570518" cy="830997"/>
          </a:xfrm>
          <a:prstGeom prst="rect">
            <a:avLst/>
          </a:prstGeom>
          <a:noFill/>
        </p:spPr>
        <p:txBody>
          <a:bodyPr wrap="square" rtlCol="0">
            <a:spAutoFit/>
          </a:bodyPr>
          <a:lstStyle/>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出来形・品質管理点が</a:t>
            </a:r>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５点未満</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の管理図表、工程能力図、ヒストグラムの</a:t>
            </a:r>
            <a:r>
              <a:rPr lang="ja-JP" altLang="en-US" sz="24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提出は不要</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です（再掲）</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6" name="テキスト ボックス 25"/>
          <p:cNvSpPr txBox="1"/>
          <p:nvPr/>
        </p:nvSpPr>
        <p:spPr>
          <a:xfrm>
            <a:off x="142350" y="3437495"/>
            <a:ext cx="9235733" cy="523220"/>
          </a:xfrm>
          <a:prstGeom prst="rect">
            <a:avLst/>
          </a:prstGeom>
          <a:noFill/>
        </p:spPr>
        <p:txBody>
          <a:bodyPr wrap="none" rtlCol="0">
            <a:spAutoFit/>
          </a:bodyPr>
          <a:lstStyle/>
          <a:p>
            <a:r>
              <a:rPr kumimoji="1" lang="ja-JP" altLang="en-US"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★出来形・品質管理資料</a:t>
            </a:r>
            <a:r>
              <a:rPr kumimoji="1" lang="ja-JP" altLang="en-US" sz="24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（試行書類</a:t>
            </a:r>
            <a:r>
              <a:rPr kumimoji="1" lang="en-US" altLang="ja-JP" sz="24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No.94</a:t>
            </a:r>
            <a:r>
              <a:rPr kumimoji="1" lang="ja-JP" altLang="en-US" sz="24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r>
              <a:rPr kumimoji="1" lang="en-US" altLang="ja-JP" sz="24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96,99</a:t>
            </a:r>
            <a:r>
              <a:rPr kumimoji="1" lang="ja-JP" altLang="en-US" sz="24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r>
              <a:rPr kumimoji="1" lang="en-US" altLang="ja-JP" sz="24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101</a:t>
            </a:r>
            <a:r>
              <a:rPr kumimoji="1" lang="ja-JP" altLang="en-US" sz="24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24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テキスト ボックス 1"/>
          <p:cNvSpPr txBox="1"/>
          <p:nvPr/>
        </p:nvSpPr>
        <p:spPr>
          <a:xfrm>
            <a:off x="268894" y="4791712"/>
            <a:ext cx="8685600" cy="1015663"/>
          </a:xfrm>
          <a:prstGeom prst="rect">
            <a:avLst/>
          </a:prstGeom>
          <a:noFill/>
        </p:spPr>
        <p:txBody>
          <a:bodyPr wrap="square" rtlCol="0">
            <a:spAutoFit/>
          </a:bodyPr>
          <a:lstStyle/>
          <a:p>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なお，</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出来形</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・品質</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管理点が</a:t>
            </a:r>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５</a:t>
            </a:r>
            <a:r>
              <a:rPr lang="ja-JP" altLang="ja-JP" sz="2000" b="1" dirty="0" smtClean="0">
                <a:latin typeface="メイリオ" panose="020B0604030504040204" pitchFamily="50" charset="-128"/>
                <a:ea typeface="メイリオ" panose="020B0604030504040204" pitchFamily="50" charset="-128"/>
                <a:cs typeface="メイリオ" panose="020B0604030504040204" pitchFamily="50" charset="-128"/>
              </a:rPr>
              <a:t>点</a:t>
            </a:r>
            <a:r>
              <a:rPr lang="ja-JP" altLang="ja-JP" sz="2000" b="1" dirty="0">
                <a:latin typeface="メイリオ" panose="020B0604030504040204" pitchFamily="50" charset="-128"/>
                <a:ea typeface="メイリオ" panose="020B0604030504040204" pitchFamily="50" charset="-128"/>
                <a:cs typeface="メイリオ" panose="020B0604030504040204" pitchFamily="50" charset="-128"/>
              </a:rPr>
              <a:t>以上</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の場合は測定位置が分かるように略図等を記載</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し</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ja-JP" sz="20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工事</a:t>
            </a:r>
            <a:r>
              <a:rPr lang="ja-JP" altLang="ja-JP" sz="2000" b="1"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成果品として提出</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することとします</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が</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ja-JP" sz="20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工事</a:t>
            </a:r>
            <a:r>
              <a:rPr lang="ja-JP" altLang="ja-JP" sz="2000" b="1"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施工中は提示のみ</a:t>
            </a:r>
            <a:r>
              <a:rPr lang="ja-JP" altLang="ja-JP" sz="2000" dirty="0">
                <a:latin typeface="メイリオ" panose="020B0604030504040204" pitchFamily="50" charset="-128"/>
                <a:ea typeface="メイリオ" panose="020B0604030504040204" pitchFamily="50" charset="-128"/>
                <a:cs typeface="メイリオ" panose="020B0604030504040204" pitchFamily="50" charset="-128"/>
              </a:rPr>
              <a:t>と</a:t>
            </a:r>
            <a:r>
              <a:rPr lang="ja-JP" altLang="ja-JP" sz="2000" dirty="0" smtClean="0">
                <a:latin typeface="メイリオ" panose="020B0604030504040204" pitchFamily="50" charset="-128"/>
                <a:ea typeface="メイリオ" panose="020B0604030504040204" pitchFamily="50" charset="-128"/>
                <a:cs typeface="メイリオ" panose="020B0604030504040204" pitchFamily="50" charset="-128"/>
              </a:rPr>
              <a:t>します</a:t>
            </a:r>
            <a:endParaRPr lang="ja-JP"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8" name="角丸四角形 27"/>
          <p:cNvSpPr/>
          <p:nvPr/>
        </p:nvSpPr>
        <p:spPr>
          <a:xfrm>
            <a:off x="261257" y="6207695"/>
            <a:ext cx="8632006" cy="533673"/>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ボックス 31"/>
          <p:cNvSpPr txBox="1"/>
          <p:nvPr/>
        </p:nvSpPr>
        <p:spPr>
          <a:xfrm>
            <a:off x="539552" y="6279703"/>
            <a:ext cx="8186857" cy="461665"/>
          </a:xfrm>
          <a:prstGeom prst="rect">
            <a:avLst/>
          </a:prstGeom>
          <a:noFill/>
        </p:spPr>
        <p:txBody>
          <a:bodyPr wrap="none" rtlCol="0">
            <a:spAutoFit/>
          </a:bodyPr>
          <a:lstStyle/>
          <a:p>
            <a:r>
              <a:rPr kumimoji="1" lang="ja-JP" altLang="en-US" sz="2400" b="1" u="sng"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不要書類提出による工事成績評定点への影響はありません</a:t>
            </a:r>
            <a:endParaRPr kumimoji="1" lang="ja-JP" altLang="en-US" sz="2400" b="1" u="sng"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3" name="テキスト ボックス 32"/>
          <p:cNvSpPr txBox="1"/>
          <p:nvPr/>
        </p:nvSpPr>
        <p:spPr>
          <a:xfrm>
            <a:off x="268894" y="5765919"/>
            <a:ext cx="1467068" cy="400110"/>
          </a:xfrm>
          <a:prstGeom prst="rect">
            <a:avLst/>
          </a:prstGeom>
          <a:noFill/>
        </p:spPr>
        <p:txBody>
          <a:bodyPr wrap="none" rtlCol="0">
            <a:spAutoFit/>
          </a:bodyPr>
          <a:lstStyle/>
          <a:p>
            <a:r>
              <a:rPr kumimoji="1"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また・・・</a:t>
            </a:r>
            <a:endPar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46083668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30480" y="30480"/>
            <a:ext cx="9083040" cy="6797040"/>
          </a:xfrm>
          <a:prstGeom prst="rect">
            <a:avLst/>
          </a:prstGeom>
          <a:blipFill>
            <a:blip r:embed="rId3"/>
            <a:tile tx="0" ty="0" sx="100000" sy="100000" flip="none" algn="tl"/>
          </a:blipFill>
          <a:ln w="63500" cmpd="sng">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3" name="Picture 4" descr="MCj04099410000[1]"/>
          <p:cNvPicPr>
            <a:picLocks noChangeAspect="1" noChangeArrowheads="1"/>
          </p:cNvPicPr>
          <p:nvPr/>
        </p:nvPicPr>
        <p:blipFill>
          <a:blip r:embed="rId4">
            <a:duotone>
              <a:schemeClr val="accent3">
                <a:shade val="45000"/>
                <a:satMod val="135000"/>
              </a:schemeClr>
              <a:prstClr val="white"/>
            </a:duotone>
            <a:lum bright="20000" contrast="-40000"/>
            <a:extLst>
              <a:ext uri="{28A0092B-C50C-407E-A947-70E740481C1C}">
                <a14:useLocalDpi xmlns:a14="http://schemas.microsoft.com/office/drawing/2010/main"/>
              </a:ext>
            </a:extLst>
          </a:blip>
          <a:srcRect/>
          <a:stretch>
            <a:fillRect/>
          </a:stretch>
        </p:blipFill>
        <p:spPr bwMode="auto">
          <a:xfrm>
            <a:off x="1295636" y="260847"/>
            <a:ext cx="6552728" cy="6349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テキスト ボックス 13"/>
          <p:cNvSpPr txBox="1"/>
          <p:nvPr/>
        </p:nvSpPr>
        <p:spPr>
          <a:xfrm>
            <a:off x="1529954" y="2825060"/>
            <a:ext cx="6109366" cy="1107996"/>
          </a:xfrm>
          <a:prstGeom prst="rect">
            <a:avLst/>
          </a:prstGeom>
          <a:noFill/>
        </p:spPr>
        <p:txBody>
          <a:bodyPr wrap="none" rtlCol="0">
            <a:spAutoFit/>
          </a:bodyPr>
          <a:lstStyle/>
          <a:p>
            <a:pPr algn="ctr"/>
            <a:r>
              <a:rPr kumimoji="1" lang="ja-JP" altLang="en-US" sz="6600" dirty="0" smtClean="0">
                <a:latin typeface="メイリオ" panose="020B0604030504040204" pitchFamily="50" charset="-128"/>
                <a:ea typeface="メイリオ" panose="020B0604030504040204" pitchFamily="50" charset="-128"/>
                <a:cs typeface="メイリオ" panose="020B0604030504040204" pitchFamily="50" charset="-128"/>
              </a:rPr>
              <a:t>受発注者の</a:t>
            </a:r>
            <a:r>
              <a:rPr kumimoji="1" lang="ja-JP" altLang="en-US" sz="6600" b="1"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心得</a:t>
            </a:r>
            <a:endParaRPr kumimoji="1" lang="ja-JP" altLang="en-US" sz="6600" b="1" dirty="0">
              <a:solidFill>
                <a:srgbClr val="009900"/>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9" name="グループ化 8"/>
          <p:cNvGrpSpPr/>
          <p:nvPr/>
        </p:nvGrpSpPr>
        <p:grpSpPr>
          <a:xfrm>
            <a:off x="7308304" y="188640"/>
            <a:ext cx="1584959" cy="491534"/>
            <a:chOff x="7239000" y="316186"/>
            <a:chExt cx="1584959" cy="491534"/>
          </a:xfrm>
        </p:grpSpPr>
        <p:sp>
          <p:nvSpPr>
            <p:cNvPr id="10" name="角丸四角形 9"/>
            <p:cNvSpPr/>
            <p:nvPr/>
          </p:nvSpPr>
          <p:spPr>
            <a:xfrm>
              <a:off x="7239000" y="316186"/>
              <a:ext cx="1584959" cy="491534"/>
            </a:xfrm>
            <a:prstGeom prst="roundRect">
              <a:avLst/>
            </a:prstGeom>
            <a:solidFill>
              <a:schemeClr val="bg1"/>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1" name="Picture 3"/>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356195" y="367784"/>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正方形/長方形 11"/>
            <p:cNvSpPr/>
            <p:nvPr/>
          </p:nvSpPr>
          <p:spPr>
            <a:xfrm>
              <a:off x="8099493" y="645275"/>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34729674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p:nvPr/>
        </p:nvGrpSpPr>
        <p:grpSpPr>
          <a:xfrm>
            <a:off x="1" y="25200"/>
            <a:ext cx="9144000" cy="6833685"/>
            <a:chOff x="1" y="25200"/>
            <a:chExt cx="9144000" cy="6833685"/>
          </a:xfrm>
        </p:grpSpPr>
        <p:grpSp>
          <p:nvGrpSpPr>
            <p:cNvPr id="2" name="グループ化 1"/>
            <p:cNvGrpSpPr/>
            <p:nvPr/>
          </p:nvGrpSpPr>
          <p:grpSpPr>
            <a:xfrm>
              <a:off x="1" y="25200"/>
              <a:ext cx="9144000" cy="6833685"/>
              <a:chOff x="1" y="25200"/>
              <a:chExt cx="9144000" cy="6833685"/>
            </a:xfrm>
          </p:grpSpPr>
          <p:sp>
            <p:nvSpPr>
              <p:cNvPr id="42" name="フリーフォーム 41"/>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45" name="フリーフォーム 44"/>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8000"/>
              </a:solid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3" name="フリーフォーム 42"/>
              <p:cNvSpPr/>
              <p:nvPr/>
            </p:nvSpPr>
            <p:spPr>
              <a:xfrm>
                <a:off x="7411" y="25200"/>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33" name="正方形/長方形 32"/>
              <p:cNvSpPr/>
              <p:nvPr/>
            </p:nvSpPr>
            <p:spPr>
              <a:xfrm>
                <a:off x="1" y="548680"/>
                <a:ext cx="9144000" cy="6310205"/>
              </a:xfrm>
              <a:prstGeom prst="rect">
                <a:avLst/>
              </a:prstGeom>
              <a:blipFill>
                <a:blip r:embed="rId3"/>
                <a:tile tx="0" ty="0" sx="100000" sy="100000" flip="none" algn="tl"/>
              </a:blip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 name="正方形/長方形 31"/>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14069" y="548680"/>
                <a:ext cx="9101796" cy="620687"/>
              </a:xfrm>
              <a:prstGeom prst="rect">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7308304" y="610875"/>
                <a:ext cx="1584959" cy="491534"/>
                <a:chOff x="7308304" y="610875"/>
                <a:chExt cx="1584959" cy="491534"/>
              </a:xfrm>
            </p:grpSpPr>
            <p:sp>
              <p:nvSpPr>
                <p:cNvPr id="24" name="角丸四角形 23"/>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5"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正方形/長方形 25"/>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18" name="テキスト ボックス 17"/>
            <p:cNvSpPr txBox="1"/>
            <p:nvPr/>
          </p:nvSpPr>
          <p:spPr>
            <a:xfrm>
              <a:off x="395538" y="140486"/>
              <a:ext cx="2210034" cy="338554"/>
            </a:xfrm>
            <a:prstGeom prst="rect">
              <a:avLst/>
            </a:prstGeom>
            <a:noFill/>
          </p:spPr>
          <p:txBody>
            <a:bodyPr wrap="square" rtlCol="0">
              <a:spAutoFit/>
            </a:bodyPr>
            <a:lstStyle/>
            <a:p>
              <a:pPr algn="ctr"/>
              <a:r>
                <a:rPr kumimoji="1"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テキスト ボックス 18"/>
            <p:cNvSpPr txBox="1"/>
            <p:nvPr/>
          </p:nvSpPr>
          <p:spPr>
            <a:xfrm>
              <a:off x="3357286" y="140486"/>
              <a:ext cx="2415361"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提出不要の工事書類例</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テキスト ボックス 19"/>
            <p:cNvSpPr txBox="1"/>
            <p:nvPr/>
          </p:nvSpPr>
          <p:spPr>
            <a:xfrm>
              <a:off x="6636925" y="140486"/>
              <a:ext cx="1790844" cy="338554"/>
            </a:xfrm>
            <a:prstGeom prst="rect">
              <a:avLst/>
            </a:prstGeom>
            <a:noFill/>
          </p:spPr>
          <p:txBody>
            <a:bodyPr wrap="square" rtlCol="0">
              <a:spAutoFit/>
            </a:bodyPr>
            <a:lstStyle/>
            <a:p>
              <a:pPr algn="ctr"/>
              <a:r>
                <a:rPr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53" name="角丸四角形 52"/>
          <p:cNvSpPr/>
          <p:nvPr/>
        </p:nvSpPr>
        <p:spPr>
          <a:xfrm>
            <a:off x="25161" y="1172614"/>
            <a:ext cx="9090704" cy="5640762"/>
          </a:xfrm>
          <a:prstGeom prst="roundRect">
            <a:avLst>
              <a:gd name="adj" fmla="val 0"/>
            </a:avLst>
          </a:prstGeom>
          <a:solidFill>
            <a:srgbClr val="CCFFCC">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7" name="図 26"/>
          <p:cNvPicPr>
            <a:picLocks noChangeAspect="1"/>
          </p:cNvPicPr>
          <p:nvPr/>
        </p:nvPicPr>
        <p:blipFill>
          <a:blip r:embed="rId5" cstate="email">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357286" y="2708920"/>
            <a:ext cx="2297252" cy="2264495"/>
          </a:xfrm>
          <a:prstGeom prst="rect">
            <a:avLst/>
          </a:prstGeom>
          <a:noFill/>
        </p:spPr>
      </p:pic>
      <p:sp>
        <p:nvSpPr>
          <p:cNvPr id="54" name="テキスト ボックス 53"/>
          <p:cNvSpPr txBox="1"/>
          <p:nvPr/>
        </p:nvSpPr>
        <p:spPr>
          <a:xfrm>
            <a:off x="179512" y="660261"/>
            <a:ext cx="4493538"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工事着手時に心掛けること</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1" name="テキスト ボックス 20"/>
          <p:cNvSpPr txBox="1"/>
          <p:nvPr/>
        </p:nvSpPr>
        <p:spPr>
          <a:xfrm>
            <a:off x="395538" y="1536524"/>
            <a:ext cx="8494633" cy="4955203"/>
          </a:xfrm>
          <a:prstGeom prst="rect">
            <a:avLst/>
          </a:prstGeom>
          <a:noFill/>
        </p:spPr>
        <p:txBody>
          <a:bodyPr wrap="none" rtlCol="0">
            <a:spAutoFit/>
          </a:bodyPr>
          <a:lstStyle/>
          <a:p>
            <a:r>
              <a:rPr kumimoji="1" lang="ja-JP" altLang="en-US" sz="28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事前協議により、作成工事書類を明確にしましょう</a:t>
            </a:r>
            <a:endParaRPr kumimoji="1" lang="en-US" altLang="ja-JP" sz="28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・受発注者にて</a:t>
            </a:r>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協議</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を行い、工事書類の取扱について確認</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kumimoji="1"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・写真管理基準、書類最適化一覧表、本ガイドブックを使用</a:t>
            </a:r>
            <a:endParaRPr kumimoji="1"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現場状況により判断すべき項目</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（写真提出頻度の「適宜」</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の解釈や別途提出を求める書類など）</a:t>
            </a:r>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を確認</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し、受注者は</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b="1"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当該項目を</a:t>
            </a:r>
            <a:r>
              <a:rPr lang="ja-JP" altLang="en-US" sz="24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施工計画書</a:t>
            </a:r>
            <a:r>
              <a:rPr kumimoji="1" lang="ja-JP" altLang="en-US" sz="24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へ記載</a:t>
            </a:r>
            <a:endParaRPr kumimoji="1" lang="en-US" altLang="ja-JP" sz="24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工事情報共有システムの利用を標準</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とし、「土木工事に</a:t>
            </a:r>
            <a:r>
              <a:rPr lang="ja-JP" altLang="en-US" sz="2400" dirty="0" err="1">
                <a:latin typeface="メイリオ" panose="020B0604030504040204" pitchFamily="50" charset="-128"/>
                <a:ea typeface="メイリオ" panose="020B0604030504040204" pitchFamily="50" charset="-128"/>
                <a:cs typeface="メイリオ" panose="020B0604030504040204" pitchFamily="50" charset="-128"/>
              </a:rPr>
              <a:t>お</a:t>
            </a:r>
            <a:endParaRPr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ける工事情報共有システムの活用ガイドライン」に基づき</a:t>
            </a:r>
            <a:endParaRPr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実施</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94125379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フリーフォーム 41"/>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45" name="フリーフォーム 44"/>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8000"/>
          </a:solid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3" name="フリーフォーム 42"/>
          <p:cNvSpPr/>
          <p:nvPr/>
        </p:nvSpPr>
        <p:spPr>
          <a:xfrm>
            <a:off x="7411" y="25200"/>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33" name="正方形/長方形 32"/>
          <p:cNvSpPr/>
          <p:nvPr/>
        </p:nvSpPr>
        <p:spPr>
          <a:xfrm>
            <a:off x="1" y="548680"/>
            <a:ext cx="9144000" cy="6310205"/>
          </a:xfrm>
          <a:prstGeom prst="rect">
            <a:avLst/>
          </a:prstGeom>
          <a:blipFill>
            <a:blip r:embed="rId3"/>
            <a:tile tx="0" ty="0" sx="100000" sy="100000" flip="none" algn="tl"/>
          </a:blip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 name="正方形/長方形 31"/>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14069" y="548680"/>
            <a:ext cx="9101796" cy="620687"/>
          </a:xfrm>
          <a:prstGeom prst="rect">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7308304" y="610875"/>
            <a:ext cx="1584959" cy="491534"/>
            <a:chOff x="7308304" y="610875"/>
            <a:chExt cx="1584959" cy="491534"/>
          </a:xfrm>
        </p:grpSpPr>
        <p:sp>
          <p:nvSpPr>
            <p:cNvPr id="24" name="角丸四角形 23"/>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5"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正方形/長方形 25"/>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8" name="テキスト ボックス 17"/>
          <p:cNvSpPr txBox="1"/>
          <p:nvPr/>
        </p:nvSpPr>
        <p:spPr>
          <a:xfrm>
            <a:off x="395538" y="140486"/>
            <a:ext cx="2210034" cy="338554"/>
          </a:xfrm>
          <a:prstGeom prst="rect">
            <a:avLst/>
          </a:prstGeom>
          <a:noFill/>
        </p:spPr>
        <p:txBody>
          <a:bodyPr wrap="square" rtlCol="0">
            <a:spAutoFit/>
          </a:bodyPr>
          <a:lstStyle/>
          <a:p>
            <a:pPr algn="ctr"/>
            <a:r>
              <a:rPr kumimoji="1" lang="ja-JP" altLang="en-US" sz="1600" dirty="0" smtClean="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テキスト ボックス 18"/>
          <p:cNvSpPr txBox="1"/>
          <p:nvPr/>
        </p:nvSpPr>
        <p:spPr>
          <a:xfrm>
            <a:off x="3357286" y="140486"/>
            <a:ext cx="2415361"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提出不要の工事書類例</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テキスト ボックス 19"/>
          <p:cNvSpPr txBox="1"/>
          <p:nvPr/>
        </p:nvSpPr>
        <p:spPr>
          <a:xfrm>
            <a:off x="6636925" y="140486"/>
            <a:ext cx="1790844" cy="338554"/>
          </a:xfrm>
          <a:prstGeom prst="rect">
            <a:avLst/>
          </a:prstGeom>
          <a:noFill/>
        </p:spPr>
        <p:txBody>
          <a:bodyPr wrap="square" rtlCol="0">
            <a:spAutoFit/>
          </a:bodyPr>
          <a:lstStyle/>
          <a:p>
            <a:pPr algn="ctr"/>
            <a:r>
              <a:rPr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 name="正方形/長方形 21"/>
          <p:cNvSpPr/>
          <p:nvPr/>
        </p:nvSpPr>
        <p:spPr>
          <a:xfrm>
            <a:off x="129287" y="2599996"/>
            <a:ext cx="8910209" cy="1045028"/>
          </a:xfrm>
          <a:prstGeom prst="rect">
            <a:avLst/>
          </a:prstGeom>
          <a:blipFill dpi="0" rotWithShape="1">
            <a:blip r:embed="rId5">
              <a:alphaModFix amt="70000"/>
            </a:blip>
            <a:srcRect/>
            <a:tile tx="0" ty="0" sx="100000" sy="100000" flip="none" algn="tl"/>
          </a:blip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角丸四角形 52"/>
          <p:cNvSpPr/>
          <p:nvPr/>
        </p:nvSpPr>
        <p:spPr>
          <a:xfrm>
            <a:off x="78377" y="1209819"/>
            <a:ext cx="8977700" cy="1338849"/>
          </a:xfrm>
          <a:prstGeom prst="roundRect">
            <a:avLst/>
          </a:prstGeom>
          <a:solidFill>
            <a:srgbClr val="CCFFCC">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テキスト ボックス 53"/>
          <p:cNvSpPr txBox="1"/>
          <p:nvPr/>
        </p:nvSpPr>
        <p:spPr>
          <a:xfrm>
            <a:off x="179512" y="660261"/>
            <a:ext cx="3775393"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施工中に心掛けること</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1" name="テキスト ボックス 20"/>
          <p:cNvSpPr txBox="1"/>
          <p:nvPr/>
        </p:nvSpPr>
        <p:spPr>
          <a:xfrm>
            <a:off x="317649" y="1286784"/>
            <a:ext cx="8494633" cy="1261884"/>
          </a:xfrm>
          <a:prstGeom prst="rect">
            <a:avLst/>
          </a:prstGeom>
          <a:noFill/>
        </p:spPr>
        <p:txBody>
          <a:bodyPr wrap="none" rtlCol="0">
            <a:spAutoFit/>
          </a:bodyPr>
          <a:lstStyle/>
          <a:p>
            <a:r>
              <a:rPr lang="ja-JP" altLang="en-US" sz="28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協議に添付する書類は必要最小限にしましょう</a:t>
            </a:r>
            <a:endParaRPr lang="en-US" altLang="ja-JP" sz="28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施工中の協議</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において、添付する書類を</a:t>
            </a:r>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必要最小限</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とする</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よう、受発注者双方で意識して進めることが大切</a:t>
            </a:r>
            <a:endParaRPr kumimoji="1"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p:cNvSpPr txBox="1"/>
          <p:nvPr/>
        </p:nvSpPr>
        <p:spPr>
          <a:xfrm>
            <a:off x="312191" y="2669407"/>
            <a:ext cx="8652297" cy="954107"/>
          </a:xfrm>
          <a:prstGeom prst="rect">
            <a:avLst/>
          </a:prstGeom>
          <a:noFill/>
        </p:spPr>
        <p:txBody>
          <a:bodyPr wrap="square" rtlCol="0">
            <a:spAutoFit/>
          </a:bodyPr>
          <a:lstStyle/>
          <a:p>
            <a:pPr lvl="0"/>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照査結果により発生した以下の書類作成は発注者の責任で実施</a:t>
            </a:r>
            <a:endParaRPr lang="ja-JP" altLang="ja-JP" sz="20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計画の見直し、図面の再作成、構造計算の再計算、追加調査等</a:t>
            </a:r>
            <a:endParaRPr kumimoji="1"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受注者に作成を指示する場合、作成費用は発注者が負担</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8" name="正方形/長方形 27"/>
          <p:cNvSpPr/>
          <p:nvPr/>
        </p:nvSpPr>
        <p:spPr>
          <a:xfrm>
            <a:off x="8161436" y="418032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p:cNvSpPr/>
          <p:nvPr/>
        </p:nvSpPr>
        <p:spPr>
          <a:xfrm>
            <a:off x="6708" y="3789040"/>
            <a:ext cx="9101796" cy="620687"/>
          </a:xfrm>
          <a:prstGeom prst="rect">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0" name="グループ化 29"/>
          <p:cNvGrpSpPr/>
          <p:nvPr/>
        </p:nvGrpSpPr>
        <p:grpSpPr>
          <a:xfrm>
            <a:off x="7300943" y="3851235"/>
            <a:ext cx="1584959" cy="491534"/>
            <a:chOff x="7308304" y="610875"/>
            <a:chExt cx="1584959" cy="491534"/>
          </a:xfrm>
        </p:grpSpPr>
        <p:sp>
          <p:nvSpPr>
            <p:cNvPr id="31" name="角丸四角形 30"/>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4"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正方形/長方形 34"/>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6" name="テキスト ボックス 35"/>
          <p:cNvSpPr txBox="1"/>
          <p:nvPr/>
        </p:nvSpPr>
        <p:spPr>
          <a:xfrm>
            <a:off x="172151" y="3900621"/>
            <a:ext cx="3775393"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検査時に心掛けること</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7" name="角丸四角形 36"/>
          <p:cNvSpPr/>
          <p:nvPr/>
        </p:nvSpPr>
        <p:spPr>
          <a:xfrm>
            <a:off x="101502" y="4464958"/>
            <a:ext cx="8977700" cy="1334951"/>
          </a:xfrm>
          <a:prstGeom prst="roundRect">
            <a:avLst/>
          </a:prstGeom>
          <a:solidFill>
            <a:srgbClr val="CCFFCC">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テキスト ボックス 37"/>
          <p:cNvSpPr txBox="1"/>
          <p:nvPr/>
        </p:nvSpPr>
        <p:spPr>
          <a:xfrm>
            <a:off x="340774" y="4478612"/>
            <a:ext cx="8802410" cy="1384995"/>
          </a:xfrm>
          <a:prstGeom prst="rect">
            <a:avLst/>
          </a:prstGeom>
          <a:noFill/>
        </p:spPr>
        <p:txBody>
          <a:bodyPr wrap="none" rtlCol="0">
            <a:spAutoFit/>
          </a:bodyPr>
          <a:lstStyle/>
          <a:p>
            <a:r>
              <a:rPr lang="ja-JP" altLang="en-US" sz="28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監督職員、検査職員は不要書類の提出・提示を求め</a:t>
            </a:r>
            <a:endParaRPr lang="en-US" altLang="ja-JP" sz="28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8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ないようにしましょう</a:t>
            </a:r>
            <a:endParaRPr lang="en-US" altLang="ja-JP" sz="28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800" b="1"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受注者は、不要書類は作成しないようにしましょう</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　</a:t>
            </a:r>
            <a:endParaRPr kumimoji="1"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9" name="角丸四角形 38"/>
          <p:cNvSpPr/>
          <p:nvPr/>
        </p:nvSpPr>
        <p:spPr>
          <a:xfrm>
            <a:off x="261257" y="6207695"/>
            <a:ext cx="8632006" cy="533673"/>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ボックス 39"/>
          <p:cNvSpPr txBox="1"/>
          <p:nvPr/>
        </p:nvSpPr>
        <p:spPr>
          <a:xfrm>
            <a:off x="539552" y="6279703"/>
            <a:ext cx="8186857" cy="461665"/>
          </a:xfrm>
          <a:prstGeom prst="rect">
            <a:avLst/>
          </a:prstGeom>
          <a:noFill/>
        </p:spPr>
        <p:txBody>
          <a:bodyPr wrap="none" rtlCol="0">
            <a:spAutoFit/>
          </a:bodyPr>
          <a:lstStyle/>
          <a:p>
            <a:r>
              <a:rPr kumimoji="1" lang="ja-JP" altLang="en-US" sz="2400" b="1" u="sng"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不要書類提出による工事成績評定点への影響はありません</a:t>
            </a:r>
            <a:endParaRPr kumimoji="1" lang="ja-JP" altLang="en-US" sz="2400" b="1" u="sng"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1" name="テキスト ボックス 40"/>
          <p:cNvSpPr txBox="1"/>
          <p:nvPr/>
        </p:nvSpPr>
        <p:spPr>
          <a:xfrm>
            <a:off x="268894" y="5837202"/>
            <a:ext cx="2492990" cy="400110"/>
          </a:xfrm>
          <a:prstGeom prst="rect">
            <a:avLst/>
          </a:prstGeom>
          <a:noFill/>
        </p:spPr>
        <p:txBody>
          <a:bodyPr wrap="none" rtlCol="0">
            <a:spAutoFit/>
          </a:bodyPr>
          <a:lstStyle/>
          <a:p>
            <a:r>
              <a:rPr kumimoji="1"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再掲しますが・・・</a:t>
            </a:r>
            <a:endPar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6670924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正方形/長方形 10"/>
          <p:cNvSpPr/>
          <p:nvPr/>
        </p:nvSpPr>
        <p:spPr>
          <a:xfrm>
            <a:off x="30480" y="30480"/>
            <a:ext cx="9083040" cy="6797040"/>
          </a:xfrm>
          <a:prstGeom prst="rect">
            <a:avLst/>
          </a:prstGeom>
          <a:blipFill>
            <a:blip r:embed="rId3"/>
            <a:tile tx="0" ty="0" sx="100000" sy="100000" flip="none" algn="tl"/>
          </a:blipFill>
          <a:ln w="63500" cmpd="sng">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2" name="Picture 4" descr="MCj04099410000[1]"/>
          <p:cNvPicPr>
            <a:picLocks noChangeAspect="1" noChangeArrowheads="1"/>
          </p:cNvPicPr>
          <p:nvPr/>
        </p:nvPicPr>
        <p:blipFill>
          <a:blip r:embed="rId4">
            <a:duotone>
              <a:schemeClr val="accent3">
                <a:shade val="45000"/>
                <a:satMod val="135000"/>
              </a:schemeClr>
              <a:prstClr val="white"/>
            </a:duotone>
            <a:lum bright="20000" contrast="-40000"/>
            <a:extLst>
              <a:ext uri="{28A0092B-C50C-407E-A947-70E740481C1C}">
                <a14:useLocalDpi xmlns:a14="http://schemas.microsoft.com/office/drawing/2010/main"/>
              </a:ext>
            </a:extLst>
          </a:blip>
          <a:srcRect/>
          <a:stretch>
            <a:fillRect/>
          </a:stretch>
        </p:blipFill>
        <p:spPr bwMode="auto">
          <a:xfrm>
            <a:off x="1295636" y="260847"/>
            <a:ext cx="6552728" cy="6349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テキスト ボックス 16"/>
          <p:cNvSpPr txBox="1"/>
          <p:nvPr/>
        </p:nvSpPr>
        <p:spPr>
          <a:xfrm>
            <a:off x="773283" y="908720"/>
            <a:ext cx="7571303" cy="646331"/>
          </a:xfrm>
          <a:prstGeom prst="rect">
            <a:avLst/>
          </a:prstGeom>
          <a:noFill/>
        </p:spPr>
        <p:txBody>
          <a:bodyPr wrap="none" rtlCol="0">
            <a:spAutoFit/>
          </a:bodyPr>
          <a:lstStyle/>
          <a:p>
            <a:pPr algn="ctr"/>
            <a:r>
              <a:rPr kumimoji="1" lang="ja-JP" altLang="en-US" sz="3600" b="1"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工事書類最適化ガイドブック</a:t>
            </a:r>
            <a:r>
              <a:rPr lang="ja-JP" altLang="en-US" sz="3600" b="1"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の</a:t>
            </a:r>
            <a:r>
              <a:rPr lang="ja-JP" altLang="en-US" sz="3600" b="1" dirty="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内容</a:t>
            </a:r>
            <a:endParaRPr kumimoji="1" lang="ja-JP" altLang="en-US" sz="3600" b="1" dirty="0">
              <a:solidFill>
                <a:srgbClr val="0099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テキスト ボックス 18"/>
          <p:cNvSpPr txBox="1"/>
          <p:nvPr/>
        </p:nvSpPr>
        <p:spPr>
          <a:xfrm>
            <a:off x="510674" y="1668536"/>
            <a:ext cx="8381806" cy="5139869"/>
          </a:xfrm>
          <a:prstGeom prst="rect">
            <a:avLst/>
          </a:prstGeom>
          <a:noFill/>
        </p:spPr>
        <p:txBody>
          <a:bodyPr wrap="square" rtlCol="0">
            <a:spAutoFit/>
          </a:bodyPr>
          <a:lstStyle/>
          <a:p>
            <a:r>
              <a:rPr lang="ja-JP" altLang="en-US" sz="3200" b="1" u="sng" dirty="0" smtClean="0">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lang="en-US" altLang="ja-JP" sz="3200" b="1" u="sng"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　工事書類の中で大きな手間と時間を要する工事写真の取扱について事例を示しながら重点的に説明いたします</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3200" b="1" u="sng" dirty="0" smtClean="0">
                <a:latin typeface="メイリオ" panose="020B0604030504040204" pitchFamily="50" charset="-128"/>
                <a:ea typeface="メイリオ" panose="020B0604030504040204" pitchFamily="50" charset="-128"/>
                <a:cs typeface="メイリオ" panose="020B0604030504040204" pitchFamily="50" charset="-128"/>
              </a:rPr>
              <a:t>提出不要の工事書類例</a:t>
            </a:r>
            <a:endParaRPr lang="en-US" altLang="ja-JP" sz="3200" b="1" u="sng" dirty="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　平成２６年度に運用開始しました「工事書類簡素化の試行」等に基づき、主だった提出不要の工事書類について例示いたします。併せて、令和</a:t>
            </a:r>
            <a:r>
              <a:rPr lang="en-US" altLang="ja-JP" sz="2400" dirty="0">
                <a:latin typeface="メイリオ" panose="020B0604030504040204" pitchFamily="50" charset="-128"/>
                <a:ea typeface="メイリオ" panose="020B0604030504040204" pitchFamily="50" charset="-128"/>
                <a:cs typeface="メイリオ" panose="020B0604030504040204" pitchFamily="50" charset="-128"/>
              </a:rPr>
              <a:t>6</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年</a:t>
            </a:r>
            <a:r>
              <a:rPr kumimoji="1"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rPr>
              <a:t>10</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月より利用が標準となった工事情報共有システムの運用について説明いたします</a:t>
            </a:r>
            <a:endParaRPr kumimoji="1"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kumimoji="1"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3200" b="1" u="sng" dirty="0" smtClean="0">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3200" b="1" u="sng" dirty="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　受発注者の就労環境改善のため、双方が工事期間中に心掛けるべきことについて説明いたします</a:t>
            </a:r>
            <a:endParaRPr kumimoji="1"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10" name="グループ化 9"/>
          <p:cNvGrpSpPr/>
          <p:nvPr/>
        </p:nvGrpSpPr>
        <p:grpSpPr>
          <a:xfrm>
            <a:off x="7308304" y="188640"/>
            <a:ext cx="1584959" cy="491534"/>
            <a:chOff x="7239000" y="316186"/>
            <a:chExt cx="1584959" cy="491534"/>
          </a:xfrm>
        </p:grpSpPr>
        <p:sp>
          <p:nvSpPr>
            <p:cNvPr id="13" name="角丸四角形 12"/>
            <p:cNvSpPr/>
            <p:nvPr/>
          </p:nvSpPr>
          <p:spPr>
            <a:xfrm>
              <a:off x="7239000" y="316186"/>
              <a:ext cx="1584959" cy="491534"/>
            </a:xfrm>
            <a:prstGeom prst="roundRect">
              <a:avLst/>
            </a:prstGeom>
            <a:solidFill>
              <a:schemeClr val="bg1"/>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8" name="Picture 3"/>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356195" y="367784"/>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正方形/長方形 19"/>
            <p:cNvSpPr/>
            <p:nvPr/>
          </p:nvSpPr>
          <p:spPr>
            <a:xfrm>
              <a:off x="8099493" y="645275"/>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5969406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30480" y="30480"/>
            <a:ext cx="9083040" cy="6797040"/>
          </a:xfrm>
          <a:prstGeom prst="rect">
            <a:avLst/>
          </a:prstGeom>
          <a:blipFill>
            <a:blip r:embed="rId3"/>
            <a:tile tx="0" ty="0" sx="100000" sy="100000" flip="none" algn="tl"/>
          </a:blipFill>
          <a:ln w="63500" cmpd="sng">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3" name="Picture 4" descr="MCj04099410000[1]"/>
          <p:cNvPicPr>
            <a:picLocks noChangeAspect="1" noChangeArrowheads="1"/>
          </p:cNvPicPr>
          <p:nvPr/>
        </p:nvPicPr>
        <p:blipFill>
          <a:blip r:embed="rId4">
            <a:duotone>
              <a:schemeClr val="accent3">
                <a:shade val="45000"/>
                <a:satMod val="135000"/>
              </a:schemeClr>
              <a:prstClr val="white"/>
            </a:duotone>
            <a:lum bright="20000" contrast="-40000"/>
            <a:extLst>
              <a:ext uri="{28A0092B-C50C-407E-A947-70E740481C1C}">
                <a14:useLocalDpi xmlns:a14="http://schemas.microsoft.com/office/drawing/2010/main"/>
              </a:ext>
            </a:extLst>
          </a:blip>
          <a:srcRect/>
          <a:stretch>
            <a:fillRect/>
          </a:stretch>
        </p:blipFill>
        <p:spPr bwMode="auto">
          <a:xfrm>
            <a:off x="1295636" y="260847"/>
            <a:ext cx="6552728" cy="6349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テキスト ボックス 13"/>
          <p:cNvSpPr txBox="1"/>
          <p:nvPr/>
        </p:nvSpPr>
        <p:spPr>
          <a:xfrm>
            <a:off x="1106762" y="2825060"/>
            <a:ext cx="6955750" cy="1107996"/>
          </a:xfrm>
          <a:prstGeom prst="rect">
            <a:avLst/>
          </a:prstGeom>
          <a:noFill/>
        </p:spPr>
        <p:txBody>
          <a:bodyPr wrap="none" rtlCol="0">
            <a:spAutoFit/>
          </a:bodyPr>
          <a:lstStyle/>
          <a:p>
            <a:pPr algn="ctr"/>
            <a:r>
              <a:rPr kumimoji="1" lang="ja-JP" altLang="en-US" sz="6600" b="1"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工事写真</a:t>
            </a:r>
            <a:r>
              <a:rPr kumimoji="1" lang="ja-JP" altLang="en-US" sz="6600" dirty="0" smtClean="0">
                <a:latin typeface="メイリオ" panose="020B0604030504040204" pitchFamily="50" charset="-128"/>
                <a:ea typeface="メイリオ" panose="020B0604030504040204" pitchFamily="50" charset="-128"/>
                <a:cs typeface="メイリオ" panose="020B0604030504040204" pitchFamily="50" charset="-128"/>
              </a:rPr>
              <a:t>について</a:t>
            </a:r>
            <a:endParaRPr kumimoji="1" lang="ja-JP" altLang="en-US" sz="6600" dirty="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9" name="グループ化 8"/>
          <p:cNvGrpSpPr/>
          <p:nvPr/>
        </p:nvGrpSpPr>
        <p:grpSpPr>
          <a:xfrm>
            <a:off x="7308304" y="188640"/>
            <a:ext cx="1584959" cy="491534"/>
            <a:chOff x="7239000" y="316186"/>
            <a:chExt cx="1584959" cy="491534"/>
          </a:xfrm>
        </p:grpSpPr>
        <p:sp>
          <p:nvSpPr>
            <p:cNvPr id="10" name="角丸四角形 9"/>
            <p:cNvSpPr/>
            <p:nvPr/>
          </p:nvSpPr>
          <p:spPr>
            <a:xfrm>
              <a:off x="7239000" y="316186"/>
              <a:ext cx="1584959" cy="491534"/>
            </a:xfrm>
            <a:prstGeom prst="roundRect">
              <a:avLst/>
            </a:prstGeom>
            <a:solidFill>
              <a:schemeClr val="bg1"/>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1" name="Picture 3"/>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356195" y="367784"/>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正方形/長方形 11"/>
            <p:cNvSpPr/>
            <p:nvPr/>
          </p:nvSpPr>
          <p:spPr>
            <a:xfrm>
              <a:off x="8099493" y="645275"/>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2094588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p:nvPr/>
        </p:nvGrpSpPr>
        <p:grpSpPr>
          <a:xfrm>
            <a:off x="0" y="25200"/>
            <a:ext cx="9144001" cy="6833685"/>
            <a:chOff x="0" y="25200"/>
            <a:chExt cx="9144001" cy="6833685"/>
          </a:xfrm>
        </p:grpSpPr>
        <p:sp>
          <p:nvSpPr>
            <p:cNvPr id="45" name="フリーフォーム 44"/>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2" name="フリーフォーム 41"/>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3" name="フリーフォーム 42"/>
            <p:cNvSpPr/>
            <p:nvPr/>
          </p:nvSpPr>
          <p:spPr>
            <a:xfrm>
              <a:off x="0" y="26667"/>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8000"/>
            </a:solid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33" name="正方形/長方形 32"/>
            <p:cNvSpPr/>
            <p:nvPr/>
          </p:nvSpPr>
          <p:spPr>
            <a:xfrm>
              <a:off x="1" y="548680"/>
              <a:ext cx="9144000" cy="6310205"/>
            </a:xfrm>
            <a:prstGeom prst="rect">
              <a:avLst/>
            </a:prstGeom>
            <a:blipFill>
              <a:blip r:embed="rId3"/>
              <a:tile tx="0" ty="0" sx="100000" sy="100000" flip="none" algn="tl"/>
            </a:blip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 name="正方形/長方形 31"/>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14069" y="548680"/>
              <a:ext cx="9101796" cy="620687"/>
            </a:xfrm>
            <a:prstGeom prst="rect">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7308304" y="610875"/>
              <a:ext cx="1584959" cy="491534"/>
              <a:chOff x="7308304" y="610875"/>
              <a:chExt cx="1584959" cy="491534"/>
            </a:xfrm>
          </p:grpSpPr>
          <p:sp>
            <p:nvSpPr>
              <p:cNvPr id="24" name="角丸四角形 23"/>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5"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正方形/長方形 25"/>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6" name="テキスト ボックス 45"/>
            <p:cNvSpPr txBox="1"/>
            <p:nvPr/>
          </p:nvSpPr>
          <p:spPr>
            <a:xfrm>
              <a:off x="395538" y="140486"/>
              <a:ext cx="2210034" cy="338554"/>
            </a:xfrm>
            <a:prstGeom prst="rect">
              <a:avLst/>
            </a:prstGeom>
            <a:noFill/>
          </p:spPr>
          <p:txBody>
            <a:bodyPr wrap="square" rtlCol="0">
              <a:spAutoFit/>
            </a:bodyPr>
            <a:lstStyle/>
            <a:p>
              <a:pPr algn="ctr"/>
              <a:r>
                <a:rPr kumimoji="1" lang="ja-JP" alt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7" name="テキスト ボックス 46"/>
            <p:cNvSpPr txBox="1"/>
            <p:nvPr/>
          </p:nvSpPr>
          <p:spPr>
            <a:xfrm>
              <a:off x="3357286" y="140486"/>
              <a:ext cx="2415361"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提出不要の工事書類例</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8" name="テキスト ボックス 47"/>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53" name="角丸四角形 52"/>
          <p:cNvSpPr/>
          <p:nvPr/>
        </p:nvSpPr>
        <p:spPr>
          <a:xfrm>
            <a:off x="78377" y="1209820"/>
            <a:ext cx="8977700" cy="5569803"/>
          </a:xfrm>
          <a:prstGeom prst="roundRect">
            <a:avLst>
              <a:gd name="adj" fmla="val 9015"/>
            </a:avLst>
          </a:prstGeom>
          <a:solidFill>
            <a:srgbClr val="CCFFCC">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4" name="テキスト ボックス 53"/>
          <p:cNvSpPr txBox="1"/>
          <p:nvPr/>
        </p:nvSpPr>
        <p:spPr>
          <a:xfrm>
            <a:off x="179512" y="660261"/>
            <a:ext cx="6647974"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仙台市における工事写真規定のおさらい</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p:cNvSpPr txBox="1"/>
          <p:nvPr/>
        </p:nvSpPr>
        <p:spPr>
          <a:xfrm>
            <a:off x="251520" y="1268760"/>
            <a:ext cx="8641743" cy="5555367"/>
          </a:xfrm>
          <a:prstGeom prst="rect">
            <a:avLst/>
          </a:prstGeom>
          <a:noFill/>
        </p:spPr>
        <p:txBody>
          <a:bodyPr wrap="square" rtlCol="0">
            <a:spAutoFit/>
          </a:bodyPr>
          <a:lstStyle/>
          <a:p>
            <a:r>
              <a:rPr lang="ja-JP" altLang="en-US" sz="2400" b="1" u="sng"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①現場説明書（設計図書）</a:t>
            </a:r>
            <a:endParaRPr lang="en-US" altLang="ja-JP" sz="2400" b="1" u="sng"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第６条 </a:t>
            </a:r>
            <a:r>
              <a:rPr lang="ja-JP" altLang="ja-JP" sz="2000" b="1" dirty="0" smtClean="0">
                <a:latin typeface="メイリオ" panose="020B0604030504040204" pitchFamily="50" charset="-128"/>
                <a:ea typeface="メイリオ" panose="020B0604030504040204" pitchFamily="50" charset="-128"/>
                <a:cs typeface="メイリオ" panose="020B0604030504040204" pitchFamily="50" charset="-128"/>
              </a:rPr>
              <a:t>共通</a:t>
            </a:r>
            <a:r>
              <a:rPr lang="ja-JP" altLang="ja-JP" sz="2000" b="1" dirty="0">
                <a:latin typeface="メイリオ" panose="020B0604030504040204" pitchFamily="50" charset="-128"/>
                <a:ea typeface="メイリオ" panose="020B0604030504040204" pitchFamily="50" charset="-128"/>
                <a:cs typeface="メイリオ" panose="020B0604030504040204" pitchFamily="50" charset="-128"/>
              </a:rPr>
              <a:t>仕様書の取扱いについて</a:t>
            </a:r>
          </a:p>
          <a:p>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ja-JP" dirty="0" smtClean="0">
                <a:latin typeface="メイリオ" panose="020B0604030504040204" pitchFamily="50" charset="-128"/>
                <a:ea typeface="メイリオ" panose="020B0604030504040204" pitchFamily="50" charset="-128"/>
                <a:cs typeface="メイリオ" panose="020B0604030504040204" pitchFamily="50" charset="-128"/>
              </a:rPr>
              <a:t>本工事</a:t>
            </a:r>
            <a:r>
              <a:rPr lang="ja-JP" altLang="ja-JP" dirty="0">
                <a:latin typeface="メイリオ" panose="020B0604030504040204" pitchFamily="50" charset="-128"/>
                <a:ea typeface="メイリオ" panose="020B0604030504040204" pitchFamily="50" charset="-128"/>
                <a:cs typeface="メイリオ" panose="020B0604030504040204" pitchFamily="50" charset="-128"/>
              </a:rPr>
              <a:t>においては、宮城県土木部作成の</a:t>
            </a:r>
            <a:r>
              <a:rPr lang="ja-JP" altLang="ja-JP"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共通</a:t>
            </a:r>
            <a:r>
              <a:rPr lang="ja-JP" altLang="ja-JP"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仕様書</a:t>
            </a:r>
            <a:r>
              <a:rPr lang="ja-JP" altLang="ja-JP" dirty="0" smtClean="0">
                <a:latin typeface="メイリオ" panose="020B0604030504040204" pitchFamily="50" charset="-128"/>
                <a:ea typeface="メイリオ" panose="020B0604030504040204" pitchFamily="50" charset="-128"/>
                <a:cs typeface="メイリオ" panose="020B0604030504040204" pitchFamily="50" charset="-128"/>
              </a:rPr>
              <a:t>の</a:t>
            </a:r>
            <a:r>
              <a:rPr lang="ja-JP" altLang="ja-JP" dirty="0">
                <a:latin typeface="メイリオ" panose="020B0604030504040204" pitchFamily="50" charset="-128"/>
                <a:ea typeface="メイリオ" panose="020B0604030504040204" pitchFamily="50" charset="-128"/>
                <a:cs typeface="メイリオ" panose="020B0604030504040204" pitchFamily="50" charset="-128"/>
              </a:rPr>
              <a:t>文中における</a:t>
            </a:r>
            <a:r>
              <a:rPr lang="ja-JP" altLang="ja-JP" dirty="0" smtClean="0">
                <a:latin typeface="メイリオ" panose="020B0604030504040204" pitchFamily="50" charset="-128"/>
                <a:ea typeface="メイリオ" panose="020B0604030504040204" pitchFamily="50" charset="-128"/>
                <a:cs typeface="メイリオ" panose="020B0604030504040204" pitchFamily="50" charset="-128"/>
              </a:rPr>
              <a:t>宮城県</a:t>
            </a:r>
            <a:r>
              <a:rPr lang="ja-JP" altLang="ja-JP" dirty="0">
                <a:latin typeface="メイリオ" panose="020B0604030504040204" pitchFamily="50" charset="-128"/>
                <a:ea typeface="メイリオ" panose="020B0604030504040204" pitchFamily="50" charset="-128"/>
                <a:cs typeface="メイリオ" panose="020B0604030504040204" pitchFamily="50" charset="-128"/>
              </a:rPr>
              <a:t>を仙台市と読替え準用するものと</a:t>
            </a:r>
            <a:r>
              <a:rPr lang="ja-JP" altLang="ja-JP" dirty="0" smtClean="0">
                <a:latin typeface="メイリオ" panose="020B0604030504040204" pitchFamily="50" charset="-128"/>
                <a:ea typeface="メイリオ" panose="020B0604030504040204" pitchFamily="50" charset="-128"/>
                <a:cs typeface="メイリオ" panose="020B0604030504040204" pitchFamily="50" charset="-128"/>
              </a:rPr>
              <a:t>する</a:t>
            </a:r>
            <a:endParaRPr kumimoji="1"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7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b="1" u="sng"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②共通仕様書（設計図書）</a:t>
            </a:r>
            <a:endParaRPr lang="en-US" altLang="ja-JP" sz="2400" b="1" u="sng"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１－１－２ 用語</a:t>
            </a:r>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の</a:t>
            </a:r>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定義　</a:t>
            </a:r>
            <a:r>
              <a:rPr lang="en-US" altLang="ja-JP" sz="2000" b="1" dirty="0" smtClean="0">
                <a:latin typeface="メイリオ" panose="020B0604030504040204" pitchFamily="50" charset="-128"/>
                <a:ea typeface="メイリオ" panose="020B0604030504040204" pitchFamily="50" charset="-128"/>
                <a:cs typeface="メイリオ" panose="020B0604030504040204" pitchFamily="50" charset="-128"/>
              </a:rPr>
              <a:t>27</a:t>
            </a:r>
            <a:r>
              <a:rPr lang="ja-JP" altLang="en-US" sz="2000" b="1" dirty="0" err="1">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工事写真</a:t>
            </a:r>
          </a:p>
          <a:p>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工事</a:t>
            </a:r>
            <a:r>
              <a:rPr lang="ja-JP" altLang="en-US" b="1" dirty="0">
                <a:latin typeface="メイリオ" panose="020B0604030504040204" pitchFamily="50" charset="-128"/>
                <a:ea typeface="メイリオ" panose="020B0604030504040204" pitchFamily="50" charset="-128"/>
                <a:cs typeface="メイリオ" panose="020B0604030504040204" pitchFamily="50" charset="-128"/>
              </a:rPr>
              <a:t>写真</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とは、工事着手前及び工事完成、また、施工管理の手段として各工事の</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施工</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段階及び工事完成後目視できない箇所の施工状況、出来形寸法、品質管理状況、</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工事中</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の災害写真等を</a:t>
            </a:r>
            <a:r>
              <a:rPr lang="ja-JP" altLang="en-US"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写真管理基準</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に基づき撮影したものを</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いう</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kumimoji="1" lang="en-US" altLang="ja-JP" sz="7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400" b="1" u="sng"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③写真管理</a:t>
            </a:r>
            <a:r>
              <a:rPr lang="ja-JP" altLang="en-US" sz="2400" b="1" u="sng"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基準</a:t>
            </a:r>
            <a:endParaRPr kumimoji="1" lang="en-US" altLang="ja-JP" sz="2400" b="1" u="sng"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３</a:t>
            </a:r>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．整理提出</a:t>
            </a:r>
          </a:p>
          <a:p>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撮影箇所一覧表の「</a:t>
            </a:r>
            <a:r>
              <a:rPr lang="ja-JP" altLang="en-US" b="1" u="sng" dirty="0">
                <a:latin typeface="メイリオ" panose="020B0604030504040204" pitchFamily="50" charset="-128"/>
                <a:ea typeface="メイリオ" panose="020B0604030504040204" pitchFamily="50" charset="-128"/>
                <a:cs typeface="メイリオ" panose="020B0604030504040204" pitchFamily="50" charset="-128"/>
              </a:rPr>
              <a:t>撮影頻度</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」に基づいて撮影した写真原本を電子媒体に格納し</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、監督</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職員に</a:t>
            </a:r>
            <a:r>
              <a:rPr lang="ja-JP" altLang="en-US" b="1" u="sng" dirty="0">
                <a:latin typeface="メイリオ" panose="020B0604030504040204" pitchFamily="50" charset="-128"/>
                <a:ea typeface="メイリオ" panose="020B0604030504040204" pitchFamily="50" charset="-128"/>
                <a:cs typeface="メイリオ" panose="020B0604030504040204" pitchFamily="50" charset="-128"/>
              </a:rPr>
              <a:t>提出</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するものとする</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写真</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ファイルの整理及び電子媒体への格納方法（各種仕様）は「</a:t>
            </a:r>
            <a:r>
              <a:rPr lang="ja-JP" altLang="en-US"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デジタル写真</a:t>
            </a:r>
            <a:r>
              <a:rPr lang="ja-JP" altLang="en-US"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管理情報</a:t>
            </a:r>
            <a:r>
              <a:rPr lang="ja-JP" altLang="en-US"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基準</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」に基づくものとする</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なお、電子媒体で提出しない場合は、別紙「</a:t>
            </a:r>
            <a:r>
              <a:rPr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フィルムカメラを使用した場合の写真管理基準</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」による。</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kumimoji="1" lang="en-US" altLang="ja-JP" sz="7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9311104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p:nvPr/>
        </p:nvGrpSpPr>
        <p:grpSpPr>
          <a:xfrm>
            <a:off x="0" y="25200"/>
            <a:ext cx="9144001" cy="6833685"/>
            <a:chOff x="0" y="25200"/>
            <a:chExt cx="9144001" cy="6833685"/>
          </a:xfrm>
        </p:grpSpPr>
        <p:sp>
          <p:nvSpPr>
            <p:cNvPr id="45" name="フリーフォーム 44"/>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2" name="フリーフォーム 41"/>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3" name="フリーフォーム 42"/>
            <p:cNvSpPr/>
            <p:nvPr/>
          </p:nvSpPr>
          <p:spPr>
            <a:xfrm>
              <a:off x="0" y="26667"/>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8000"/>
            </a:solid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33" name="正方形/長方形 32"/>
            <p:cNvSpPr/>
            <p:nvPr/>
          </p:nvSpPr>
          <p:spPr>
            <a:xfrm>
              <a:off x="1" y="548680"/>
              <a:ext cx="9144000" cy="6310205"/>
            </a:xfrm>
            <a:prstGeom prst="rect">
              <a:avLst/>
            </a:prstGeom>
            <a:blipFill>
              <a:blip r:embed="rId4"/>
              <a:tile tx="0" ty="0" sx="100000" sy="100000" flip="none" algn="tl"/>
            </a:blip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 name="正方形/長方形 31"/>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14069" y="548680"/>
              <a:ext cx="9101796" cy="620687"/>
            </a:xfrm>
            <a:prstGeom prst="rect">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7308304" y="610875"/>
              <a:ext cx="1584959" cy="491534"/>
              <a:chOff x="7308304" y="610875"/>
              <a:chExt cx="1584959" cy="491534"/>
            </a:xfrm>
          </p:grpSpPr>
          <p:sp>
            <p:nvSpPr>
              <p:cNvPr id="24" name="角丸四角形 23"/>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5" name="Picture 3"/>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正方形/長方形 25"/>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6" name="テキスト ボックス 45"/>
            <p:cNvSpPr txBox="1"/>
            <p:nvPr/>
          </p:nvSpPr>
          <p:spPr>
            <a:xfrm>
              <a:off x="395538" y="140486"/>
              <a:ext cx="2210034" cy="338554"/>
            </a:xfrm>
            <a:prstGeom prst="rect">
              <a:avLst/>
            </a:prstGeom>
            <a:noFill/>
          </p:spPr>
          <p:txBody>
            <a:bodyPr wrap="square" rtlCol="0">
              <a:spAutoFit/>
            </a:bodyPr>
            <a:lstStyle/>
            <a:p>
              <a:pPr algn="ctr"/>
              <a:r>
                <a:rPr kumimoji="1" lang="ja-JP" alt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7" name="テキスト ボックス 46"/>
            <p:cNvSpPr txBox="1"/>
            <p:nvPr/>
          </p:nvSpPr>
          <p:spPr>
            <a:xfrm>
              <a:off x="3357286" y="140486"/>
              <a:ext cx="2415361"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提出不要の工事書類例</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8" name="テキスト ボックス 47"/>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7" name="テキスト ボックス 6"/>
          <p:cNvSpPr txBox="1"/>
          <p:nvPr/>
        </p:nvSpPr>
        <p:spPr>
          <a:xfrm>
            <a:off x="3584748" y="4633621"/>
            <a:ext cx="1954381" cy="2215991"/>
          </a:xfrm>
          <a:prstGeom prst="rect">
            <a:avLst/>
          </a:prstGeom>
          <a:noFill/>
        </p:spPr>
        <p:txBody>
          <a:bodyPr wrap="none" rtlCol="0">
            <a:spAutoFit/>
          </a:bodyPr>
          <a:lstStyle/>
          <a:p>
            <a:r>
              <a:rPr kumimoji="1" lang="ja-JP" altLang="en-US" sz="13800" b="1" dirty="0" smtClean="0">
                <a:solidFill>
                  <a:schemeClr val="bg1">
                    <a:lumMod val="65000"/>
                  </a:schemeClr>
                </a:solidFill>
                <a:latin typeface="メイリオ" panose="020B0604030504040204" pitchFamily="50" charset="-128"/>
                <a:ea typeface="メイリオ" panose="020B0604030504040204" pitchFamily="50" charset="-128"/>
                <a:cs typeface="メイリオ" panose="020B0604030504040204" pitchFamily="50" charset="-128"/>
              </a:rPr>
              <a:t>例</a:t>
            </a:r>
            <a:endParaRPr kumimoji="1" lang="ja-JP" altLang="en-US" sz="13800" b="1" dirty="0">
              <a:solidFill>
                <a:schemeClr val="bg1">
                  <a:lumMod val="6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3" name="角丸四角形 52"/>
          <p:cNvSpPr/>
          <p:nvPr/>
        </p:nvSpPr>
        <p:spPr>
          <a:xfrm>
            <a:off x="78377" y="1209821"/>
            <a:ext cx="8977700" cy="2836622"/>
          </a:xfrm>
          <a:prstGeom prst="roundRect">
            <a:avLst>
              <a:gd name="adj" fmla="val 9015"/>
            </a:avLst>
          </a:prstGeom>
          <a:solidFill>
            <a:srgbClr val="CCFFCC">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4" name="テキスト ボックス 53"/>
          <p:cNvSpPr txBox="1"/>
          <p:nvPr/>
        </p:nvSpPr>
        <p:spPr>
          <a:xfrm>
            <a:off x="179512" y="660261"/>
            <a:ext cx="7007046"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写真</a:t>
            </a:r>
            <a:r>
              <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管理</a:t>
            </a:r>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基準・デジタル</a:t>
            </a:r>
            <a:r>
              <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写真管理情報基準</a:t>
            </a:r>
          </a:p>
        </p:txBody>
      </p:sp>
      <p:sp>
        <p:nvSpPr>
          <p:cNvPr id="4" name="テキスト ボックス 3"/>
          <p:cNvSpPr txBox="1"/>
          <p:nvPr/>
        </p:nvSpPr>
        <p:spPr>
          <a:xfrm>
            <a:off x="78377" y="1299389"/>
            <a:ext cx="9214382" cy="2585323"/>
          </a:xfrm>
          <a:prstGeom prst="rect">
            <a:avLst/>
          </a:prstGeom>
          <a:noFill/>
        </p:spPr>
        <p:txBody>
          <a:bodyPr wrap="none" rtlCol="0">
            <a:spAutoFit/>
          </a:bodyPr>
          <a:lstStyle/>
          <a:p>
            <a:r>
              <a:rPr lang="ja-JP" altLang="en-US" sz="2400" b="1" dirty="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①</a:t>
            </a:r>
            <a:r>
              <a:rPr kumimoji="1" lang="ja-JP" altLang="en-US" sz="2400" b="1"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写真管理基準</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には２つの</a:t>
            </a:r>
            <a:r>
              <a:rPr kumimoji="1"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頻度</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があり</a:t>
            </a:r>
            <a:r>
              <a:rPr lang="zh-TW"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施工</a:t>
            </a:r>
            <a:r>
              <a:rPr lang="zh-TW" altLang="en-US" sz="2400" b="1" dirty="0">
                <a:latin typeface="メイリオ" panose="020B0604030504040204" pitchFamily="50" charset="-128"/>
                <a:ea typeface="メイリオ" panose="020B0604030504040204" pitchFamily="50" charset="-128"/>
                <a:cs typeface="メイリオ" panose="020B0604030504040204" pitchFamily="50" charset="-128"/>
              </a:rPr>
              <a:t>計画書作成</a:t>
            </a:r>
            <a:r>
              <a:rPr lang="zh-TW"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要領</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（宮</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　城県：参考）に、その</a:t>
            </a:r>
            <a:r>
              <a:rPr lang="ja-JP" altLang="en-US" sz="2400" b="1"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定義</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が規定</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されています</a:t>
            </a:r>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b="1" u="sng" dirty="0" smtClean="0">
                <a:latin typeface="メイリオ" panose="020B0604030504040204" pitchFamily="50" charset="-128"/>
                <a:ea typeface="メイリオ" panose="020B0604030504040204" pitchFamily="50" charset="-128"/>
                <a:cs typeface="メイリオ" panose="020B0604030504040204" pitchFamily="50" charset="-128"/>
              </a:rPr>
              <a:t>撮影頻度</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：現場において</a:t>
            </a:r>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必ず撮影しなければならない</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頻度</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b="1" u="sng" dirty="0">
                <a:latin typeface="メイリオ" panose="020B0604030504040204" pitchFamily="50" charset="-128"/>
                <a:ea typeface="メイリオ" panose="020B0604030504040204" pitchFamily="50" charset="-128"/>
                <a:cs typeface="メイリオ" panose="020B0604030504040204" pitchFamily="50" charset="-128"/>
              </a:rPr>
              <a:t>提出頻度</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代表箇所の進捗等</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を</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撮影する</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頻度</a:t>
            </a:r>
            <a:endParaRPr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b="1"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②工事写真</a:t>
            </a:r>
            <a:r>
              <a:rPr lang="ja-JP" altLang="en-US" sz="2400" b="1" dirty="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の</a:t>
            </a:r>
            <a:r>
              <a:rPr lang="ja-JP" altLang="en-US" sz="2400" b="1"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納品方法</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は </a:t>
            </a:r>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紙ファイル </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または</a:t>
            </a:r>
            <a:r>
              <a:rPr lang="en-US" altLang="ja-JP" sz="2400" b="1"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電子媒体 </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が</a:t>
            </a:r>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選択可</a:t>
            </a:r>
            <a:endParaRPr lang="en-US" altLang="ja-JP" b="1"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b="1"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提出頻度分を紙ファイルで納品する場合も、</a:t>
            </a:r>
            <a:r>
              <a:rPr lang="ja-JP" altLang="en-US" b="1"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撮影頻度分</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は</a:t>
            </a:r>
            <a:r>
              <a:rPr lang="ja-JP" altLang="en-US"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電子媒体</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が</a:t>
            </a:r>
            <a:r>
              <a:rPr lang="ja-JP" altLang="en-US" b="1"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基本</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graphicFrame>
        <p:nvGraphicFramePr>
          <p:cNvPr id="9" name="オブジェクト 8"/>
          <p:cNvGraphicFramePr>
            <a:graphicFrameLocks noChangeAspect="1"/>
          </p:cNvGraphicFramePr>
          <p:nvPr>
            <p:extLst>
              <p:ext uri="{D42A27DB-BD31-4B8C-83A1-F6EECF244321}">
                <p14:modId xmlns:p14="http://schemas.microsoft.com/office/powerpoint/2010/main" val="174186822"/>
              </p:ext>
            </p:extLst>
          </p:nvPr>
        </p:nvGraphicFramePr>
        <p:xfrm>
          <a:off x="65088" y="4097338"/>
          <a:ext cx="9043987" cy="2690812"/>
        </p:xfrm>
        <a:graphic>
          <a:graphicData uri="http://schemas.openxmlformats.org/presentationml/2006/ole">
            <mc:AlternateContent xmlns:mc="http://schemas.openxmlformats.org/markup-compatibility/2006">
              <mc:Choice xmlns:v="urn:schemas-microsoft-com:vml" Requires="v">
                <p:oleObj spid="_x0000_s3107" name="ワークシート" r:id="rId6" imgW="8867828" imgH="2638331" progId="Excel.Sheet.12">
                  <p:embed/>
                </p:oleObj>
              </mc:Choice>
              <mc:Fallback>
                <p:oleObj name="ワークシート" r:id="rId6" imgW="8867828" imgH="2638331" progId="Excel.Sheet.12">
                  <p:embed/>
                  <p:pic>
                    <p:nvPicPr>
                      <p:cNvPr id="9" name="オブジェクト 8"/>
                      <p:cNvPicPr/>
                      <p:nvPr/>
                    </p:nvPicPr>
                    <p:blipFill>
                      <a:blip r:embed="rId7"/>
                      <a:stretch>
                        <a:fillRect/>
                      </a:stretch>
                    </p:blipFill>
                    <p:spPr>
                      <a:xfrm>
                        <a:off x="65088" y="4097338"/>
                        <a:ext cx="9043987" cy="2690812"/>
                      </a:xfrm>
                      <a:prstGeom prst="rect">
                        <a:avLst/>
                      </a:prstGeom>
                      <a:blipFill dpi="0" rotWithShape="1">
                        <a:blip r:embed="rId8">
                          <a:alphaModFix amt="70000"/>
                        </a:blip>
                        <a:srcRect/>
                        <a:tile tx="0" ty="0" sx="100000" sy="100000" flip="none" algn="tl"/>
                      </a:blipFill>
                    </p:spPr>
                  </p:pic>
                </p:oleObj>
              </mc:Fallback>
            </mc:AlternateContent>
          </a:graphicData>
        </a:graphic>
      </p:graphicFrame>
    </p:spTree>
    <p:extLst>
      <p:ext uri="{BB962C8B-B14F-4D97-AF65-F5344CB8AC3E}">
        <p14:creationId xmlns:p14="http://schemas.microsoft.com/office/powerpoint/2010/main" val="15410850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p:nvPr/>
        </p:nvGrpSpPr>
        <p:grpSpPr>
          <a:xfrm>
            <a:off x="0" y="25200"/>
            <a:ext cx="9144001" cy="6833685"/>
            <a:chOff x="0" y="25200"/>
            <a:chExt cx="9144001" cy="6833685"/>
          </a:xfrm>
        </p:grpSpPr>
        <p:sp>
          <p:nvSpPr>
            <p:cNvPr id="45" name="フリーフォーム 44"/>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2" name="フリーフォーム 41"/>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3" name="フリーフォーム 42"/>
            <p:cNvSpPr/>
            <p:nvPr/>
          </p:nvSpPr>
          <p:spPr>
            <a:xfrm>
              <a:off x="0" y="26667"/>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8000"/>
            </a:solid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33" name="正方形/長方形 32"/>
            <p:cNvSpPr/>
            <p:nvPr/>
          </p:nvSpPr>
          <p:spPr>
            <a:xfrm>
              <a:off x="1" y="548680"/>
              <a:ext cx="9144000" cy="6310205"/>
            </a:xfrm>
            <a:prstGeom prst="rect">
              <a:avLst/>
            </a:prstGeom>
            <a:blipFill>
              <a:blip r:embed="rId3"/>
              <a:tile tx="0" ty="0" sx="100000" sy="100000" flip="none" algn="tl"/>
            </a:blip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 name="正方形/長方形 31"/>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14069" y="548680"/>
              <a:ext cx="9101796" cy="620687"/>
            </a:xfrm>
            <a:prstGeom prst="rect">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7308304" y="610875"/>
              <a:ext cx="1584959" cy="491534"/>
              <a:chOff x="7308304" y="610875"/>
              <a:chExt cx="1584959" cy="491534"/>
            </a:xfrm>
          </p:grpSpPr>
          <p:sp>
            <p:nvSpPr>
              <p:cNvPr id="24" name="角丸四角形 23"/>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5"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正方形/長方形 25"/>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6" name="テキスト ボックス 45"/>
            <p:cNvSpPr txBox="1"/>
            <p:nvPr/>
          </p:nvSpPr>
          <p:spPr>
            <a:xfrm>
              <a:off x="395538" y="140486"/>
              <a:ext cx="2210034" cy="338554"/>
            </a:xfrm>
            <a:prstGeom prst="rect">
              <a:avLst/>
            </a:prstGeom>
            <a:noFill/>
          </p:spPr>
          <p:txBody>
            <a:bodyPr wrap="square" rtlCol="0">
              <a:spAutoFit/>
            </a:bodyPr>
            <a:lstStyle/>
            <a:p>
              <a:pPr algn="ctr"/>
              <a:r>
                <a:rPr kumimoji="1" lang="ja-JP" alt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7" name="テキスト ボックス 46"/>
            <p:cNvSpPr txBox="1"/>
            <p:nvPr/>
          </p:nvSpPr>
          <p:spPr>
            <a:xfrm>
              <a:off x="3357286" y="140486"/>
              <a:ext cx="2415361"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提出不要の工事書類例</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8" name="テキスト ボックス 47"/>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40" name="正方形/長方形 39"/>
          <p:cNvSpPr/>
          <p:nvPr/>
        </p:nvSpPr>
        <p:spPr>
          <a:xfrm>
            <a:off x="4607147" y="4269406"/>
            <a:ext cx="4300968" cy="2488444"/>
          </a:xfrm>
          <a:prstGeom prst="rect">
            <a:avLst/>
          </a:prstGeom>
          <a:blipFill>
            <a:blip r:embed="rId5"/>
            <a:tile tx="0" ty="0" sx="100000" sy="100000" flip="none" algn="tl"/>
          </a:blip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p:cNvSpPr/>
          <p:nvPr/>
        </p:nvSpPr>
        <p:spPr>
          <a:xfrm>
            <a:off x="127016" y="4252924"/>
            <a:ext cx="4300968" cy="2488444"/>
          </a:xfrm>
          <a:prstGeom prst="rect">
            <a:avLst/>
          </a:prstGeom>
          <a:blipFill>
            <a:blip r:embed="rId6"/>
            <a:tile tx="0" ty="0" sx="100000" sy="100000" flip="none" algn="tl"/>
          </a:blip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p:nvSpPr>
        <p:spPr>
          <a:xfrm>
            <a:off x="1154480" y="4005064"/>
            <a:ext cx="2220643" cy="457200"/>
          </a:xfrm>
          <a:prstGeom prst="rect">
            <a:avLst/>
          </a:prstGeom>
          <a:blipFill>
            <a:blip r:embed="rId6"/>
            <a:tile tx="0" ty="0" sx="100000" sy="100000" flip="none" algn="tl"/>
          </a:blip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角丸四角形 52"/>
          <p:cNvSpPr/>
          <p:nvPr/>
        </p:nvSpPr>
        <p:spPr>
          <a:xfrm>
            <a:off x="78377" y="1209819"/>
            <a:ext cx="8977700" cy="2713513"/>
          </a:xfrm>
          <a:prstGeom prst="roundRect">
            <a:avLst>
              <a:gd name="adj" fmla="val 9015"/>
            </a:avLst>
          </a:prstGeom>
          <a:solidFill>
            <a:srgbClr val="CCFFCC">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4" name="テキスト ボックス 53"/>
          <p:cNvSpPr txBox="1"/>
          <p:nvPr/>
        </p:nvSpPr>
        <p:spPr>
          <a:xfrm>
            <a:off x="179512" y="660261"/>
            <a:ext cx="3416320"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撮影頻度のイメージ</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 name="テキスト ボックス 21"/>
          <p:cNvSpPr txBox="1"/>
          <p:nvPr/>
        </p:nvSpPr>
        <p:spPr>
          <a:xfrm>
            <a:off x="345583" y="1268760"/>
            <a:ext cx="8770282" cy="2654573"/>
          </a:xfrm>
          <a:prstGeom prst="rect">
            <a:avLst/>
          </a:prstGeom>
          <a:noFill/>
        </p:spPr>
        <p:txBody>
          <a:bodyPr wrap="square" rtlCol="0">
            <a:spAutoFit/>
          </a:bodyPr>
          <a:lstStyle/>
          <a:p>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撮影頻度</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：現場にて</a:t>
            </a:r>
            <a:r>
              <a:rPr lang="ja-JP" altLang="en-US" sz="2400" b="1" u="sng" dirty="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必ず撮影しなければならない</a:t>
            </a:r>
            <a:r>
              <a:rPr lang="ja-JP" altLang="en-US" sz="2400" b="1" u="sng"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頻度</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（再掲）</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検査時</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は</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紙ファイルかＰＣ内データでの</a:t>
            </a:r>
            <a:r>
              <a:rPr lang="ja-JP" altLang="en-US" sz="24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提示</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が</a:t>
            </a:r>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選択可</a:t>
            </a:r>
            <a:endParaRPr lang="en-US" altLang="ja-JP" sz="2400" b="1"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成果品</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は紙ファイル</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か電子媒体での</a:t>
            </a:r>
            <a:r>
              <a:rPr lang="ja-JP" altLang="en-US" sz="24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提出</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が</a:t>
            </a:r>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選択可</a:t>
            </a:r>
            <a:endParaRPr lang="en-US" altLang="ja-JP" sz="2400" b="1"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1050" b="1"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800" b="1" dirty="0" smtClean="0">
                <a:latin typeface="メイリオ" panose="020B0604030504040204" pitchFamily="50" charset="-128"/>
                <a:ea typeface="メイリオ" panose="020B0604030504040204" pitchFamily="50" charset="-128"/>
                <a:cs typeface="メイリオ" panose="020B0604030504040204" pitchFamily="50" charset="-128"/>
              </a:rPr>
              <a:t>　　 　受注者が撮影保管しておく写真です</a:t>
            </a:r>
            <a:endParaRPr lang="en-US" altLang="ja-JP" sz="2800" b="1"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800" b="1" dirty="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800" b="1"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一般に数千枚～数万枚撮影 ⇒ </a:t>
            </a:r>
            <a:r>
              <a:rPr lang="ja-JP" altLang="en-US"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データ取扱が基本！</a:t>
            </a:r>
            <a:endParaRPr lang="en-US" altLang="ja-JP" sz="28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800" dirty="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800"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（印刷だけでも大変</a:t>
            </a:r>
            <a:r>
              <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laptop"/>
          <p:cNvSpPr>
            <a:spLocks noEditPoints="1" noChangeArrowheads="1"/>
          </p:cNvSpPr>
          <p:nvPr/>
        </p:nvSpPr>
        <p:spPr bwMode="auto">
          <a:xfrm>
            <a:off x="290384" y="5220261"/>
            <a:ext cx="1922161" cy="1320890"/>
          </a:xfrm>
          <a:custGeom>
            <a:avLst/>
            <a:gdLst>
              <a:gd name="T0" fmla="*/ 3362 w 21600"/>
              <a:gd name="T1" fmla="*/ 0 h 21600"/>
              <a:gd name="T2" fmla="*/ 3362 w 21600"/>
              <a:gd name="T3" fmla="*/ 7173 h 21600"/>
              <a:gd name="T4" fmla="*/ 18327 w 21600"/>
              <a:gd name="T5" fmla="*/ 0 h 21600"/>
              <a:gd name="T6" fmla="*/ 18327 w 21600"/>
              <a:gd name="T7" fmla="*/ 7173 h 21600"/>
              <a:gd name="T8" fmla="*/ 10800 w 21600"/>
              <a:gd name="T9" fmla="*/ 0 h 21600"/>
              <a:gd name="T10" fmla="*/ 10800 w 21600"/>
              <a:gd name="T11" fmla="*/ 21600 h 21600"/>
              <a:gd name="T12" fmla="*/ 0 w 21600"/>
              <a:gd name="T13" fmla="*/ 21600 h 21600"/>
              <a:gd name="T14" fmla="*/ 21600 w 21600"/>
              <a:gd name="T15" fmla="*/ 21600 h 21600"/>
              <a:gd name="T16" fmla="*/ 4445 w 21600"/>
              <a:gd name="T17" fmla="*/ 1858 h 21600"/>
              <a:gd name="T18" fmla="*/ 17311 w 21600"/>
              <a:gd name="T19" fmla="*/ 12323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extrusionOk="0">
                <a:moveTo>
                  <a:pt x="3362" y="0"/>
                </a:moveTo>
                <a:lnTo>
                  <a:pt x="18327" y="0"/>
                </a:lnTo>
                <a:lnTo>
                  <a:pt x="18327" y="14347"/>
                </a:lnTo>
                <a:lnTo>
                  <a:pt x="3362" y="14347"/>
                </a:lnTo>
                <a:lnTo>
                  <a:pt x="3362" y="0"/>
                </a:lnTo>
                <a:close/>
              </a:path>
              <a:path w="21600" h="21600" extrusionOk="0">
                <a:moveTo>
                  <a:pt x="3340" y="15068"/>
                </a:moveTo>
                <a:lnTo>
                  <a:pt x="0" y="19877"/>
                </a:lnTo>
                <a:lnTo>
                  <a:pt x="21600" y="19877"/>
                </a:lnTo>
                <a:lnTo>
                  <a:pt x="18327" y="15068"/>
                </a:lnTo>
                <a:lnTo>
                  <a:pt x="3340" y="15068"/>
                </a:lnTo>
                <a:close/>
              </a:path>
              <a:path w="21600" h="21600" extrusionOk="0">
                <a:moveTo>
                  <a:pt x="0" y="19877"/>
                </a:moveTo>
                <a:lnTo>
                  <a:pt x="0" y="21600"/>
                </a:lnTo>
                <a:lnTo>
                  <a:pt x="21600" y="21600"/>
                </a:lnTo>
                <a:lnTo>
                  <a:pt x="21600" y="19877"/>
                </a:lnTo>
                <a:lnTo>
                  <a:pt x="0" y="19877"/>
                </a:lnTo>
                <a:close/>
              </a:path>
              <a:path w="21600" h="21600" extrusionOk="0">
                <a:moveTo>
                  <a:pt x="4186" y="1523"/>
                </a:moveTo>
                <a:lnTo>
                  <a:pt x="17547" y="1523"/>
                </a:lnTo>
                <a:lnTo>
                  <a:pt x="17547" y="12744"/>
                </a:lnTo>
                <a:lnTo>
                  <a:pt x="4186" y="12744"/>
                </a:lnTo>
                <a:lnTo>
                  <a:pt x="4186" y="1523"/>
                </a:lnTo>
                <a:close/>
              </a:path>
              <a:path w="21600" h="21600" extrusionOk="0">
                <a:moveTo>
                  <a:pt x="3318" y="15549"/>
                </a:moveTo>
                <a:lnTo>
                  <a:pt x="2917" y="16110"/>
                </a:lnTo>
                <a:lnTo>
                  <a:pt x="18727" y="16110"/>
                </a:lnTo>
                <a:lnTo>
                  <a:pt x="18327" y="15549"/>
                </a:lnTo>
                <a:lnTo>
                  <a:pt x="3318" y="15549"/>
                </a:lnTo>
                <a:close/>
              </a:path>
              <a:path w="21600" h="21600" extrusionOk="0">
                <a:moveTo>
                  <a:pt x="6213" y="18314"/>
                </a:moveTo>
                <a:lnTo>
                  <a:pt x="5946" y="18875"/>
                </a:lnTo>
                <a:lnTo>
                  <a:pt x="15766" y="18875"/>
                </a:lnTo>
                <a:lnTo>
                  <a:pt x="15499" y="18314"/>
                </a:lnTo>
                <a:lnTo>
                  <a:pt x="6213" y="18314"/>
                </a:lnTo>
                <a:close/>
              </a:path>
              <a:path w="21600" h="21600" extrusionOk="0">
                <a:moveTo>
                  <a:pt x="2828" y="16471"/>
                </a:moveTo>
                <a:lnTo>
                  <a:pt x="2405" y="17072"/>
                </a:lnTo>
                <a:lnTo>
                  <a:pt x="19284" y="17072"/>
                </a:lnTo>
                <a:lnTo>
                  <a:pt x="18839" y="16471"/>
                </a:lnTo>
                <a:lnTo>
                  <a:pt x="2828" y="16471"/>
                </a:lnTo>
                <a:close/>
              </a:path>
              <a:path w="21600" h="21600" extrusionOk="0">
                <a:moveTo>
                  <a:pt x="2316" y="17352"/>
                </a:moveTo>
                <a:lnTo>
                  <a:pt x="1871" y="17953"/>
                </a:lnTo>
                <a:lnTo>
                  <a:pt x="19863" y="17953"/>
                </a:lnTo>
                <a:lnTo>
                  <a:pt x="19395" y="17352"/>
                </a:lnTo>
                <a:lnTo>
                  <a:pt x="2316" y="17352"/>
                </a:lnTo>
                <a:close/>
              </a:path>
            </a:pathLst>
          </a:custGeom>
          <a:solidFill>
            <a:srgbClr val="CCFFCC"/>
          </a:solidFill>
          <a:ln w="9525">
            <a:solidFill>
              <a:srgbClr val="009900"/>
            </a:solid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5" name="cddrive"/>
          <p:cNvSpPr>
            <a:spLocks noEditPoints="1" noChangeArrowheads="1"/>
          </p:cNvSpPr>
          <p:nvPr/>
        </p:nvSpPr>
        <p:spPr bwMode="auto">
          <a:xfrm>
            <a:off x="4860032" y="5507586"/>
            <a:ext cx="1476588" cy="668188"/>
          </a:xfrm>
          <a:custGeom>
            <a:avLst/>
            <a:gdLst>
              <a:gd name="T0" fmla="*/ 10800 w 21600"/>
              <a:gd name="T1" fmla="*/ 0 h 21600"/>
              <a:gd name="T2" fmla="*/ 21600 w 21600"/>
              <a:gd name="T3" fmla="*/ 10800 h 21600"/>
              <a:gd name="T4" fmla="*/ 10800 w 21600"/>
              <a:gd name="T5" fmla="*/ 21600 h 21600"/>
              <a:gd name="T6" fmla="*/ 0 w 21600"/>
              <a:gd name="T7" fmla="*/ 10800 h 21600"/>
              <a:gd name="T8" fmla="*/ 686 w 21600"/>
              <a:gd name="T9" fmla="*/ 23059 h 21600"/>
              <a:gd name="T10" fmla="*/ 21005 w 21600"/>
              <a:gd name="T11" fmla="*/ 30503 h 21600"/>
            </a:gdLst>
            <a:ahLst/>
            <a:cxnLst>
              <a:cxn ang="0">
                <a:pos x="T0" y="T1"/>
              </a:cxn>
              <a:cxn ang="0">
                <a:pos x="T2" y="T3"/>
              </a:cxn>
              <a:cxn ang="0">
                <a:pos x="T4" y="T5"/>
              </a:cxn>
              <a:cxn ang="0">
                <a:pos x="T6" y="T7"/>
              </a:cxn>
            </a:cxnLst>
            <a:rect l="T8" t="T9" r="T10" b="T11"/>
            <a:pathLst>
              <a:path w="21600" h="21600" extrusionOk="0">
                <a:moveTo>
                  <a:pt x="2563" y="12259"/>
                </a:moveTo>
                <a:lnTo>
                  <a:pt x="2563" y="12843"/>
                </a:lnTo>
                <a:lnTo>
                  <a:pt x="2746" y="13427"/>
                </a:lnTo>
                <a:lnTo>
                  <a:pt x="2929" y="14303"/>
                </a:lnTo>
                <a:lnTo>
                  <a:pt x="3112" y="14886"/>
                </a:lnTo>
                <a:lnTo>
                  <a:pt x="3478" y="15470"/>
                </a:lnTo>
                <a:lnTo>
                  <a:pt x="3844" y="16054"/>
                </a:lnTo>
                <a:lnTo>
                  <a:pt x="4393" y="16638"/>
                </a:lnTo>
                <a:lnTo>
                  <a:pt x="4942" y="17222"/>
                </a:lnTo>
                <a:lnTo>
                  <a:pt x="5492" y="17514"/>
                </a:lnTo>
                <a:lnTo>
                  <a:pt x="6224" y="18097"/>
                </a:lnTo>
                <a:lnTo>
                  <a:pt x="6773" y="18389"/>
                </a:lnTo>
                <a:lnTo>
                  <a:pt x="7505" y="18681"/>
                </a:lnTo>
                <a:lnTo>
                  <a:pt x="8237" y="18973"/>
                </a:lnTo>
                <a:lnTo>
                  <a:pt x="9153" y="18973"/>
                </a:lnTo>
                <a:lnTo>
                  <a:pt x="9885" y="19265"/>
                </a:lnTo>
                <a:lnTo>
                  <a:pt x="10800" y="19265"/>
                </a:lnTo>
                <a:lnTo>
                  <a:pt x="11532" y="19265"/>
                </a:lnTo>
                <a:lnTo>
                  <a:pt x="12447" y="18973"/>
                </a:lnTo>
                <a:lnTo>
                  <a:pt x="13180" y="18973"/>
                </a:lnTo>
                <a:lnTo>
                  <a:pt x="13912" y="18681"/>
                </a:lnTo>
                <a:lnTo>
                  <a:pt x="14644" y="18389"/>
                </a:lnTo>
                <a:lnTo>
                  <a:pt x="15376" y="18097"/>
                </a:lnTo>
                <a:lnTo>
                  <a:pt x="16108" y="17514"/>
                </a:lnTo>
                <a:lnTo>
                  <a:pt x="16658" y="17222"/>
                </a:lnTo>
                <a:lnTo>
                  <a:pt x="17207" y="16638"/>
                </a:lnTo>
                <a:lnTo>
                  <a:pt x="17573" y="16054"/>
                </a:lnTo>
                <a:lnTo>
                  <a:pt x="18122" y="15470"/>
                </a:lnTo>
                <a:lnTo>
                  <a:pt x="18305" y="14886"/>
                </a:lnTo>
                <a:lnTo>
                  <a:pt x="18671" y="14303"/>
                </a:lnTo>
                <a:lnTo>
                  <a:pt x="18854" y="13427"/>
                </a:lnTo>
                <a:lnTo>
                  <a:pt x="19037" y="12843"/>
                </a:lnTo>
                <a:lnTo>
                  <a:pt x="19037" y="12259"/>
                </a:lnTo>
                <a:lnTo>
                  <a:pt x="2563" y="12259"/>
                </a:lnTo>
                <a:close/>
              </a:path>
              <a:path w="21600" h="21600" extrusionOk="0">
                <a:moveTo>
                  <a:pt x="2563" y="12259"/>
                </a:moveTo>
                <a:lnTo>
                  <a:pt x="9153" y="12259"/>
                </a:lnTo>
                <a:lnTo>
                  <a:pt x="9153" y="12551"/>
                </a:lnTo>
                <a:lnTo>
                  <a:pt x="9336" y="12843"/>
                </a:lnTo>
                <a:lnTo>
                  <a:pt x="9519" y="13135"/>
                </a:lnTo>
                <a:lnTo>
                  <a:pt x="9702" y="13135"/>
                </a:lnTo>
                <a:lnTo>
                  <a:pt x="9885" y="13427"/>
                </a:lnTo>
                <a:lnTo>
                  <a:pt x="10068" y="13719"/>
                </a:lnTo>
                <a:lnTo>
                  <a:pt x="10434" y="13719"/>
                </a:lnTo>
                <a:lnTo>
                  <a:pt x="10800" y="13719"/>
                </a:lnTo>
                <a:lnTo>
                  <a:pt x="10983" y="13719"/>
                </a:lnTo>
                <a:lnTo>
                  <a:pt x="11349" y="13719"/>
                </a:lnTo>
                <a:lnTo>
                  <a:pt x="11715" y="13427"/>
                </a:lnTo>
                <a:lnTo>
                  <a:pt x="11898" y="13135"/>
                </a:lnTo>
                <a:lnTo>
                  <a:pt x="12081" y="13135"/>
                </a:lnTo>
                <a:lnTo>
                  <a:pt x="12264" y="12843"/>
                </a:lnTo>
                <a:lnTo>
                  <a:pt x="12264" y="12551"/>
                </a:lnTo>
                <a:lnTo>
                  <a:pt x="12264" y="12259"/>
                </a:lnTo>
                <a:lnTo>
                  <a:pt x="9153" y="12259"/>
                </a:lnTo>
                <a:close/>
              </a:path>
              <a:path w="21600" h="21600" extrusionOk="0">
                <a:moveTo>
                  <a:pt x="21600" y="7589"/>
                </a:moveTo>
                <a:lnTo>
                  <a:pt x="17756" y="0"/>
                </a:lnTo>
                <a:lnTo>
                  <a:pt x="10800" y="0"/>
                </a:lnTo>
                <a:lnTo>
                  <a:pt x="3844" y="0"/>
                </a:lnTo>
                <a:lnTo>
                  <a:pt x="0" y="7589"/>
                </a:lnTo>
                <a:lnTo>
                  <a:pt x="0" y="10800"/>
                </a:lnTo>
                <a:lnTo>
                  <a:pt x="0" y="18097"/>
                </a:lnTo>
                <a:lnTo>
                  <a:pt x="1464" y="18097"/>
                </a:lnTo>
                <a:lnTo>
                  <a:pt x="1464" y="21600"/>
                </a:lnTo>
                <a:lnTo>
                  <a:pt x="10800" y="21600"/>
                </a:lnTo>
                <a:lnTo>
                  <a:pt x="19953" y="21600"/>
                </a:lnTo>
                <a:lnTo>
                  <a:pt x="19953" y="18097"/>
                </a:lnTo>
                <a:lnTo>
                  <a:pt x="21600" y="18097"/>
                </a:lnTo>
                <a:lnTo>
                  <a:pt x="21600" y="11092"/>
                </a:lnTo>
                <a:lnTo>
                  <a:pt x="21600" y="7589"/>
                </a:lnTo>
              </a:path>
              <a:path w="21600" h="21600" extrusionOk="0">
                <a:moveTo>
                  <a:pt x="1647" y="18097"/>
                </a:moveTo>
                <a:lnTo>
                  <a:pt x="6407" y="18097"/>
                </a:lnTo>
                <a:moveTo>
                  <a:pt x="19953" y="18097"/>
                </a:moveTo>
                <a:lnTo>
                  <a:pt x="15010" y="18097"/>
                </a:lnTo>
                <a:moveTo>
                  <a:pt x="0" y="7589"/>
                </a:moveTo>
                <a:lnTo>
                  <a:pt x="21417" y="7589"/>
                </a:lnTo>
                <a:lnTo>
                  <a:pt x="21600" y="7589"/>
                </a:lnTo>
              </a:path>
            </a:pathLst>
          </a:custGeom>
          <a:solidFill>
            <a:srgbClr val="CCFFCC"/>
          </a:solidFill>
          <a:ln w="9525">
            <a:solidFill>
              <a:srgbClr val="009900"/>
            </a:solid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pic>
        <p:nvPicPr>
          <p:cNvPr id="34" name="Picture 4" descr="MCj04099410000[1]"/>
          <p:cNvPicPr>
            <a:picLocks noChangeAspect="1" noChangeArrowheads="1"/>
          </p:cNvPicPr>
          <p:nvPr/>
        </p:nvPicPr>
        <p:blipFill>
          <a:blip r:embed="rId7" cstate="email">
            <a:duotone>
              <a:schemeClr val="accent3">
                <a:shade val="45000"/>
                <a:satMod val="135000"/>
              </a:schemeClr>
              <a:prstClr val="white"/>
            </a:duotone>
            <a:lum bright="-40000" contrast="40000"/>
            <a:extLst>
              <a:ext uri="{28A0092B-C50C-407E-A947-70E740481C1C}">
                <a14:useLocalDpi xmlns:a14="http://schemas.microsoft.com/office/drawing/2010/main"/>
              </a:ext>
            </a:extLst>
          </a:blip>
          <a:srcRect/>
          <a:stretch>
            <a:fillRect/>
          </a:stretch>
        </p:blipFill>
        <p:spPr bwMode="auto">
          <a:xfrm>
            <a:off x="2810284" y="5220261"/>
            <a:ext cx="1440540" cy="1395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Picture 4" descr="MCj04099410000[1]"/>
          <p:cNvPicPr>
            <a:picLocks noChangeAspect="1" noChangeArrowheads="1"/>
          </p:cNvPicPr>
          <p:nvPr/>
        </p:nvPicPr>
        <p:blipFill>
          <a:blip r:embed="rId7" cstate="email">
            <a:duotone>
              <a:schemeClr val="accent3">
                <a:shade val="45000"/>
                <a:satMod val="135000"/>
              </a:schemeClr>
              <a:prstClr val="white"/>
            </a:duotone>
            <a:lum bright="-40000" contrast="40000"/>
            <a:extLst>
              <a:ext uri="{28A0092B-C50C-407E-A947-70E740481C1C}">
                <a14:useLocalDpi xmlns:a14="http://schemas.microsoft.com/office/drawing/2010/main"/>
              </a:ext>
            </a:extLst>
          </a:blip>
          <a:srcRect/>
          <a:stretch>
            <a:fillRect/>
          </a:stretch>
        </p:blipFill>
        <p:spPr bwMode="auto">
          <a:xfrm>
            <a:off x="7236296" y="5203548"/>
            <a:ext cx="1440540" cy="1395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テキスト ボックス 7"/>
          <p:cNvSpPr txBox="1"/>
          <p:nvPr/>
        </p:nvSpPr>
        <p:spPr>
          <a:xfrm>
            <a:off x="1284008" y="4038574"/>
            <a:ext cx="2031325" cy="461665"/>
          </a:xfrm>
          <a:prstGeom prst="rect">
            <a:avLst/>
          </a:prstGeom>
          <a:noFill/>
        </p:spPr>
        <p:txBody>
          <a:bodyPr wrap="none" rtlCol="0">
            <a:spAutoFit/>
          </a:bodyPr>
          <a:lstStyle/>
          <a:p>
            <a:r>
              <a:rPr kumimoji="1"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検査時：</a:t>
            </a:r>
            <a:r>
              <a:rPr kumimoji="1" lang="ja-JP" altLang="en-US" sz="24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提示</a:t>
            </a:r>
            <a:endParaRPr kumimoji="1" lang="ja-JP" altLang="en-US" sz="24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テキスト ボックス 8"/>
          <p:cNvSpPr txBox="1"/>
          <p:nvPr/>
        </p:nvSpPr>
        <p:spPr>
          <a:xfrm>
            <a:off x="1617" y="4628717"/>
            <a:ext cx="2698175" cy="553998"/>
          </a:xfrm>
          <a:prstGeom prst="rect">
            <a:avLst/>
          </a:prstGeom>
          <a:noFill/>
        </p:spPr>
        <p:txBody>
          <a:bodyPr wrap="none" rtlCol="0">
            <a:spAutoFit/>
          </a:bodyPr>
          <a:lstStyle/>
          <a:p>
            <a:pPr algn="ctr"/>
            <a:r>
              <a:rPr lang="ja-JP" altLang="en-US" sz="1600" b="1" dirty="0" smtClean="0">
                <a:latin typeface="メイリオ" panose="020B0604030504040204" pitchFamily="50" charset="-128"/>
                <a:ea typeface="メイリオ" panose="020B0604030504040204" pitchFamily="50" charset="-128"/>
                <a:cs typeface="メイリオ" panose="020B0604030504040204" pitchFamily="50" charset="-128"/>
              </a:rPr>
              <a:t>ＰＣ内データ</a:t>
            </a:r>
            <a:endParaRPr lang="en-US" altLang="ja-JP" sz="1600"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（ＰＣ準備は関係者間で協議）</a:t>
            </a:r>
            <a:endPar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8" name="テキスト ボックス 37"/>
          <p:cNvSpPr txBox="1"/>
          <p:nvPr/>
        </p:nvSpPr>
        <p:spPr>
          <a:xfrm>
            <a:off x="2866813" y="4746630"/>
            <a:ext cx="1210588" cy="338554"/>
          </a:xfrm>
          <a:prstGeom prst="rect">
            <a:avLst/>
          </a:prstGeom>
          <a:noFill/>
        </p:spPr>
        <p:txBody>
          <a:bodyPr wrap="none" rtlCol="0">
            <a:spAutoFit/>
          </a:bodyPr>
          <a:lstStyle/>
          <a:p>
            <a:r>
              <a:rPr kumimoji="1" lang="ja-JP" altLang="en-US" sz="1600" b="1" dirty="0" smtClean="0">
                <a:latin typeface="メイリオ" panose="020B0604030504040204" pitchFamily="50" charset="-128"/>
                <a:ea typeface="メイリオ" panose="020B0604030504040204" pitchFamily="50" charset="-128"/>
                <a:cs typeface="メイリオ" panose="020B0604030504040204" pitchFamily="50" charset="-128"/>
              </a:rPr>
              <a:t>紙ファイル</a:t>
            </a:r>
            <a:endParaRPr kumimoji="1" lang="ja-JP" altLang="en-US" sz="16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9" name="テキスト ボックス 38"/>
          <p:cNvSpPr txBox="1"/>
          <p:nvPr/>
        </p:nvSpPr>
        <p:spPr>
          <a:xfrm>
            <a:off x="2041029" y="5693186"/>
            <a:ext cx="697627" cy="400110"/>
          </a:xfrm>
          <a:prstGeom prst="rect">
            <a:avLst/>
          </a:prstGeom>
          <a:noFill/>
        </p:spPr>
        <p:txBody>
          <a:bodyPr wrap="none" rtlCol="0">
            <a:spAutoFit/>
          </a:bodyPr>
          <a:lstStyle/>
          <a:p>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ＯＲ</a:t>
            </a:r>
            <a:endParaRPr kumimoji="1" lang="ja-JP" altLang="en-US" sz="20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4" name="テキスト ボックス 43"/>
          <p:cNvSpPr txBox="1"/>
          <p:nvPr/>
        </p:nvSpPr>
        <p:spPr>
          <a:xfrm>
            <a:off x="6444208" y="5680651"/>
            <a:ext cx="697627" cy="400110"/>
          </a:xfrm>
          <a:prstGeom prst="rect">
            <a:avLst/>
          </a:prstGeom>
          <a:noFill/>
        </p:spPr>
        <p:txBody>
          <a:bodyPr wrap="none" rtlCol="0">
            <a:spAutoFit/>
          </a:bodyPr>
          <a:lstStyle/>
          <a:p>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ＯＲ</a:t>
            </a:r>
            <a:endParaRPr kumimoji="1" lang="ja-JP" altLang="en-US" sz="20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9" name="テキスト ボックス 48"/>
          <p:cNvSpPr txBox="1"/>
          <p:nvPr/>
        </p:nvSpPr>
        <p:spPr>
          <a:xfrm>
            <a:off x="7322232" y="4746630"/>
            <a:ext cx="1210588" cy="338554"/>
          </a:xfrm>
          <a:prstGeom prst="rect">
            <a:avLst/>
          </a:prstGeom>
          <a:noFill/>
        </p:spPr>
        <p:txBody>
          <a:bodyPr wrap="none" rtlCol="0">
            <a:spAutoFit/>
          </a:bodyPr>
          <a:lstStyle/>
          <a:p>
            <a:r>
              <a:rPr kumimoji="1" lang="ja-JP" altLang="en-US" sz="1600" b="1" dirty="0" smtClean="0">
                <a:latin typeface="メイリオ" panose="020B0604030504040204" pitchFamily="50" charset="-128"/>
                <a:ea typeface="メイリオ" panose="020B0604030504040204" pitchFamily="50" charset="-128"/>
                <a:cs typeface="メイリオ" panose="020B0604030504040204" pitchFamily="50" charset="-128"/>
              </a:rPr>
              <a:t>紙ファイル</a:t>
            </a:r>
            <a:endParaRPr kumimoji="1" lang="ja-JP" altLang="en-US" sz="16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0" name="テキスト ボックス 49"/>
          <p:cNvSpPr txBox="1"/>
          <p:nvPr/>
        </p:nvSpPr>
        <p:spPr>
          <a:xfrm>
            <a:off x="4890616" y="4644425"/>
            <a:ext cx="1415772" cy="584775"/>
          </a:xfrm>
          <a:prstGeom prst="rect">
            <a:avLst/>
          </a:prstGeom>
          <a:noFill/>
        </p:spPr>
        <p:txBody>
          <a:bodyPr wrap="none" rtlCol="0">
            <a:spAutoFit/>
          </a:bodyPr>
          <a:lstStyle/>
          <a:p>
            <a:pPr algn="ctr"/>
            <a:r>
              <a:rPr kumimoji="1" lang="ja-JP" altLang="en-US" sz="1600" b="1" dirty="0" smtClean="0">
                <a:latin typeface="メイリオ" panose="020B0604030504040204" pitchFamily="50" charset="-128"/>
                <a:ea typeface="メイリオ" panose="020B0604030504040204" pitchFamily="50" charset="-128"/>
                <a:cs typeface="メイリオ" panose="020B0604030504040204" pitchFamily="50" charset="-128"/>
              </a:rPr>
              <a:t>電子媒体</a:t>
            </a:r>
            <a:endParaRPr kumimoji="1" lang="en-US" altLang="ja-JP" sz="16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（ＣＤ－Ｒ）</a:t>
            </a:r>
            <a:endPar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1" name="正方形/長方形 50"/>
          <p:cNvSpPr/>
          <p:nvPr/>
        </p:nvSpPr>
        <p:spPr>
          <a:xfrm>
            <a:off x="5580112" y="4005064"/>
            <a:ext cx="2220643" cy="457200"/>
          </a:xfrm>
          <a:prstGeom prst="rect">
            <a:avLst/>
          </a:prstGeom>
          <a:blipFill>
            <a:blip r:embed="rId5"/>
            <a:tile tx="0" ty="0" sx="100000" sy="100000" flip="none" algn="tl"/>
          </a:blip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テキスト ボックス 51"/>
          <p:cNvSpPr txBox="1"/>
          <p:nvPr/>
        </p:nvSpPr>
        <p:spPr>
          <a:xfrm>
            <a:off x="5709640" y="4038574"/>
            <a:ext cx="2031325" cy="461665"/>
          </a:xfrm>
          <a:prstGeom prst="rect">
            <a:avLst/>
          </a:prstGeom>
          <a:noFill/>
        </p:spPr>
        <p:txBody>
          <a:bodyPr wrap="none" rtlCol="0">
            <a:spAutoFit/>
          </a:bodyPr>
          <a:lstStyle/>
          <a:p>
            <a:r>
              <a:rPr kumimoji="1"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成果品：</a:t>
            </a:r>
            <a:r>
              <a:rPr kumimoji="1" lang="ja-JP" altLang="en-US" sz="24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提出</a:t>
            </a:r>
            <a:endParaRPr kumimoji="1" lang="ja-JP" altLang="en-US" sz="24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4738202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p:nvPr/>
        </p:nvGrpSpPr>
        <p:grpSpPr>
          <a:xfrm>
            <a:off x="0" y="25200"/>
            <a:ext cx="9144001" cy="6833685"/>
            <a:chOff x="0" y="25200"/>
            <a:chExt cx="9144001" cy="6833685"/>
          </a:xfrm>
        </p:grpSpPr>
        <p:sp>
          <p:nvSpPr>
            <p:cNvPr id="45" name="フリーフォーム 44"/>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2" name="フリーフォーム 41"/>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3" name="フリーフォーム 42"/>
            <p:cNvSpPr/>
            <p:nvPr/>
          </p:nvSpPr>
          <p:spPr>
            <a:xfrm>
              <a:off x="0" y="26667"/>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8000"/>
            </a:solid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33" name="正方形/長方形 32"/>
            <p:cNvSpPr/>
            <p:nvPr/>
          </p:nvSpPr>
          <p:spPr>
            <a:xfrm>
              <a:off x="1" y="548680"/>
              <a:ext cx="9144000" cy="6310205"/>
            </a:xfrm>
            <a:prstGeom prst="rect">
              <a:avLst/>
            </a:prstGeom>
            <a:blipFill>
              <a:blip r:embed="rId3"/>
              <a:tile tx="0" ty="0" sx="100000" sy="100000" flip="none" algn="tl"/>
            </a:blip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 name="正方形/長方形 31"/>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14069" y="548680"/>
              <a:ext cx="9101796" cy="620687"/>
            </a:xfrm>
            <a:prstGeom prst="rect">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7308304" y="610875"/>
              <a:ext cx="1584959" cy="491534"/>
              <a:chOff x="7308304" y="610875"/>
              <a:chExt cx="1584959" cy="491534"/>
            </a:xfrm>
          </p:grpSpPr>
          <p:sp>
            <p:nvSpPr>
              <p:cNvPr id="24" name="角丸四角形 23"/>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5"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正方形/長方形 25"/>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6" name="テキスト ボックス 45"/>
            <p:cNvSpPr txBox="1"/>
            <p:nvPr/>
          </p:nvSpPr>
          <p:spPr>
            <a:xfrm>
              <a:off x="395538" y="140486"/>
              <a:ext cx="2210034" cy="338554"/>
            </a:xfrm>
            <a:prstGeom prst="rect">
              <a:avLst/>
            </a:prstGeom>
            <a:noFill/>
          </p:spPr>
          <p:txBody>
            <a:bodyPr wrap="square" rtlCol="0">
              <a:spAutoFit/>
            </a:bodyPr>
            <a:lstStyle/>
            <a:p>
              <a:pPr algn="ctr"/>
              <a:r>
                <a:rPr kumimoji="1" lang="ja-JP" alt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7" name="テキスト ボックス 46"/>
            <p:cNvSpPr txBox="1"/>
            <p:nvPr/>
          </p:nvSpPr>
          <p:spPr>
            <a:xfrm>
              <a:off x="3357286" y="140486"/>
              <a:ext cx="2415361"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提出不要の工事書類例</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8" name="テキスト ボックス 47"/>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53" name="角丸四角形 52"/>
          <p:cNvSpPr/>
          <p:nvPr/>
        </p:nvSpPr>
        <p:spPr>
          <a:xfrm>
            <a:off x="78377" y="1209819"/>
            <a:ext cx="8977700" cy="2891917"/>
          </a:xfrm>
          <a:prstGeom prst="roundRect">
            <a:avLst>
              <a:gd name="adj" fmla="val 9015"/>
            </a:avLst>
          </a:prstGeom>
          <a:solidFill>
            <a:srgbClr val="CCFFCC">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4" name="テキスト ボックス 53"/>
          <p:cNvSpPr txBox="1"/>
          <p:nvPr/>
        </p:nvSpPr>
        <p:spPr>
          <a:xfrm>
            <a:off x="179512" y="660261"/>
            <a:ext cx="2339102"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データの取扱</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 name="テキスト ボックス 21"/>
          <p:cNvSpPr txBox="1"/>
          <p:nvPr/>
        </p:nvSpPr>
        <p:spPr>
          <a:xfrm>
            <a:off x="358646" y="1216791"/>
            <a:ext cx="8618905" cy="2893100"/>
          </a:xfrm>
          <a:prstGeom prst="rect">
            <a:avLst/>
          </a:prstGeom>
          <a:noFill/>
        </p:spPr>
        <p:txBody>
          <a:bodyPr wrap="square" rtlCol="0">
            <a:spAutoFit/>
          </a:bodyPr>
          <a:lstStyle/>
          <a:p>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写真データの取扱</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の詳細は、</a:t>
            </a:r>
            <a:r>
              <a:rPr lang="ja-JP" altLang="en-US" sz="2400" b="1"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デジタル写真管理情報基準</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に規定されており、電子媒体に以下のフォルダやファイルを格納します</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200" dirty="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200" b="1" dirty="0" smtClean="0">
                <a:latin typeface="メイリオ" panose="020B0604030504040204" pitchFamily="50" charset="-128"/>
                <a:ea typeface="メイリオ" panose="020B0604030504040204" pitchFamily="50" charset="-128"/>
                <a:cs typeface="メイリオ" panose="020B0604030504040204" pitchFamily="50" charset="-128"/>
              </a:rPr>
              <a:t>写真管理ファイル</a:t>
            </a:r>
            <a:endParaRPr lang="en-US" altLang="ja-JP" sz="2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2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200" b="1" dirty="0" smtClean="0">
                <a:latin typeface="メイリオ" panose="020B0604030504040204" pitchFamily="50" charset="-128"/>
                <a:ea typeface="メイリオ" panose="020B0604030504040204" pitchFamily="50" charset="-128"/>
                <a:cs typeface="メイリオ" panose="020B0604030504040204" pitchFamily="50" charset="-128"/>
              </a:rPr>
              <a:t>写真フォルダ</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（その中に</a:t>
            </a:r>
            <a:r>
              <a:rPr lang="ja-JP" altLang="en-US" sz="2200" b="1" dirty="0" smtClean="0">
                <a:latin typeface="メイリオ" panose="020B0604030504040204" pitchFamily="50" charset="-128"/>
                <a:ea typeface="メイリオ" panose="020B0604030504040204" pitchFamily="50" charset="-128"/>
                <a:cs typeface="メイリオ" panose="020B0604030504040204" pitchFamily="50" charset="-128"/>
              </a:rPr>
              <a:t>写真ファイル</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2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200" b="1" dirty="0" smtClean="0">
                <a:latin typeface="メイリオ" panose="020B0604030504040204" pitchFamily="50" charset="-128"/>
                <a:ea typeface="メイリオ" panose="020B0604030504040204" pitchFamily="50" charset="-128"/>
                <a:cs typeface="メイリオ" panose="020B0604030504040204" pitchFamily="50" charset="-128"/>
              </a:rPr>
              <a:t>参考図</a:t>
            </a:r>
            <a:r>
              <a:rPr lang="en-US" altLang="ja-JP" sz="2200" b="1" baseline="300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200" b="1" dirty="0" smtClean="0">
                <a:latin typeface="メイリオ" panose="020B0604030504040204" pitchFamily="50" charset="-128"/>
                <a:ea typeface="メイリオ" panose="020B0604030504040204" pitchFamily="50" charset="-128"/>
                <a:cs typeface="メイリオ" panose="020B0604030504040204" pitchFamily="50" charset="-128"/>
              </a:rPr>
              <a:t>フォルダ</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（その中に</a:t>
            </a:r>
            <a:r>
              <a:rPr lang="ja-JP" altLang="en-US" sz="2200" b="1" dirty="0" smtClean="0">
                <a:latin typeface="メイリオ" panose="020B0604030504040204" pitchFamily="50" charset="-128"/>
                <a:ea typeface="メイリオ" panose="020B0604030504040204" pitchFamily="50" charset="-128"/>
                <a:cs typeface="メイリオ" panose="020B0604030504040204" pitchFamily="50" charset="-128"/>
              </a:rPr>
              <a:t>参考図</a:t>
            </a:r>
            <a:r>
              <a:rPr lang="en-US" altLang="ja-JP" sz="2200" b="1" baseline="300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200" b="1" dirty="0" smtClean="0">
                <a:latin typeface="メイリオ" panose="020B0604030504040204" pitchFamily="50" charset="-128"/>
                <a:ea typeface="メイリオ" panose="020B0604030504040204" pitchFamily="50" charset="-128"/>
                <a:cs typeface="メイリオ" panose="020B0604030504040204" pitchFamily="50" charset="-128"/>
              </a:rPr>
              <a:t>ファイル</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2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22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参考図は位置図、平面図、凡例図、構造図等</a:t>
            </a:r>
            <a:r>
              <a:rPr lang="ja-JP" altLang="en-US" sz="2200" dirty="0">
                <a:latin typeface="メイリオ" panose="020B0604030504040204" pitchFamily="50" charset="-128"/>
                <a:ea typeface="メイリオ" panose="020B0604030504040204" pitchFamily="50" charset="-128"/>
                <a:cs typeface="メイリオ" panose="020B0604030504040204" pitchFamily="50" charset="-128"/>
              </a:rPr>
              <a:t>です</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が、</a:t>
            </a:r>
            <a:endParaRPr lang="en-US" altLang="ja-JP" sz="2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2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2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撮影箇所が分かりにくい場合</a:t>
            </a:r>
            <a:r>
              <a:rPr lang="ja-JP" altLang="en-US" sz="2200" b="1"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のみ</a:t>
            </a:r>
            <a:r>
              <a:rPr lang="ja-JP" altLang="en-US" sz="2200" dirty="0">
                <a:latin typeface="メイリオ" panose="020B0604030504040204" pitchFamily="50" charset="-128"/>
                <a:ea typeface="メイリオ" panose="020B0604030504040204" pitchFamily="50" charset="-128"/>
                <a:cs typeface="メイリオ" panose="020B0604030504040204" pitchFamily="50" charset="-128"/>
              </a:rPr>
              <a:t>添付（写真管理</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基準</a:t>
            </a:r>
            <a:r>
              <a:rPr lang="ja-JP" altLang="en-US" sz="2200" dirty="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200" dirty="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98" name="グループ化 97"/>
          <p:cNvGrpSpPr/>
          <p:nvPr/>
        </p:nvGrpSpPr>
        <p:grpSpPr>
          <a:xfrm>
            <a:off x="183487" y="4149080"/>
            <a:ext cx="8784976" cy="2647323"/>
            <a:chOff x="179512" y="3999994"/>
            <a:chExt cx="8784976" cy="2647323"/>
          </a:xfrm>
        </p:grpSpPr>
        <p:cxnSp>
          <p:nvCxnSpPr>
            <p:cNvPr id="17" name="直線コネクタ 16"/>
            <p:cNvCxnSpPr/>
            <p:nvPr/>
          </p:nvCxnSpPr>
          <p:spPr>
            <a:xfrm>
              <a:off x="1115616" y="4272285"/>
              <a:ext cx="141794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直線コネクタ 85"/>
            <p:cNvCxnSpPr/>
            <p:nvPr/>
          </p:nvCxnSpPr>
          <p:spPr>
            <a:xfrm>
              <a:off x="2764635" y="4272285"/>
              <a:ext cx="141794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直線コネクタ 86"/>
            <p:cNvCxnSpPr/>
            <p:nvPr/>
          </p:nvCxnSpPr>
          <p:spPr>
            <a:xfrm>
              <a:off x="3543822" y="4850729"/>
              <a:ext cx="225231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直線コネクタ 88"/>
            <p:cNvCxnSpPr/>
            <p:nvPr/>
          </p:nvCxnSpPr>
          <p:spPr>
            <a:xfrm>
              <a:off x="3543822" y="5928885"/>
              <a:ext cx="225231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p:nvCxnSpPr>
          <p:spPr>
            <a:xfrm flipV="1">
              <a:off x="3536226" y="4272285"/>
              <a:ext cx="0" cy="167699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直線コネクタ 89"/>
            <p:cNvCxnSpPr/>
            <p:nvPr/>
          </p:nvCxnSpPr>
          <p:spPr>
            <a:xfrm>
              <a:off x="5148064" y="5383222"/>
              <a:ext cx="71371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直線コネクタ 90"/>
            <p:cNvCxnSpPr/>
            <p:nvPr/>
          </p:nvCxnSpPr>
          <p:spPr>
            <a:xfrm flipV="1">
              <a:off x="5148064" y="4850729"/>
              <a:ext cx="0" cy="53249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直線コネクタ 92"/>
            <p:cNvCxnSpPr/>
            <p:nvPr/>
          </p:nvCxnSpPr>
          <p:spPr>
            <a:xfrm>
              <a:off x="5177845" y="6474787"/>
              <a:ext cx="71371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直線コネクタ 93"/>
            <p:cNvCxnSpPr/>
            <p:nvPr/>
          </p:nvCxnSpPr>
          <p:spPr>
            <a:xfrm flipV="1">
              <a:off x="5177845" y="5942294"/>
              <a:ext cx="0" cy="53249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cddrive"/>
            <p:cNvSpPr>
              <a:spLocks noEditPoints="1" noChangeArrowheads="1"/>
            </p:cNvSpPr>
            <p:nvPr/>
          </p:nvSpPr>
          <p:spPr bwMode="auto">
            <a:xfrm>
              <a:off x="268774" y="3999994"/>
              <a:ext cx="1262896" cy="504056"/>
            </a:xfrm>
            <a:custGeom>
              <a:avLst/>
              <a:gdLst>
                <a:gd name="T0" fmla="*/ 10800 w 21600"/>
                <a:gd name="T1" fmla="*/ 0 h 21600"/>
                <a:gd name="T2" fmla="*/ 21600 w 21600"/>
                <a:gd name="T3" fmla="*/ 10800 h 21600"/>
                <a:gd name="T4" fmla="*/ 10800 w 21600"/>
                <a:gd name="T5" fmla="*/ 21600 h 21600"/>
                <a:gd name="T6" fmla="*/ 0 w 21600"/>
                <a:gd name="T7" fmla="*/ 10800 h 21600"/>
                <a:gd name="T8" fmla="*/ 686 w 21600"/>
                <a:gd name="T9" fmla="*/ 23059 h 21600"/>
                <a:gd name="T10" fmla="*/ 21005 w 21600"/>
                <a:gd name="T11" fmla="*/ 30503 h 21600"/>
              </a:gdLst>
              <a:ahLst/>
              <a:cxnLst>
                <a:cxn ang="0">
                  <a:pos x="T0" y="T1"/>
                </a:cxn>
                <a:cxn ang="0">
                  <a:pos x="T2" y="T3"/>
                </a:cxn>
                <a:cxn ang="0">
                  <a:pos x="T4" y="T5"/>
                </a:cxn>
                <a:cxn ang="0">
                  <a:pos x="T6" y="T7"/>
                </a:cxn>
              </a:cxnLst>
              <a:rect l="T8" t="T9" r="T10" b="T11"/>
              <a:pathLst>
                <a:path w="21600" h="21600" extrusionOk="0">
                  <a:moveTo>
                    <a:pt x="2563" y="12259"/>
                  </a:moveTo>
                  <a:lnTo>
                    <a:pt x="2563" y="12843"/>
                  </a:lnTo>
                  <a:lnTo>
                    <a:pt x="2746" y="13427"/>
                  </a:lnTo>
                  <a:lnTo>
                    <a:pt x="2929" y="14303"/>
                  </a:lnTo>
                  <a:lnTo>
                    <a:pt x="3112" y="14886"/>
                  </a:lnTo>
                  <a:lnTo>
                    <a:pt x="3478" y="15470"/>
                  </a:lnTo>
                  <a:lnTo>
                    <a:pt x="3844" y="16054"/>
                  </a:lnTo>
                  <a:lnTo>
                    <a:pt x="4393" y="16638"/>
                  </a:lnTo>
                  <a:lnTo>
                    <a:pt x="4942" y="17222"/>
                  </a:lnTo>
                  <a:lnTo>
                    <a:pt x="5492" y="17514"/>
                  </a:lnTo>
                  <a:lnTo>
                    <a:pt x="6224" y="18097"/>
                  </a:lnTo>
                  <a:lnTo>
                    <a:pt x="6773" y="18389"/>
                  </a:lnTo>
                  <a:lnTo>
                    <a:pt x="7505" y="18681"/>
                  </a:lnTo>
                  <a:lnTo>
                    <a:pt x="8237" y="18973"/>
                  </a:lnTo>
                  <a:lnTo>
                    <a:pt x="9153" y="18973"/>
                  </a:lnTo>
                  <a:lnTo>
                    <a:pt x="9885" y="19265"/>
                  </a:lnTo>
                  <a:lnTo>
                    <a:pt x="10800" y="19265"/>
                  </a:lnTo>
                  <a:lnTo>
                    <a:pt x="11532" y="19265"/>
                  </a:lnTo>
                  <a:lnTo>
                    <a:pt x="12447" y="18973"/>
                  </a:lnTo>
                  <a:lnTo>
                    <a:pt x="13180" y="18973"/>
                  </a:lnTo>
                  <a:lnTo>
                    <a:pt x="13912" y="18681"/>
                  </a:lnTo>
                  <a:lnTo>
                    <a:pt x="14644" y="18389"/>
                  </a:lnTo>
                  <a:lnTo>
                    <a:pt x="15376" y="18097"/>
                  </a:lnTo>
                  <a:lnTo>
                    <a:pt x="16108" y="17514"/>
                  </a:lnTo>
                  <a:lnTo>
                    <a:pt x="16658" y="17222"/>
                  </a:lnTo>
                  <a:lnTo>
                    <a:pt x="17207" y="16638"/>
                  </a:lnTo>
                  <a:lnTo>
                    <a:pt x="17573" y="16054"/>
                  </a:lnTo>
                  <a:lnTo>
                    <a:pt x="18122" y="15470"/>
                  </a:lnTo>
                  <a:lnTo>
                    <a:pt x="18305" y="14886"/>
                  </a:lnTo>
                  <a:lnTo>
                    <a:pt x="18671" y="14303"/>
                  </a:lnTo>
                  <a:lnTo>
                    <a:pt x="18854" y="13427"/>
                  </a:lnTo>
                  <a:lnTo>
                    <a:pt x="19037" y="12843"/>
                  </a:lnTo>
                  <a:lnTo>
                    <a:pt x="19037" y="12259"/>
                  </a:lnTo>
                  <a:lnTo>
                    <a:pt x="2563" y="12259"/>
                  </a:lnTo>
                  <a:close/>
                </a:path>
                <a:path w="21600" h="21600" extrusionOk="0">
                  <a:moveTo>
                    <a:pt x="2563" y="12259"/>
                  </a:moveTo>
                  <a:lnTo>
                    <a:pt x="9153" y="12259"/>
                  </a:lnTo>
                  <a:lnTo>
                    <a:pt x="9153" y="12551"/>
                  </a:lnTo>
                  <a:lnTo>
                    <a:pt x="9336" y="12843"/>
                  </a:lnTo>
                  <a:lnTo>
                    <a:pt x="9519" y="13135"/>
                  </a:lnTo>
                  <a:lnTo>
                    <a:pt x="9702" y="13135"/>
                  </a:lnTo>
                  <a:lnTo>
                    <a:pt x="9885" y="13427"/>
                  </a:lnTo>
                  <a:lnTo>
                    <a:pt x="10068" y="13719"/>
                  </a:lnTo>
                  <a:lnTo>
                    <a:pt x="10434" y="13719"/>
                  </a:lnTo>
                  <a:lnTo>
                    <a:pt x="10800" y="13719"/>
                  </a:lnTo>
                  <a:lnTo>
                    <a:pt x="10983" y="13719"/>
                  </a:lnTo>
                  <a:lnTo>
                    <a:pt x="11349" y="13719"/>
                  </a:lnTo>
                  <a:lnTo>
                    <a:pt x="11715" y="13427"/>
                  </a:lnTo>
                  <a:lnTo>
                    <a:pt x="11898" y="13135"/>
                  </a:lnTo>
                  <a:lnTo>
                    <a:pt x="12081" y="13135"/>
                  </a:lnTo>
                  <a:lnTo>
                    <a:pt x="12264" y="12843"/>
                  </a:lnTo>
                  <a:lnTo>
                    <a:pt x="12264" y="12551"/>
                  </a:lnTo>
                  <a:lnTo>
                    <a:pt x="12264" y="12259"/>
                  </a:lnTo>
                  <a:lnTo>
                    <a:pt x="9153" y="12259"/>
                  </a:lnTo>
                  <a:close/>
                </a:path>
                <a:path w="21600" h="21600" extrusionOk="0">
                  <a:moveTo>
                    <a:pt x="21600" y="7589"/>
                  </a:moveTo>
                  <a:lnTo>
                    <a:pt x="17756" y="0"/>
                  </a:lnTo>
                  <a:lnTo>
                    <a:pt x="10800" y="0"/>
                  </a:lnTo>
                  <a:lnTo>
                    <a:pt x="3844" y="0"/>
                  </a:lnTo>
                  <a:lnTo>
                    <a:pt x="0" y="7589"/>
                  </a:lnTo>
                  <a:lnTo>
                    <a:pt x="0" y="10800"/>
                  </a:lnTo>
                  <a:lnTo>
                    <a:pt x="0" y="18097"/>
                  </a:lnTo>
                  <a:lnTo>
                    <a:pt x="1464" y="18097"/>
                  </a:lnTo>
                  <a:lnTo>
                    <a:pt x="1464" y="21600"/>
                  </a:lnTo>
                  <a:lnTo>
                    <a:pt x="10800" y="21600"/>
                  </a:lnTo>
                  <a:lnTo>
                    <a:pt x="19953" y="21600"/>
                  </a:lnTo>
                  <a:lnTo>
                    <a:pt x="19953" y="18097"/>
                  </a:lnTo>
                  <a:lnTo>
                    <a:pt x="21600" y="18097"/>
                  </a:lnTo>
                  <a:lnTo>
                    <a:pt x="21600" y="11092"/>
                  </a:lnTo>
                  <a:lnTo>
                    <a:pt x="21600" y="7589"/>
                  </a:lnTo>
                </a:path>
                <a:path w="21600" h="21600" extrusionOk="0">
                  <a:moveTo>
                    <a:pt x="1647" y="18097"/>
                  </a:moveTo>
                  <a:lnTo>
                    <a:pt x="6407" y="18097"/>
                  </a:lnTo>
                  <a:moveTo>
                    <a:pt x="19953" y="18097"/>
                  </a:moveTo>
                  <a:lnTo>
                    <a:pt x="15010" y="18097"/>
                  </a:lnTo>
                  <a:moveTo>
                    <a:pt x="0" y="7589"/>
                  </a:moveTo>
                  <a:lnTo>
                    <a:pt x="21417" y="7589"/>
                  </a:lnTo>
                  <a:lnTo>
                    <a:pt x="21600" y="7589"/>
                  </a:lnTo>
                </a:path>
              </a:pathLst>
            </a:custGeom>
            <a:solidFill>
              <a:srgbClr val="CCFFCC"/>
            </a:solidFill>
            <a:ln w="9525">
              <a:solidFill>
                <a:srgbClr val="009900"/>
              </a:solid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7" name="テキスト ボックス 36"/>
            <p:cNvSpPr txBox="1"/>
            <p:nvPr/>
          </p:nvSpPr>
          <p:spPr>
            <a:xfrm>
              <a:off x="179512" y="4517379"/>
              <a:ext cx="1441420" cy="523220"/>
            </a:xfrm>
            <a:prstGeom prst="rect">
              <a:avLst/>
            </a:prstGeom>
            <a:noFill/>
          </p:spPr>
          <p:txBody>
            <a:bodyPr wrap="none" rtlCol="0">
              <a:spAutoFit/>
            </a:bodyPr>
            <a:lstStyle/>
            <a:p>
              <a:pPr algn="ctr"/>
              <a:r>
                <a:rPr kumimoji="1"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電子媒体</a:t>
              </a:r>
              <a:endParaRPr kumimoji="1" lang="en-US" altLang="ja-JP" sz="14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（ＣＤ－Ｒ等）</a:t>
              </a:r>
              <a:endPar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Document"/>
            <p:cNvSpPr>
              <a:spLocks noEditPoints="1" noChangeArrowheads="1"/>
            </p:cNvSpPr>
            <p:nvPr/>
          </p:nvSpPr>
          <p:spPr bwMode="auto">
            <a:xfrm flipH="1" flipV="1">
              <a:off x="3923929" y="4167966"/>
              <a:ext cx="707341" cy="245130"/>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CCFF99"/>
            </a:solidFill>
            <a:ln w="9525">
              <a:solidFill>
                <a:srgbClr val="009900"/>
              </a:solidFill>
              <a:miter lim="800000"/>
              <a:headEnd/>
              <a:tailEnd/>
            </a:ln>
            <a:effectLst/>
          </p:spPr>
          <p:txBody>
            <a:bodyPr vert="horz" wrap="square" lIns="91440" tIns="45720" rIns="91440" bIns="45720" numCol="1" anchor="t" anchorCtr="0" compatLnSpc="1">
              <a:prstTxWarp prst="textNoShape">
                <a:avLst/>
              </a:prstTxWarp>
            </a:bodyPr>
            <a:lstStyle/>
            <a:p>
              <a:endParaRPr lang="ja-JP" altLang="en-US"/>
            </a:p>
          </p:txBody>
        </p:sp>
        <p:sp>
          <p:nvSpPr>
            <p:cNvPr id="70" name="File"/>
            <p:cNvSpPr>
              <a:spLocks noEditPoints="1" noChangeArrowheads="1"/>
            </p:cNvSpPr>
            <p:nvPr/>
          </p:nvSpPr>
          <p:spPr bwMode="auto">
            <a:xfrm>
              <a:off x="3819433" y="4653136"/>
              <a:ext cx="916332" cy="390424"/>
            </a:xfrm>
            <a:custGeom>
              <a:avLst/>
              <a:gdLst>
                <a:gd name="T0" fmla="*/ 10981 w 21600"/>
                <a:gd name="T1" fmla="*/ 3240 h 21600"/>
                <a:gd name="T2" fmla="*/ 0 w 21600"/>
                <a:gd name="T3" fmla="*/ 10800 h 21600"/>
                <a:gd name="T4" fmla="*/ 10800 w 21600"/>
                <a:gd name="T5" fmla="*/ 21600 h 21600"/>
                <a:gd name="T6" fmla="*/ 21600 w 21600"/>
                <a:gd name="T7" fmla="*/ 10800 h 21600"/>
                <a:gd name="T8" fmla="*/ 0 w 21600"/>
                <a:gd name="T9" fmla="*/ 21600 h 21600"/>
                <a:gd name="T10" fmla="*/ 21600 w 21600"/>
                <a:gd name="T11" fmla="*/ 21600 h 21600"/>
                <a:gd name="T12" fmla="*/ 1086 w 21600"/>
                <a:gd name="T13" fmla="*/ 4628 h 21600"/>
                <a:gd name="T14" fmla="*/ 20635 w 21600"/>
                <a:gd name="T15" fmla="*/ 20289 h 21600"/>
              </a:gdLst>
              <a:ahLst/>
              <a:cxnLst>
                <a:cxn ang="0">
                  <a:pos x="T0" y="T1"/>
                </a:cxn>
                <a:cxn ang="0">
                  <a:pos x="T2" y="T3"/>
                </a:cxn>
                <a:cxn ang="0">
                  <a:pos x="T4" y="T5"/>
                </a:cxn>
                <a:cxn ang="0">
                  <a:pos x="T6" y="T7"/>
                </a:cxn>
                <a:cxn ang="0">
                  <a:pos x="T8" y="T9"/>
                </a:cxn>
                <a:cxn ang="0">
                  <a:pos x="T10" y="T11"/>
                </a:cxn>
              </a:cxnLst>
              <a:rect l="T12" t="T13" r="T14" b="T15"/>
              <a:pathLst>
                <a:path w="21600" h="21600">
                  <a:moveTo>
                    <a:pt x="19790" y="3240"/>
                  </a:moveTo>
                  <a:cubicBezTo>
                    <a:pt x="10981" y="3240"/>
                    <a:pt x="9171" y="3240"/>
                    <a:pt x="9050" y="3086"/>
                  </a:cubicBezTo>
                  <a:cubicBezTo>
                    <a:pt x="9050" y="2931"/>
                    <a:pt x="8930" y="2777"/>
                    <a:pt x="8930" y="2469"/>
                  </a:cubicBezTo>
                  <a:cubicBezTo>
                    <a:pt x="8930" y="2160"/>
                    <a:pt x="8809" y="1851"/>
                    <a:pt x="8688" y="1389"/>
                  </a:cubicBezTo>
                  <a:cubicBezTo>
                    <a:pt x="8568" y="1080"/>
                    <a:pt x="8326" y="771"/>
                    <a:pt x="8085" y="463"/>
                  </a:cubicBezTo>
                  <a:cubicBezTo>
                    <a:pt x="7723" y="154"/>
                    <a:pt x="7361" y="0"/>
                    <a:pt x="7361" y="0"/>
                  </a:cubicBezTo>
                  <a:cubicBezTo>
                    <a:pt x="7361" y="0"/>
                    <a:pt x="2293" y="0"/>
                    <a:pt x="2051" y="154"/>
                  </a:cubicBezTo>
                  <a:cubicBezTo>
                    <a:pt x="1689" y="309"/>
                    <a:pt x="1448" y="463"/>
                    <a:pt x="1327" y="771"/>
                  </a:cubicBezTo>
                  <a:cubicBezTo>
                    <a:pt x="1207" y="1080"/>
                    <a:pt x="1086" y="1389"/>
                    <a:pt x="965" y="1697"/>
                  </a:cubicBezTo>
                  <a:cubicBezTo>
                    <a:pt x="845" y="2160"/>
                    <a:pt x="724" y="2314"/>
                    <a:pt x="724" y="2469"/>
                  </a:cubicBezTo>
                  <a:cubicBezTo>
                    <a:pt x="603" y="2623"/>
                    <a:pt x="603" y="2777"/>
                    <a:pt x="483" y="2931"/>
                  </a:cubicBezTo>
                  <a:cubicBezTo>
                    <a:pt x="483" y="3086"/>
                    <a:pt x="362" y="3240"/>
                    <a:pt x="241" y="3240"/>
                  </a:cubicBezTo>
                  <a:lnTo>
                    <a:pt x="0" y="3394"/>
                  </a:lnTo>
                  <a:lnTo>
                    <a:pt x="0" y="3703"/>
                  </a:lnTo>
                  <a:lnTo>
                    <a:pt x="0" y="10800"/>
                  </a:lnTo>
                  <a:lnTo>
                    <a:pt x="0" y="21600"/>
                  </a:lnTo>
                  <a:lnTo>
                    <a:pt x="10981" y="21600"/>
                  </a:lnTo>
                  <a:lnTo>
                    <a:pt x="21600" y="21600"/>
                  </a:lnTo>
                  <a:lnTo>
                    <a:pt x="21600" y="10800"/>
                  </a:lnTo>
                  <a:lnTo>
                    <a:pt x="21600" y="5246"/>
                  </a:lnTo>
                  <a:lnTo>
                    <a:pt x="21600" y="4783"/>
                  </a:lnTo>
                  <a:cubicBezTo>
                    <a:pt x="21479" y="4320"/>
                    <a:pt x="21359" y="4011"/>
                    <a:pt x="21117" y="3703"/>
                  </a:cubicBezTo>
                  <a:cubicBezTo>
                    <a:pt x="20876" y="3549"/>
                    <a:pt x="20514" y="3394"/>
                    <a:pt x="20152" y="3240"/>
                  </a:cubicBezTo>
                  <a:close/>
                </a:path>
              </a:pathLst>
            </a:custGeom>
            <a:solidFill>
              <a:srgbClr val="33CC33"/>
            </a:solidFill>
            <a:ln w="9525">
              <a:solidFill>
                <a:srgbClr val="009900"/>
              </a:solidFill>
              <a:miter lim="800000"/>
              <a:headEnd/>
              <a:tailEnd/>
            </a:ln>
            <a:effectLst/>
          </p:spPr>
          <p:txBody>
            <a:bodyPr vert="horz" wrap="square" lIns="91440" tIns="45720" rIns="91440" bIns="45720" numCol="1" anchor="t" anchorCtr="0" compatLnSpc="1">
              <a:prstTxWarp prst="textNoShape">
                <a:avLst/>
              </a:prstTxWarp>
            </a:bodyPr>
            <a:lstStyle/>
            <a:p>
              <a:endParaRPr lang="ja-JP" altLang="en-US"/>
            </a:p>
          </p:txBody>
        </p:sp>
        <p:sp>
          <p:nvSpPr>
            <p:cNvPr id="71" name="File"/>
            <p:cNvSpPr>
              <a:spLocks noEditPoints="1" noChangeArrowheads="1"/>
            </p:cNvSpPr>
            <p:nvPr/>
          </p:nvSpPr>
          <p:spPr bwMode="auto">
            <a:xfrm>
              <a:off x="2251048" y="4077073"/>
              <a:ext cx="916332" cy="390424"/>
            </a:xfrm>
            <a:custGeom>
              <a:avLst/>
              <a:gdLst>
                <a:gd name="T0" fmla="*/ 10981 w 21600"/>
                <a:gd name="T1" fmla="*/ 3240 h 21600"/>
                <a:gd name="T2" fmla="*/ 0 w 21600"/>
                <a:gd name="T3" fmla="*/ 10800 h 21600"/>
                <a:gd name="T4" fmla="*/ 10800 w 21600"/>
                <a:gd name="T5" fmla="*/ 21600 h 21600"/>
                <a:gd name="T6" fmla="*/ 21600 w 21600"/>
                <a:gd name="T7" fmla="*/ 10800 h 21600"/>
                <a:gd name="T8" fmla="*/ 0 w 21600"/>
                <a:gd name="T9" fmla="*/ 21600 h 21600"/>
                <a:gd name="T10" fmla="*/ 21600 w 21600"/>
                <a:gd name="T11" fmla="*/ 21600 h 21600"/>
                <a:gd name="T12" fmla="*/ 1086 w 21600"/>
                <a:gd name="T13" fmla="*/ 4628 h 21600"/>
                <a:gd name="T14" fmla="*/ 20635 w 21600"/>
                <a:gd name="T15" fmla="*/ 20289 h 21600"/>
              </a:gdLst>
              <a:ahLst/>
              <a:cxnLst>
                <a:cxn ang="0">
                  <a:pos x="T0" y="T1"/>
                </a:cxn>
                <a:cxn ang="0">
                  <a:pos x="T2" y="T3"/>
                </a:cxn>
                <a:cxn ang="0">
                  <a:pos x="T4" y="T5"/>
                </a:cxn>
                <a:cxn ang="0">
                  <a:pos x="T6" y="T7"/>
                </a:cxn>
                <a:cxn ang="0">
                  <a:pos x="T8" y="T9"/>
                </a:cxn>
                <a:cxn ang="0">
                  <a:pos x="T10" y="T11"/>
                </a:cxn>
              </a:cxnLst>
              <a:rect l="T12" t="T13" r="T14" b="T15"/>
              <a:pathLst>
                <a:path w="21600" h="21600">
                  <a:moveTo>
                    <a:pt x="19790" y="3240"/>
                  </a:moveTo>
                  <a:cubicBezTo>
                    <a:pt x="10981" y="3240"/>
                    <a:pt x="9171" y="3240"/>
                    <a:pt x="9050" y="3086"/>
                  </a:cubicBezTo>
                  <a:cubicBezTo>
                    <a:pt x="9050" y="2931"/>
                    <a:pt x="8930" y="2777"/>
                    <a:pt x="8930" y="2469"/>
                  </a:cubicBezTo>
                  <a:cubicBezTo>
                    <a:pt x="8930" y="2160"/>
                    <a:pt x="8809" y="1851"/>
                    <a:pt x="8688" y="1389"/>
                  </a:cubicBezTo>
                  <a:cubicBezTo>
                    <a:pt x="8568" y="1080"/>
                    <a:pt x="8326" y="771"/>
                    <a:pt x="8085" y="463"/>
                  </a:cubicBezTo>
                  <a:cubicBezTo>
                    <a:pt x="7723" y="154"/>
                    <a:pt x="7361" y="0"/>
                    <a:pt x="7361" y="0"/>
                  </a:cubicBezTo>
                  <a:cubicBezTo>
                    <a:pt x="7361" y="0"/>
                    <a:pt x="2293" y="0"/>
                    <a:pt x="2051" y="154"/>
                  </a:cubicBezTo>
                  <a:cubicBezTo>
                    <a:pt x="1689" y="309"/>
                    <a:pt x="1448" y="463"/>
                    <a:pt x="1327" y="771"/>
                  </a:cubicBezTo>
                  <a:cubicBezTo>
                    <a:pt x="1207" y="1080"/>
                    <a:pt x="1086" y="1389"/>
                    <a:pt x="965" y="1697"/>
                  </a:cubicBezTo>
                  <a:cubicBezTo>
                    <a:pt x="845" y="2160"/>
                    <a:pt x="724" y="2314"/>
                    <a:pt x="724" y="2469"/>
                  </a:cubicBezTo>
                  <a:cubicBezTo>
                    <a:pt x="603" y="2623"/>
                    <a:pt x="603" y="2777"/>
                    <a:pt x="483" y="2931"/>
                  </a:cubicBezTo>
                  <a:cubicBezTo>
                    <a:pt x="483" y="3086"/>
                    <a:pt x="362" y="3240"/>
                    <a:pt x="241" y="3240"/>
                  </a:cubicBezTo>
                  <a:lnTo>
                    <a:pt x="0" y="3394"/>
                  </a:lnTo>
                  <a:lnTo>
                    <a:pt x="0" y="3703"/>
                  </a:lnTo>
                  <a:lnTo>
                    <a:pt x="0" y="10800"/>
                  </a:lnTo>
                  <a:lnTo>
                    <a:pt x="0" y="21600"/>
                  </a:lnTo>
                  <a:lnTo>
                    <a:pt x="10981" y="21600"/>
                  </a:lnTo>
                  <a:lnTo>
                    <a:pt x="21600" y="21600"/>
                  </a:lnTo>
                  <a:lnTo>
                    <a:pt x="21600" y="10800"/>
                  </a:lnTo>
                  <a:lnTo>
                    <a:pt x="21600" y="5246"/>
                  </a:lnTo>
                  <a:lnTo>
                    <a:pt x="21600" y="4783"/>
                  </a:lnTo>
                  <a:cubicBezTo>
                    <a:pt x="21479" y="4320"/>
                    <a:pt x="21359" y="4011"/>
                    <a:pt x="21117" y="3703"/>
                  </a:cubicBezTo>
                  <a:cubicBezTo>
                    <a:pt x="20876" y="3549"/>
                    <a:pt x="20514" y="3394"/>
                    <a:pt x="20152" y="3240"/>
                  </a:cubicBezTo>
                  <a:close/>
                </a:path>
              </a:pathLst>
            </a:custGeom>
            <a:solidFill>
              <a:srgbClr val="33CC33"/>
            </a:solidFill>
            <a:ln w="9525">
              <a:solidFill>
                <a:srgbClr val="009900"/>
              </a:solidFill>
              <a:miter lim="800000"/>
              <a:headEnd/>
              <a:tailEnd/>
            </a:ln>
            <a:effectLst/>
          </p:spPr>
          <p:txBody>
            <a:bodyPr vert="horz" wrap="square" lIns="91440" tIns="45720" rIns="91440" bIns="45720" numCol="1" anchor="t" anchorCtr="0" compatLnSpc="1">
              <a:prstTxWarp prst="textNoShape">
                <a:avLst/>
              </a:prstTxWarp>
            </a:bodyPr>
            <a:lstStyle/>
            <a:p>
              <a:endParaRPr lang="ja-JP" altLang="en-US"/>
            </a:p>
          </p:txBody>
        </p:sp>
        <p:sp>
          <p:nvSpPr>
            <p:cNvPr id="72" name="File"/>
            <p:cNvSpPr>
              <a:spLocks noEditPoints="1" noChangeArrowheads="1"/>
            </p:cNvSpPr>
            <p:nvPr/>
          </p:nvSpPr>
          <p:spPr bwMode="auto">
            <a:xfrm>
              <a:off x="3819433" y="5733673"/>
              <a:ext cx="916332" cy="390424"/>
            </a:xfrm>
            <a:custGeom>
              <a:avLst/>
              <a:gdLst>
                <a:gd name="T0" fmla="*/ 10981 w 21600"/>
                <a:gd name="T1" fmla="*/ 3240 h 21600"/>
                <a:gd name="T2" fmla="*/ 0 w 21600"/>
                <a:gd name="T3" fmla="*/ 10800 h 21600"/>
                <a:gd name="T4" fmla="*/ 10800 w 21600"/>
                <a:gd name="T5" fmla="*/ 21600 h 21600"/>
                <a:gd name="T6" fmla="*/ 21600 w 21600"/>
                <a:gd name="T7" fmla="*/ 10800 h 21600"/>
                <a:gd name="T8" fmla="*/ 0 w 21600"/>
                <a:gd name="T9" fmla="*/ 21600 h 21600"/>
                <a:gd name="T10" fmla="*/ 21600 w 21600"/>
                <a:gd name="T11" fmla="*/ 21600 h 21600"/>
                <a:gd name="T12" fmla="*/ 1086 w 21600"/>
                <a:gd name="T13" fmla="*/ 4628 h 21600"/>
                <a:gd name="T14" fmla="*/ 20635 w 21600"/>
                <a:gd name="T15" fmla="*/ 20289 h 21600"/>
              </a:gdLst>
              <a:ahLst/>
              <a:cxnLst>
                <a:cxn ang="0">
                  <a:pos x="T0" y="T1"/>
                </a:cxn>
                <a:cxn ang="0">
                  <a:pos x="T2" y="T3"/>
                </a:cxn>
                <a:cxn ang="0">
                  <a:pos x="T4" y="T5"/>
                </a:cxn>
                <a:cxn ang="0">
                  <a:pos x="T6" y="T7"/>
                </a:cxn>
                <a:cxn ang="0">
                  <a:pos x="T8" y="T9"/>
                </a:cxn>
                <a:cxn ang="0">
                  <a:pos x="T10" y="T11"/>
                </a:cxn>
              </a:cxnLst>
              <a:rect l="T12" t="T13" r="T14" b="T15"/>
              <a:pathLst>
                <a:path w="21600" h="21600">
                  <a:moveTo>
                    <a:pt x="19790" y="3240"/>
                  </a:moveTo>
                  <a:cubicBezTo>
                    <a:pt x="10981" y="3240"/>
                    <a:pt x="9171" y="3240"/>
                    <a:pt x="9050" y="3086"/>
                  </a:cubicBezTo>
                  <a:cubicBezTo>
                    <a:pt x="9050" y="2931"/>
                    <a:pt x="8930" y="2777"/>
                    <a:pt x="8930" y="2469"/>
                  </a:cubicBezTo>
                  <a:cubicBezTo>
                    <a:pt x="8930" y="2160"/>
                    <a:pt x="8809" y="1851"/>
                    <a:pt x="8688" y="1389"/>
                  </a:cubicBezTo>
                  <a:cubicBezTo>
                    <a:pt x="8568" y="1080"/>
                    <a:pt x="8326" y="771"/>
                    <a:pt x="8085" y="463"/>
                  </a:cubicBezTo>
                  <a:cubicBezTo>
                    <a:pt x="7723" y="154"/>
                    <a:pt x="7361" y="0"/>
                    <a:pt x="7361" y="0"/>
                  </a:cubicBezTo>
                  <a:cubicBezTo>
                    <a:pt x="7361" y="0"/>
                    <a:pt x="2293" y="0"/>
                    <a:pt x="2051" y="154"/>
                  </a:cubicBezTo>
                  <a:cubicBezTo>
                    <a:pt x="1689" y="309"/>
                    <a:pt x="1448" y="463"/>
                    <a:pt x="1327" y="771"/>
                  </a:cubicBezTo>
                  <a:cubicBezTo>
                    <a:pt x="1207" y="1080"/>
                    <a:pt x="1086" y="1389"/>
                    <a:pt x="965" y="1697"/>
                  </a:cubicBezTo>
                  <a:cubicBezTo>
                    <a:pt x="845" y="2160"/>
                    <a:pt x="724" y="2314"/>
                    <a:pt x="724" y="2469"/>
                  </a:cubicBezTo>
                  <a:cubicBezTo>
                    <a:pt x="603" y="2623"/>
                    <a:pt x="603" y="2777"/>
                    <a:pt x="483" y="2931"/>
                  </a:cubicBezTo>
                  <a:cubicBezTo>
                    <a:pt x="483" y="3086"/>
                    <a:pt x="362" y="3240"/>
                    <a:pt x="241" y="3240"/>
                  </a:cubicBezTo>
                  <a:lnTo>
                    <a:pt x="0" y="3394"/>
                  </a:lnTo>
                  <a:lnTo>
                    <a:pt x="0" y="3703"/>
                  </a:lnTo>
                  <a:lnTo>
                    <a:pt x="0" y="10800"/>
                  </a:lnTo>
                  <a:lnTo>
                    <a:pt x="0" y="21600"/>
                  </a:lnTo>
                  <a:lnTo>
                    <a:pt x="10981" y="21600"/>
                  </a:lnTo>
                  <a:lnTo>
                    <a:pt x="21600" y="21600"/>
                  </a:lnTo>
                  <a:lnTo>
                    <a:pt x="21600" y="10800"/>
                  </a:lnTo>
                  <a:lnTo>
                    <a:pt x="21600" y="5246"/>
                  </a:lnTo>
                  <a:lnTo>
                    <a:pt x="21600" y="4783"/>
                  </a:lnTo>
                  <a:cubicBezTo>
                    <a:pt x="21479" y="4320"/>
                    <a:pt x="21359" y="4011"/>
                    <a:pt x="21117" y="3703"/>
                  </a:cubicBezTo>
                  <a:cubicBezTo>
                    <a:pt x="20876" y="3549"/>
                    <a:pt x="20514" y="3394"/>
                    <a:pt x="20152" y="3240"/>
                  </a:cubicBezTo>
                  <a:close/>
                </a:path>
              </a:pathLst>
            </a:custGeom>
            <a:solidFill>
              <a:srgbClr val="33CC33"/>
            </a:solidFill>
            <a:ln w="9525">
              <a:solidFill>
                <a:srgbClr val="009900"/>
              </a:solidFill>
              <a:miter lim="800000"/>
              <a:headEnd/>
              <a:tailEnd/>
            </a:ln>
            <a:effectLst/>
          </p:spPr>
          <p:txBody>
            <a:bodyPr vert="horz" wrap="square" lIns="91440" tIns="45720" rIns="91440" bIns="45720" numCol="1" anchor="t" anchorCtr="0" compatLnSpc="1">
              <a:prstTxWarp prst="textNoShape">
                <a:avLst/>
              </a:prstTxWarp>
            </a:bodyPr>
            <a:lstStyle/>
            <a:p>
              <a:endParaRPr lang="ja-JP" altLang="en-US"/>
            </a:p>
          </p:txBody>
        </p:sp>
        <p:sp>
          <p:nvSpPr>
            <p:cNvPr id="73" name="Document"/>
            <p:cNvSpPr>
              <a:spLocks noEditPoints="1" noChangeArrowheads="1"/>
            </p:cNvSpPr>
            <p:nvPr/>
          </p:nvSpPr>
          <p:spPr bwMode="auto">
            <a:xfrm flipH="1" flipV="1">
              <a:off x="5508107" y="5260657"/>
              <a:ext cx="707341" cy="245130"/>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CCFF99"/>
            </a:solidFill>
            <a:ln w="9525">
              <a:solidFill>
                <a:srgbClr val="009900"/>
              </a:solidFill>
              <a:miter lim="800000"/>
              <a:headEnd/>
              <a:tailEnd/>
            </a:ln>
            <a:effectLst/>
          </p:spPr>
          <p:txBody>
            <a:bodyPr vert="horz" wrap="square" lIns="91440" tIns="45720" rIns="91440" bIns="45720" numCol="1" anchor="t" anchorCtr="0" compatLnSpc="1">
              <a:prstTxWarp prst="textNoShape">
                <a:avLst/>
              </a:prstTxWarp>
            </a:bodyPr>
            <a:lstStyle/>
            <a:p>
              <a:endParaRPr lang="ja-JP" altLang="en-US"/>
            </a:p>
          </p:txBody>
        </p:sp>
        <p:sp>
          <p:nvSpPr>
            <p:cNvPr id="74" name="Document"/>
            <p:cNvSpPr>
              <a:spLocks noEditPoints="1" noChangeArrowheads="1"/>
            </p:cNvSpPr>
            <p:nvPr/>
          </p:nvSpPr>
          <p:spPr bwMode="auto">
            <a:xfrm flipH="1" flipV="1">
              <a:off x="5508105" y="4728164"/>
              <a:ext cx="707341" cy="245130"/>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CCFF99"/>
            </a:solidFill>
            <a:ln w="9525">
              <a:solidFill>
                <a:srgbClr val="009900"/>
              </a:solidFill>
              <a:miter lim="800000"/>
              <a:headEnd/>
              <a:tailEnd/>
            </a:ln>
            <a:effectLst/>
          </p:spPr>
          <p:txBody>
            <a:bodyPr vert="horz" wrap="square" lIns="91440" tIns="45720" rIns="91440" bIns="45720" numCol="1" anchor="t" anchorCtr="0" compatLnSpc="1">
              <a:prstTxWarp prst="textNoShape">
                <a:avLst/>
              </a:prstTxWarp>
            </a:bodyPr>
            <a:lstStyle/>
            <a:p>
              <a:endParaRPr lang="ja-JP" altLang="en-US"/>
            </a:p>
          </p:txBody>
        </p:sp>
        <p:sp>
          <p:nvSpPr>
            <p:cNvPr id="75" name="Document"/>
            <p:cNvSpPr>
              <a:spLocks noEditPoints="1" noChangeArrowheads="1"/>
            </p:cNvSpPr>
            <p:nvPr/>
          </p:nvSpPr>
          <p:spPr bwMode="auto">
            <a:xfrm flipH="1" flipV="1">
              <a:off x="5508106" y="5806320"/>
              <a:ext cx="707341" cy="245130"/>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CCFF99"/>
            </a:solidFill>
            <a:ln w="9525">
              <a:solidFill>
                <a:srgbClr val="009900"/>
              </a:solidFill>
              <a:miter lim="800000"/>
              <a:headEnd/>
              <a:tailEnd/>
            </a:ln>
            <a:effectLst/>
          </p:spPr>
          <p:txBody>
            <a:bodyPr vert="horz" wrap="square" lIns="91440" tIns="45720" rIns="91440" bIns="45720" numCol="1" anchor="t" anchorCtr="0" compatLnSpc="1">
              <a:prstTxWarp prst="textNoShape">
                <a:avLst/>
              </a:prstTxWarp>
            </a:bodyPr>
            <a:lstStyle/>
            <a:p>
              <a:endParaRPr lang="ja-JP" altLang="en-US"/>
            </a:p>
          </p:txBody>
        </p:sp>
        <p:sp>
          <p:nvSpPr>
            <p:cNvPr id="76" name="Document"/>
            <p:cNvSpPr>
              <a:spLocks noEditPoints="1" noChangeArrowheads="1"/>
            </p:cNvSpPr>
            <p:nvPr/>
          </p:nvSpPr>
          <p:spPr bwMode="auto">
            <a:xfrm flipH="1" flipV="1">
              <a:off x="5508104" y="6352222"/>
              <a:ext cx="707341" cy="245130"/>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CCFF99"/>
            </a:solidFill>
            <a:ln w="9525">
              <a:solidFill>
                <a:srgbClr val="009900"/>
              </a:solidFill>
              <a:miter lim="800000"/>
              <a:headEnd/>
              <a:tailEnd/>
            </a:ln>
            <a:effectLst/>
          </p:spPr>
          <p:txBody>
            <a:bodyPr vert="horz" wrap="square" lIns="91440" tIns="45720" rIns="91440" bIns="45720" numCol="1" anchor="t" anchorCtr="0" compatLnSpc="1">
              <a:prstTxWarp prst="textNoShape">
                <a:avLst/>
              </a:prstTxWarp>
            </a:bodyPr>
            <a:lstStyle/>
            <a:p>
              <a:endParaRPr lang="ja-JP" altLang="en-US"/>
            </a:p>
          </p:txBody>
        </p:sp>
        <p:sp>
          <p:nvSpPr>
            <p:cNvPr id="10" name="テキスト ボックス 9"/>
            <p:cNvSpPr txBox="1"/>
            <p:nvPr/>
          </p:nvSpPr>
          <p:spPr>
            <a:xfrm>
              <a:off x="1808967" y="4489956"/>
              <a:ext cx="1800493" cy="523220"/>
            </a:xfrm>
            <a:prstGeom prst="rect">
              <a:avLst/>
            </a:prstGeom>
            <a:noFill/>
          </p:spPr>
          <p:txBody>
            <a:bodyPr wrap="none" rtlCol="0">
              <a:spAutoFit/>
            </a:bodyPr>
            <a:lstStyle/>
            <a:p>
              <a:pPr algn="ct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ＰＨＯＴＯ</a:t>
              </a:r>
              <a:endParaRPr kumimoji="1" lang="en-US" altLang="ja-JP" sz="14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（データフォルダ）</a:t>
              </a:r>
              <a:endPar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7" name="テキスト ボックス 76"/>
            <p:cNvSpPr txBox="1"/>
            <p:nvPr/>
          </p:nvSpPr>
          <p:spPr>
            <a:xfrm>
              <a:off x="4712041" y="4149080"/>
              <a:ext cx="1800493" cy="307777"/>
            </a:xfrm>
            <a:prstGeom prst="rect">
              <a:avLst/>
            </a:prstGeom>
            <a:noFill/>
          </p:spPr>
          <p:txBody>
            <a:bodyPr wrap="none" rtlCol="0">
              <a:spAutoFit/>
            </a:bodyPr>
            <a:lstStyle/>
            <a:p>
              <a:r>
                <a:rPr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写真管理ファイル等</a:t>
              </a:r>
              <a:endPar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8" name="テキスト ボックス 77"/>
            <p:cNvSpPr txBox="1"/>
            <p:nvPr/>
          </p:nvSpPr>
          <p:spPr>
            <a:xfrm>
              <a:off x="3473609" y="5043560"/>
              <a:ext cx="1620957" cy="523220"/>
            </a:xfrm>
            <a:prstGeom prst="rect">
              <a:avLst/>
            </a:prstGeom>
            <a:noFill/>
          </p:spPr>
          <p:txBody>
            <a:bodyPr wrap="none" rtlCol="0">
              <a:spAutoFit/>
            </a:bodyPr>
            <a:lstStyle/>
            <a:p>
              <a:pPr algn="ct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ＰＩＣ</a:t>
              </a:r>
              <a:endParaRPr kumimoji="1"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写真フォルダ</a:t>
              </a:r>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9" name="テキスト ボックス 78"/>
            <p:cNvSpPr txBox="1"/>
            <p:nvPr/>
          </p:nvSpPr>
          <p:spPr>
            <a:xfrm>
              <a:off x="3377352" y="6124097"/>
              <a:ext cx="1800493" cy="523220"/>
            </a:xfrm>
            <a:prstGeom prst="rect">
              <a:avLst/>
            </a:prstGeom>
            <a:noFill/>
          </p:spPr>
          <p:txBody>
            <a:bodyPr wrap="none" rtlCol="0">
              <a:spAutoFit/>
            </a:bodyPr>
            <a:lstStyle/>
            <a:p>
              <a:pPr algn="ct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ＤＲＡ</a:t>
              </a:r>
              <a:endParaRPr kumimoji="1"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参考図</a:t>
              </a:r>
              <a:r>
                <a:rPr kumimoji="1"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フォルダ</a:t>
              </a:r>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 name="テキスト ボックス 12"/>
            <p:cNvSpPr txBox="1"/>
            <p:nvPr/>
          </p:nvSpPr>
          <p:spPr>
            <a:xfrm>
              <a:off x="5661719" y="4973294"/>
              <a:ext cx="400110" cy="271869"/>
            </a:xfrm>
            <a:prstGeom prst="rect">
              <a:avLst/>
            </a:prstGeom>
            <a:noFill/>
          </p:spPr>
          <p:txBody>
            <a:bodyPr vert="eaVert" wrap="none" rtlCol="0">
              <a:spAutoFit/>
            </a:bodyPr>
            <a:lstStyle/>
            <a:p>
              <a:r>
                <a:rPr kumimoji="1" lang="en-US" altLang="ja-JP" sz="1400" b="1"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0" name="テキスト ボックス 79"/>
            <p:cNvSpPr txBox="1"/>
            <p:nvPr/>
          </p:nvSpPr>
          <p:spPr>
            <a:xfrm>
              <a:off x="5661722" y="6054307"/>
              <a:ext cx="400110" cy="271869"/>
            </a:xfrm>
            <a:prstGeom prst="rect">
              <a:avLst/>
            </a:prstGeom>
            <a:noFill/>
          </p:spPr>
          <p:txBody>
            <a:bodyPr vert="eaVert" wrap="none" rtlCol="0">
              <a:spAutoFit/>
            </a:bodyPr>
            <a:lstStyle/>
            <a:p>
              <a:r>
                <a:rPr kumimoji="1" lang="en-US" altLang="ja-JP" sz="1400" b="1"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1" name="テキスト ボックス 80"/>
            <p:cNvSpPr txBox="1"/>
            <p:nvPr/>
          </p:nvSpPr>
          <p:spPr>
            <a:xfrm>
              <a:off x="7606424" y="4847618"/>
              <a:ext cx="1274708" cy="523220"/>
            </a:xfrm>
            <a:prstGeom prst="rect">
              <a:avLst/>
            </a:prstGeom>
            <a:noFill/>
          </p:spPr>
          <p:txBody>
            <a:bodyPr wrap="none" rtlCol="0">
              <a:spAutoFit/>
            </a:bodyPr>
            <a:lstStyle/>
            <a:p>
              <a:pPr algn="ctr"/>
              <a:r>
                <a:rPr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写真ファイル</a:t>
              </a:r>
              <a:endParaRPr lang="en-US" altLang="ja-JP" sz="14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en-US" altLang="ja-JP" sz="1400" b="1" dirty="0" err="1" smtClean="0">
                  <a:latin typeface="メイリオ" panose="020B0604030504040204" pitchFamily="50" charset="-128"/>
                  <a:ea typeface="メイリオ" panose="020B0604030504040204" pitchFamily="50" charset="-128"/>
                  <a:cs typeface="メイリオ" panose="020B0604030504040204" pitchFamily="50" charset="-128"/>
                </a:rPr>
                <a:t>nnnnnnn</a:t>
              </a:r>
              <a:r>
                <a:rPr kumimoji="1"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個</a:t>
              </a:r>
              <a:endPar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2" name="テキスト ボックス 81"/>
            <p:cNvSpPr txBox="1"/>
            <p:nvPr/>
          </p:nvSpPr>
          <p:spPr>
            <a:xfrm>
              <a:off x="7523068" y="6018399"/>
              <a:ext cx="1441420" cy="523220"/>
            </a:xfrm>
            <a:prstGeom prst="rect">
              <a:avLst/>
            </a:prstGeom>
            <a:noFill/>
          </p:spPr>
          <p:txBody>
            <a:bodyPr wrap="none" rtlCol="0">
              <a:spAutoFit/>
            </a:bodyPr>
            <a:lstStyle/>
            <a:p>
              <a:pPr algn="ctr"/>
              <a:r>
                <a:rPr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参考図ファイル</a:t>
              </a:r>
              <a:endParaRPr lang="en-US" altLang="ja-JP" sz="14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lang="en-US" altLang="ja-JP" sz="1400" b="1" dirty="0" err="1" smtClean="0">
                  <a:latin typeface="メイリオ" panose="020B0604030504040204" pitchFamily="50" charset="-128"/>
                  <a:ea typeface="メイリオ" panose="020B0604030504040204" pitchFamily="50" charset="-128"/>
                  <a:cs typeface="メイリオ" panose="020B0604030504040204" pitchFamily="50" charset="-128"/>
                </a:rPr>
                <a:t>eeeeeee</a:t>
              </a:r>
              <a:r>
                <a:rPr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個</a:t>
              </a:r>
              <a:endPar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テキスト ボックス 14"/>
            <p:cNvSpPr txBox="1"/>
            <p:nvPr/>
          </p:nvSpPr>
          <p:spPr>
            <a:xfrm>
              <a:off x="6228184" y="4759260"/>
              <a:ext cx="1132041" cy="253916"/>
            </a:xfrm>
            <a:prstGeom prst="rect">
              <a:avLst/>
            </a:prstGeom>
            <a:noFill/>
          </p:spPr>
          <p:txBody>
            <a:bodyPr wrap="none" rtlCol="0">
              <a:spAutoFit/>
            </a:bodyPr>
            <a:lstStyle/>
            <a:p>
              <a:r>
                <a:rPr kumimoji="1" lang="en-US" altLang="ja-JP" sz="1050" dirty="0" smtClean="0">
                  <a:latin typeface="メイリオ" panose="020B0604030504040204" pitchFamily="50" charset="-128"/>
                  <a:ea typeface="メイリオ" panose="020B0604030504040204" pitchFamily="50" charset="-128"/>
                  <a:cs typeface="メイリオ" panose="020B0604030504040204" pitchFamily="50" charset="-128"/>
                </a:rPr>
                <a:t>P0000001.JPG</a:t>
              </a:r>
              <a:endParaRPr kumimoji="1" lang="ja-JP" altLang="en-US" sz="105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3" name="テキスト ボックス 82"/>
            <p:cNvSpPr txBox="1"/>
            <p:nvPr/>
          </p:nvSpPr>
          <p:spPr>
            <a:xfrm>
              <a:off x="6228184" y="5263316"/>
              <a:ext cx="1132041" cy="253916"/>
            </a:xfrm>
            <a:prstGeom prst="rect">
              <a:avLst/>
            </a:prstGeom>
            <a:noFill/>
          </p:spPr>
          <p:txBody>
            <a:bodyPr wrap="none" rtlCol="0">
              <a:spAutoFit/>
            </a:bodyPr>
            <a:lstStyle/>
            <a:p>
              <a:r>
                <a:rPr kumimoji="1" lang="en-US" altLang="ja-JP" sz="1050" dirty="0" smtClean="0">
                  <a:latin typeface="メイリオ" panose="020B0604030504040204" pitchFamily="50" charset="-128"/>
                  <a:ea typeface="メイリオ" panose="020B0604030504040204" pitchFamily="50" charset="-128"/>
                  <a:cs typeface="メイリオ" panose="020B0604030504040204" pitchFamily="50" charset="-128"/>
                </a:rPr>
                <a:t>Pnnnnnnn.JPG</a:t>
              </a:r>
              <a:endParaRPr kumimoji="1" lang="ja-JP" altLang="en-US" sz="105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4" name="テキスト ボックス 83"/>
            <p:cNvSpPr txBox="1"/>
            <p:nvPr/>
          </p:nvSpPr>
          <p:spPr>
            <a:xfrm>
              <a:off x="6228184" y="5824476"/>
              <a:ext cx="1184940" cy="253916"/>
            </a:xfrm>
            <a:prstGeom prst="rect">
              <a:avLst/>
            </a:prstGeom>
            <a:noFill/>
          </p:spPr>
          <p:txBody>
            <a:bodyPr wrap="none" rtlCol="0">
              <a:spAutoFit/>
            </a:bodyPr>
            <a:lstStyle/>
            <a:p>
              <a:r>
                <a:rPr lang="en-US" altLang="ja-JP" sz="1050" dirty="0" smtClean="0">
                  <a:latin typeface="メイリオ" panose="020B0604030504040204" pitchFamily="50" charset="-128"/>
                  <a:ea typeface="メイリオ" panose="020B0604030504040204" pitchFamily="50" charset="-128"/>
                  <a:cs typeface="メイリオ" panose="020B0604030504040204" pitchFamily="50" charset="-128"/>
                </a:rPr>
                <a:t>D</a:t>
              </a:r>
              <a:r>
                <a:rPr kumimoji="1" lang="en-US" altLang="ja-JP" sz="1050" dirty="0" smtClean="0">
                  <a:latin typeface="メイリオ" panose="020B0604030504040204" pitchFamily="50" charset="-128"/>
                  <a:ea typeface="メイリオ" panose="020B0604030504040204" pitchFamily="50" charset="-128"/>
                  <a:cs typeface="メイリオ" panose="020B0604030504040204" pitchFamily="50" charset="-128"/>
                </a:rPr>
                <a:t>0000001.XXX</a:t>
              </a:r>
              <a:endParaRPr kumimoji="1" lang="ja-JP" altLang="en-US" sz="105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5" name="テキスト ボックス 84"/>
            <p:cNvSpPr txBox="1"/>
            <p:nvPr/>
          </p:nvSpPr>
          <p:spPr>
            <a:xfrm>
              <a:off x="6215448" y="6352222"/>
              <a:ext cx="1140056" cy="253916"/>
            </a:xfrm>
            <a:prstGeom prst="rect">
              <a:avLst/>
            </a:prstGeom>
            <a:noFill/>
          </p:spPr>
          <p:txBody>
            <a:bodyPr wrap="none" rtlCol="0">
              <a:spAutoFit/>
            </a:bodyPr>
            <a:lstStyle/>
            <a:p>
              <a:r>
                <a:rPr lang="en-US" altLang="ja-JP" sz="1050" dirty="0" err="1" smtClean="0">
                  <a:latin typeface="メイリオ" panose="020B0604030504040204" pitchFamily="50" charset="-128"/>
                  <a:ea typeface="メイリオ" panose="020B0604030504040204" pitchFamily="50" charset="-128"/>
                  <a:cs typeface="メイリオ" panose="020B0604030504040204" pitchFamily="50" charset="-128"/>
                </a:rPr>
                <a:t>Deeeeeee</a:t>
              </a:r>
              <a:r>
                <a:rPr kumimoji="1" lang="en-US" altLang="ja-JP" sz="1050" dirty="0" err="1" smtClean="0">
                  <a:latin typeface="メイリオ" panose="020B0604030504040204" pitchFamily="50" charset="-128"/>
                  <a:ea typeface="メイリオ" panose="020B0604030504040204" pitchFamily="50" charset="-128"/>
                  <a:cs typeface="メイリオ" panose="020B0604030504040204" pitchFamily="50" charset="-128"/>
                </a:rPr>
                <a:t>.XXX</a:t>
              </a:r>
              <a:endParaRPr kumimoji="1" lang="ja-JP" altLang="en-US" sz="105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5" name="右中かっこ 94"/>
            <p:cNvSpPr/>
            <p:nvPr/>
          </p:nvSpPr>
          <p:spPr>
            <a:xfrm>
              <a:off x="7417480" y="4778989"/>
              <a:ext cx="106848" cy="726798"/>
            </a:xfrm>
            <a:prstGeom prst="rightBrac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96" name="右中かっこ 95"/>
            <p:cNvSpPr/>
            <p:nvPr/>
          </p:nvSpPr>
          <p:spPr>
            <a:xfrm>
              <a:off x="7408201" y="5870554"/>
              <a:ext cx="106848" cy="726798"/>
            </a:xfrm>
            <a:prstGeom prst="rightBrac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grpSp>
        <p:nvGrpSpPr>
          <p:cNvPr id="99" name="グループ化 98"/>
          <p:cNvGrpSpPr/>
          <p:nvPr/>
        </p:nvGrpSpPr>
        <p:grpSpPr>
          <a:xfrm>
            <a:off x="759551" y="5068211"/>
            <a:ext cx="2144286" cy="1678374"/>
            <a:chOff x="278073" y="2852936"/>
            <a:chExt cx="1341599" cy="1184409"/>
          </a:xfrm>
        </p:grpSpPr>
        <p:pic>
          <p:nvPicPr>
            <p:cNvPr id="100" name="図 99"/>
            <p:cNvPicPr>
              <a:picLocks noChangeAspect="1"/>
            </p:cNvPicPr>
            <p:nvPr/>
          </p:nvPicPr>
          <p:blipFill>
            <a:blip r:embed="rId5" cstate="email">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78073" y="2852936"/>
              <a:ext cx="1341599" cy="1184409"/>
            </a:xfrm>
            <a:prstGeom prst="rect">
              <a:avLst/>
            </a:prstGeom>
          </p:spPr>
        </p:pic>
        <p:sp>
          <p:nvSpPr>
            <p:cNvPr id="101" name="テキスト ボックス 100"/>
            <p:cNvSpPr txBox="1"/>
            <p:nvPr/>
          </p:nvSpPr>
          <p:spPr>
            <a:xfrm rot="20346388">
              <a:off x="749693" y="3060388"/>
              <a:ext cx="667155" cy="557121"/>
            </a:xfrm>
            <a:prstGeom prst="rect">
              <a:avLst/>
            </a:prstGeom>
            <a:noFill/>
          </p:spPr>
          <p:txBody>
            <a:bodyPr wrap="none" rtlCol="0">
              <a:spAutoFit/>
            </a:bodyPr>
            <a:lstStyle/>
            <a:p>
              <a:r>
                <a:rPr kumimoji="1" lang="ja-JP" altLang="en-US" sz="2000" dirty="0" smtClean="0">
                  <a:latin typeface="HGP創英角ﾎﾟｯﾌﾟ体" pitchFamily="50" charset="-128"/>
                  <a:ea typeface="HGP創英角ﾎﾟｯﾌﾟ体" pitchFamily="50" charset="-128"/>
                </a:rPr>
                <a:t>フォルダ</a:t>
              </a:r>
              <a:endParaRPr kumimoji="1" lang="en-US" altLang="ja-JP" sz="2000" dirty="0" smtClean="0">
                <a:latin typeface="HGP創英角ﾎﾟｯﾌﾟ体" pitchFamily="50" charset="-128"/>
                <a:ea typeface="HGP創英角ﾎﾟｯﾌﾟ体" pitchFamily="50" charset="-128"/>
              </a:endParaRPr>
            </a:p>
            <a:p>
              <a:r>
                <a:rPr lang="ja-JP" altLang="en-US" sz="2000" dirty="0" smtClean="0">
                  <a:latin typeface="HGP創英角ﾎﾟｯﾌﾟ体" pitchFamily="50" charset="-128"/>
                  <a:ea typeface="HGP創英角ﾎﾟｯﾌﾟ体" pitchFamily="50" charset="-128"/>
                </a:rPr>
                <a:t>構成図</a:t>
              </a:r>
              <a:endParaRPr kumimoji="1" lang="ja-JP" altLang="en-US" sz="2000" dirty="0">
                <a:latin typeface="HGP創英角ﾎﾟｯﾌﾟ体" pitchFamily="50" charset="-128"/>
                <a:ea typeface="HGP創英角ﾎﾟｯﾌﾟ体" pitchFamily="50" charset="-128"/>
              </a:endParaRPr>
            </a:p>
          </p:txBody>
        </p:sp>
      </p:grpSp>
    </p:spTree>
    <p:extLst>
      <p:ext uri="{BB962C8B-B14F-4D97-AF65-F5344CB8AC3E}">
        <p14:creationId xmlns:p14="http://schemas.microsoft.com/office/powerpoint/2010/main" val="30081888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p:nvPr/>
        </p:nvGrpSpPr>
        <p:grpSpPr>
          <a:xfrm>
            <a:off x="0" y="25200"/>
            <a:ext cx="9144001" cy="6833685"/>
            <a:chOff x="0" y="25200"/>
            <a:chExt cx="9144001" cy="6833685"/>
          </a:xfrm>
        </p:grpSpPr>
        <p:sp>
          <p:nvSpPr>
            <p:cNvPr id="45" name="フリーフォーム 44"/>
            <p:cNvSpPr/>
            <p:nvPr/>
          </p:nvSpPr>
          <p:spPr>
            <a:xfrm>
              <a:off x="6086683" y="25200"/>
              <a:ext cx="3043250" cy="515787"/>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2" name="フリーフォーム 41"/>
            <p:cNvSpPr/>
            <p:nvPr/>
          </p:nvSpPr>
          <p:spPr>
            <a:xfrm>
              <a:off x="3044508" y="25200"/>
              <a:ext cx="3043250" cy="515159"/>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chemeClr val="bg1"/>
            </a:solid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43" name="フリーフォーム 42"/>
            <p:cNvSpPr/>
            <p:nvPr/>
          </p:nvSpPr>
          <p:spPr>
            <a:xfrm>
              <a:off x="0" y="26667"/>
              <a:ext cx="3043250" cy="512224"/>
            </a:xfrm>
            <a:custGeom>
              <a:avLst/>
              <a:gdLst>
                <a:gd name="connsiteX0" fmla="*/ 0 w 8145194"/>
                <a:gd name="connsiteY0" fmla="*/ 253218 h 5697415"/>
                <a:gd name="connsiteX1" fmla="*/ 28135 w 8145194"/>
                <a:gd name="connsiteY1" fmla="*/ 5683347 h 5697415"/>
                <a:gd name="connsiteX2" fmla="*/ 8145194 w 8145194"/>
                <a:gd name="connsiteY2" fmla="*/ 5697415 h 5697415"/>
                <a:gd name="connsiteX3" fmla="*/ 8131126 w 8145194"/>
                <a:gd name="connsiteY3" fmla="*/ 239150 h 5697415"/>
                <a:gd name="connsiteX4" fmla="*/ 3938954 w 8145194"/>
                <a:gd name="connsiteY4" fmla="*/ 281353 h 5697415"/>
                <a:gd name="connsiteX5" fmla="*/ 3713870 w 8145194"/>
                <a:gd name="connsiteY5" fmla="*/ 0 h 5697415"/>
                <a:gd name="connsiteX6" fmla="*/ 2138289 w 8145194"/>
                <a:gd name="connsiteY6" fmla="*/ 0 h 5697415"/>
                <a:gd name="connsiteX7" fmla="*/ 2152357 w 8145194"/>
                <a:gd name="connsiteY7" fmla="*/ 323556 h 5697415"/>
                <a:gd name="connsiteX8" fmla="*/ 0 w 8145194"/>
                <a:gd name="connsiteY8" fmla="*/ 253218 h 5697415"/>
                <a:gd name="connsiteX0" fmla="*/ 548640 w 8693834"/>
                <a:gd name="connsiteY0" fmla="*/ 253218 h 6006904"/>
                <a:gd name="connsiteX1" fmla="*/ 0 w 8693834"/>
                <a:gd name="connsiteY1" fmla="*/ 6006904 h 6006904"/>
                <a:gd name="connsiteX2" fmla="*/ 8693834 w 8693834"/>
                <a:gd name="connsiteY2" fmla="*/ 5697415 h 6006904"/>
                <a:gd name="connsiteX3" fmla="*/ 8679766 w 8693834"/>
                <a:gd name="connsiteY3" fmla="*/ 239150 h 6006904"/>
                <a:gd name="connsiteX4" fmla="*/ 4487594 w 8693834"/>
                <a:gd name="connsiteY4" fmla="*/ 281353 h 6006904"/>
                <a:gd name="connsiteX5" fmla="*/ 4262510 w 8693834"/>
                <a:gd name="connsiteY5" fmla="*/ 0 h 6006904"/>
                <a:gd name="connsiteX6" fmla="*/ 2686929 w 8693834"/>
                <a:gd name="connsiteY6" fmla="*/ 0 h 6006904"/>
                <a:gd name="connsiteX7" fmla="*/ 2700997 w 8693834"/>
                <a:gd name="connsiteY7" fmla="*/ 323556 h 6006904"/>
                <a:gd name="connsiteX8" fmla="*/ 548640 w 8693834"/>
                <a:gd name="connsiteY8" fmla="*/ 253218 h 6006904"/>
                <a:gd name="connsiteX0" fmla="*/ 548640 w 9073662"/>
                <a:gd name="connsiteY0" fmla="*/ 253218 h 6006904"/>
                <a:gd name="connsiteX1" fmla="*/ 0 w 9073662"/>
                <a:gd name="connsiteY1" fmla="*/ 6006904 h 6006904"/>
                <a:gd name="connsiteX2" fmla="*/ 9073662 w 9073662"/>
                <a:gd name="connsiteY2" fmla="*/ 5992836 h 6006904"/>
                <a:gd name="connsiteX3" fmla="*/ 8679766 w 9073662"/>
                <a:gd name="connsiteY3" fmla="*/ 239150 h 6006904"/>
                <a:gd name="connsiteX4" fmla="*/ 4487594 w 9073662"/>
                <a:gd name="connsiteY4" fmla="*/ 281353 h 6006904"/>
                <a:gd name="connsiteX5" fmla="*/ 4262510 w 9073662"/>
                <a:gd name="connsiteY5" fmla="*/ 0 h 6006904"/>
                <a:gd name="connsiteX6" fmla="*/ 2686929 w 9073662"/>
                <a:gd name="connsiteY6" fmla="*/ 0 h 6006904"/>
                <a:gd name="connsiteX7" fmla="*/ 2700997 w 9073662"/>
                <a:gd name="connsiteY7" fmla="*/ 323556 h 6006904"/>
                <a:gd name="connsiteX8" fmla="*/ 548640 w 9073662"/>
                <a:gd name="connsiteY8" fmla="*/ 253218 h 6006904"/>
                <a:gd name="connsiteX0" fmla="*/ 0 w 9073662"/>
                <a:gd name="connsiteY0" fmla="*/ 0 h 6513342"/>
                <a:gd name="connsiteX1" fmla="*/ 0 w 9073662"/>
                <a:gd name="connsiteY1" fmla="*/ 6513342 h 6513342"/>
                <a:gd name="connsiteX2" fmla="*/ 9073662 w 9073662"/>
                <a:gd name="connsiteY2" fmla="*/ 6499274 h 6513342"/>
                <a:gd name="connsiteX3" fmla="*/ 8679766 w 9073662"/>
                <a:gd name="connsiteY3" fmla="*/ 745588 h 6513342"/>
                <a:gd name="connsiteX4" fmla="*/ 4487594 w 9073662"/>
                <a:gd name="connsiteY4" fmla="*/ 787791 h 6513342"/>
                <a:gd name="connsiteX5" fmla="*/ 4262510 w 9073662"/>
                <a:gd name="connsiteY5" fmla="*/ 506438 h 6513342"/>
                <a:gd name="connsiteX6" fmla="*/ 2686929 w 9073662"/>
                <a:gd name="connsiteY6" fmla="*/ 506438 h 6513342"/>
                <a:gd name="connsiteX7" fmla="*/ 2700997 w 9073662"/>
                <a:gd name="connsiteY7" fmla="*/ 829994 h 6513342"/>
                <a:gd name="connsiteX8" fmla="*/ 0 w 9073662"/>
                <a:gd name="connsiteY8" fmla="*/ 0 h 6513342"/>
                <a:gd name="connsiteX0" fmla="*/ 0 w 9073662"/>
                <a:gd name="connsiteY0" fmla="*/ 295421 h 6808763"/>
                <a:gd name="connsiteX1" fmla="*/ 0 w 9073662"/>
                <a:gd name="connsiteY1" fmla="*/ 6808763 h 6808763"/>
                <a:gd name="connsiteX2" fmla="*/ 9073662 w 9073662"/>
                <a:gd name="connsiteY2" fmla="*/ 6794695 h 6808763"/>
                <a:gd name="connsiteX3" fmla="*/ 8679766 w 9073662"/>
                <a:gd name="connsiteY3" fmla="*/ 1041009 h 6808763"/>
                <a:gd name="connsiteX4" fmla="*/ 4487594 w 9073662"/>
                <a:gd name="connsiteY4" fmla="*/ 1083212 h 6808763"/>
                <a:gd name="connsiteX5" fmla="*/ 4262510 w 9073662"/>
                <a:gd name="connsiteY5" fmla="*/ 801859 h 6808763"/>
                <a:gd name="connsiteX6" fmla="*/ 2658793 w 9073662"/>
                <a:gd name="connsiteY6" fmla="*/ 0 h 6808763"/>
                <a:gd name="connsiteX7" fmla="*/ 2700997 w 9073662"/>
                <a:gd name="connsiteY7" fmla="*/ 1125415 h 6808763"/>
                <a:gd name="connsiteX8" fmla="*/ 0 w 9073662"/>
                <a:gd name="connsiteY8" fmla="*/ 295421 h 6808763"/>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672861 w 9087730"/>
                <a:gd name="connsiteY6" fmla="*/ 42204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2405575 w 9087730"/>
                <a:gd name="connsiteY6" fmla="*/ 1 h 6850967"/>
                <a:gd name="connsiteX7" fmla="*/ 0 w 9087730"/>
                <a:gd name="connsiteY7" fmla="*/ 0 h 6850967"/>
                <a:gd name="connsiteX8" fmla="*/ 14068 w 9087730"/>
                <a:gd name="connsiteY8" fmla="*/ 337625 h 6850967"/>
                <a:gd name="connsiteX0" fmla="*/ 14068 w 9087730"/>
                <a:gd name="connsiteY0" fmla="*/ 337625 h 6850967"/>
                <a:gd name="connsiteX1" fmla="*/ 14068 w 9087730"/>
                <a:gd name="connsiteY1" fmla="*/ 6850967 h 6850967"/>
                <a:gd name="connsiteX2" fmla="*/ 9087730 w 9087730"/>
                <a:gd name="connsiteY2" fmla="*/ 6836899 h 6850967"/>
                <a:gd name="connsiteX3" fmla="*/ 8693834 w 9087730"/>
                <a:gd name="connsiteY3" fmla="*/ 1083213 h 6850967"/>
                <a:gd name="connsiteX4" fmla="*/ 4501662 w 9087730"/>
                <a:gd name="connsiteY4" fmla="*/ 1125416 h 6850967"/>
                <a:gd name="connsiteX5" fmla="*/ 4276578 w 9087730"/>
                <a:gd name="connsiteY5" fmla="*/ 844063 h 6850967"/>
                <a:gd name="connsiteX6" fmla="*/ 0 w 9087730"/>
                <a:gd name="connsiteY6" fmla="*/ 0 h 6850967"/>
                <a:gd name="connsiteX7" fmla="*/ 14068 w 9087730"/>
                <a:gd name="connsiteY7" fmla="*/ 337625 h 6850967"/>
                <a:gd name="connsiteX0" fmla="*/ 14068 w 9087730"/>
                <a:gd name="connsiteY0" fmla="*/ 391115 h 6904457"/>
                <a:gd name="connsiteX1" fmla="*/ 14068 w 9087730"/>
                <a:gd name="connsiteY1" fmla="*/ 6904457 h 6904457"/>
                <a:gd name="connsiteX2" fmla="*/ 9087730 w 9087730"/>
                <a:gd name="connsiteY2" fmla="*/ 6890389 h 6904457"/>
                <a:gd name="connsiteX3" fmla="*/ 8693834 w 9087730"/>
                <a:gd name="connsiteY3" fmla="*/ 1136703 h 6904457"/>
                <a:gd name="connsiteX4" fmla="*/ 4501662 w 9087730"/>
                <a:gd name="connsiteY4" fmla="*/ 1178906 h 6904457"/>
                <a:gd name="connsiteX5" fmla="*/ 4276578 w 9087730"/>
                <a:gd name="connsiteY5" fmla="*/ 897553 h 6904457"/>
                <a:gd name="connsiteX6" fmla="*/ 1772529 w 9087730"/>
                <a:gd name="connsiteY6" fmla="*/ 67559 h 6904457"/>
                <a:gd name="connsiteX7" fmla="*/ 0 w 9087730"/>
                <a:gd name="connsiteY7" fmla="*/ 53490 h 6904457"/>
                <a:gd name="connsiteX8" fmla="*/ 14068 w 9087730"/>
                <a:gd name="connsiteY8" fmla="*/ 391115 h 6904457"/>
                <a:gd name="connsiteX0" fmla="*/ 14068 w 9087730"/>
                <a:gd name="connsiteY0" fmla="*/ 348342 h 6861684"/>
                <a:gd name="connsiteX1" fmla="*/ 14068 w 9087730"/>
                <a:gd name="connsiteY1" fmla="*/ 6861684 h 6861684"/>
                <a:gd name="connsiteX2" fmla="*/ 9087730 w 9087730"/>
                <a:gd name="connsiteY2" fmla="*/ 6847616 h 6861684"/>
                <a:gd name="connsiteX3" fmla="*/ 8693834 w 9087730"/>
                <a:gd name="connsiteY3" fmla="*/ 1093930 h 6861684"/>
                <a:gd name="connsiteX4" fmla="*/ 4501662 w 9087730"/>
                <a:gd name="connsiteY4" fmla="*/ 1136133 h 6861684"/>
                <a:gd name="connsiteX5" fmla="*/ 4276578 w 9087730"/>
                <a:gd name="connsiteY5" fmla="*/ 854780 h 6861684"/>
                <a:gd name="connsiteX6" fmla="*/ 2067951 w 9087730"/>
                <a:gd name="connsiteY6" fmla="*/ 404613 h 6861684"/>
                <a:gd name="connsiteX7" fmla="*/ 1772529 w 9087730"/>
                <a:gd name="connsiteY7" fmla="*/ 24786 h 6861684"/>
                <a:gd name="connsiteX8" fmla="*/ 0 w 9087730"/>
                <a:gd name="connsiteY8" fmla="*/ 10717 h 6861684"/>
                <a:gd name="connsiteX9" fmla="*/ 14068 w 9087730"/>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8693834 w 9186202"/>
                <a:gd name="connsiteY3" fmla="*/ 1093930 h 6861684"/>
                <a:gd name="connsiteX4" fmla="*/ 4501662 w 9186202"/>
                <a:gd name="connsiteY4" fmla="*/ 1136133 h 6861684"/>
                <a:gd name="connsiteX5" fmla="*/ 9186202 w 9186202"/>
                <a:gd name="connsiteY5" fmla="*/ 517156 h 6861684"/>
                <a:gd name="connsiteX6" fmla="*/ 2067951 w 9186202"/>
                <a:gd name="connsiteY6" fmla="*/ 404613 h 6861684"/>
                <a:gd name="connsiteX7" fmla="*/ 1772529 w 9186202"/>
                <a:gd name="connsiteY7" fmla="*/ 24786 h 6861684"/>
                <a:gd name="connsiteX8" fmla="*/ 0 w 9186202"/>
                <a:gd name="connsiteY8" fmla="*/ 10717 h 6861684"/>
                <a:gd name="connsiteX9" fmla="*/ 14068 w 9186202"/>
                <a:gd name="connsiteY9"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4501662 w 9186202"/>
                <a:gd name="connsiteY3" fmla="*/ 1136133 h 6861684"/>
                <a:gd name="connsiteX4" fmla="*/ 9186202 w 9186202"/>
                <a:gd name="connsiteY4" fmla="*/ 517156 h 6861684"/>
                <a:gd name="connsiteX5" fmla="*/ 2067951 w 9186202"/>
                <a:gd name="connsiteY5" fmla="*/ 404613 h 6861684"/>
                <a:gd name="connsiteX6" fmla="*/ 1772529 w 9186202"/>
                <a:gd name="connsiteY6" fmla="*/ 24786 h 6861684"/>
                <a:gd name="connsiteX7" fmla="*/ 0 w 9186202"/>
                <a:gd name="connsiteY7" fmla="*/ 10717 h 6861684"/>
                <a:gd name="connsiteX8" fmla="*/ 14068 w 9186202"/>
                <a:gd name="connsiteY8" fmla="*/ 348342 h 6861684"/>
                <a:gd name="connsiteX0" fmla="*/ 14068 w 9399541"/>
                <a:gd name="connsiteY0" fmla="*/ 348342 h 6861684"/>
                <a:gd name="connsiteX1" fmla="*/ 14068 w 9399541"/>
                <a:gd name="connsiteY1" fmla="*/ 6861684 h 6861684"/>
                <a:gd name="connsiteX2" fmla="*/ 9087730 w 9399541"/>
                <a:gd name="connsiteY2" fmla="*/ 6847616 h 6861684"/>
                <a:gd name="connsiteX3" fmla="*/ 9017391 w 9399541"/>
                <a:gd name="connsiteY3" fmla="*/ 2149007 h 6861684"/>
                <a:gd name="connsiteX4" fmla="*/ 9186202 w 9399541"/>
                <a:gd name="connsiteY4" fmla="*/ 517156 h 6861684"/>
                <a:gd name="connsiteX5" fmla="*/ 2067951 w 9399541"/>
                <a:gd name="connsiteY5" fmla="*/ 404613 h 6861684"/>
                <a:gd name="connsiteX6" fmla="*/ 1772529 w 9399541"/>
                <a:gd name="connsiteY6" fmla="*/ 24786 h 6861684"/>
                <a:gd name="connsiteX7" fmla="*/ 0 w 9399541"/>
                <a:gd name="connsiteY7" fmla="*/ 10717 h 6861684"/>
                <a:gd name="connsiteX8" fmla="*/ 14068 w 9399541"/>
                <a:gd name="connsiteY8"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10149866"/>
                <a:gd name="connsiteY0" fmla="*/ 348342 h 6861684"/>
                <a:gd name="connsiteX1" fmla="*/ 14068 w 10149866"/>
                <a:gd name="connsiteY1" fmla="*/ 6861684 h 6861684"/>
                <a:gd name="connsiteX2" fmla="*/ 9087730 w 10149866"/>
                <a:gd name="connsiteY2" fmla="*/ 6847616 h 6861684"/>
                <a:gd name="connsiteX3" fmla="*/ 9186202 w 10149866"/>
                <a:gd name="connsiteY3" fmla="*/ 517156 h 6861684"/>
                <a:gd name="connsiteX4" fmla="*/ 2067951 w 10149866"/>
                <a:gd name="connsiteY4" fmla="*/ 404613 h 6861684"/>
                <a:gd name="connsiteX5" fmla="*/ 1772529 w 10149866"/>
                <a:gd name="connsiteY5" fmla="*/ 24786 h 6861684"/>
                <a:gd name="connsiteX6" fmla="*/ 0 w 10149866"/>
                <a:gd name="connsiteY6" fmla="*/ 10717 h 6861684"/>
                <a:gd name="connsiteX7" fmla="*/ 14068 w 10149866"/>
                <a:gd name="connsiteY7" fmla="*/ 348342 h 6861684"/>
                <a:gd name="connsiteX0" fmla="*/ 14068 w 9186202"/>
                <a:gd name="connsiteY0" fmla="*/ 348342 h 6861684"/>
                <a:gd name="connsiteX1" fmla="*/ 14068 w 9186202"/>
                <a:gd name="connsiteY1" fmla="*/ 6861684 h 6861684"/>
                <a:gd name="connsiteX2" fmla="*/ 9087730 w 9186202"/>
                <a:gd name="connsiteY2" fmla="*/ 6847616 h 6861684"/>
                <a:gd name="connsiteX3" fmla="*/ 9186202 w 9186202"/>
                <a:gd name="connsiteY3" fmla="*/ 517156 h 6861684"/>
                <a:gd name="connsiteX4" fmla="*/ 2067951 w 9186202"/>
                <a:gd name="connsiteY4" fmla="*/ 404613 h 6861684"/>
                <a:gd name="connsiteX5" fmla="*/ 1772529 w 9186202"/>
                <a:gd name="connsiteY5" fmla="*/ 24786 h 6861684"/>
                <a:gd name="connsiteX6" fmla="*/ 0 w 9186202"/>
                <a:gd name="connsiteY6" fmla="*/ 10717 h 6861684"/>
                <a:gd name="connsiteX7" fmla="*/ 14068 w 9186202"/>
                <a:gd name="connsiteY7" fmla="*/ 348342 h 6861684"/>
                <a:gd name="connsiteX0" fmla="*/ 14068 w 9115863"/>
                <a:gd name="connsiteY0" fmla="*/ 348342 h 6861684"/>
                <a:gd name="connsiteX1" fmla="*/ 14068 w 9115863"/>
                <a:gd name="connsiteY1" fmla="*/ 6861684 h 6861684"/>
                <a:gd name="connsiteX2" fmla="*/ 9087730 w 9115863"/>
                <a:gd name="connsiteY2" fmla="*/ 6847616 h 6861684"/>
                <a:gd name="connsiteX3" fmla="*/ 9115863 w 9115863"/>
                <a:gd name="connsiteY3" fmla="*/ 418682 h 6861684"/>
                <a:gd name="connsiteX4" fmla="*/ 2067951 w 9115863"/>
                <a:gd name="connsiteY4" fmla="*/ 404613 h 6861684"/>
                <a:gd name="connsiteX5" fmla="*/ 1772529 w 9115863"/>
                <a:gd name="connsiteY5" fmla="*/ 24786 h 6861684"/>
                <a:gd name="connsiteX6" fmla="*/ 0 w 9115863"/>
                <a:gd name="connsiteY6" fmla="*/ 10717 h 6861684"/>
                <a:gd name="connsiteX7" fmla="*/ 14068 w 9115863"/>
                <a:gd name="connsiteY7" fmla="*/ 348342 h 6861684"/>
                <a:gd name="connsiteX0" fmla="*/ 14068 w 9129933"/>
                <a:gd name="connsiteY0" fmla="*/ 348342 h 6861684"/>
                <a:gd name="connsiteX1" fmla="*/ 14068 w 9129933"/>
                <a:gd name="connsiteY1" fmla="*/ 6861684 h 6861684"/>
                <a:gd name="connsiteX2" fmla="*/ 9129933 w 9129933"/>
                <a:gd name="connsiteY2" fmla="*/ 6861684 h 6861684"/>
                <a:gd name="connsiteX3" fmla="*/ 9115863 w 9129933"/>
                <a:gd name="connsiteY3" fmla="*/ 418682 h 6861684"/>
                <a:gd name="connsiteX4" fmla="*/ 2067951 w 9129933"/>
                <a:gd name="connsiteY4" fmla="*/ 404613 h 6861684"/>
                <a:gd name="connsiteX5" fmla="*/ 1772529 w 9129933"/>
                <a:gd name="connsiteY5" fmla="*/ 24786 h 6861684"/>
                <a:gd name="connsiteX6" fmla="*/ 0 w 9129933"/>
                <a:gd name="connsiteY6" fmla="*/ 10717 h 6861684"/>
                <a:gd name="connsiteX7" fmla="*/ 14068 w 9129933"/>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18682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60885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43999"/>
                <a:gd name="connsiteY0" fmla="*/ 348342 h 6861684"/>
                <a:gd name="connsiteX1" fmla="*/ 14068 w 9143999"/>
                <a:gd name="connsiteY1" fmla="*/ 6861684 h 6861684"/>
                <a:gd name="connsiteX2" fmla="*/ 9129933 w 9143999"/>
                <a:gd name="connsiteY2" fmla="*/ 6861684 h 6861684"/>
                <a:gd name="connsiteX3" fmla="*/ 9143999 w 9143999"/>
                <a:gd name="connsiteY3" fmla="*/ 404614 h 6861684"/>
                <a:gd name="connsiteX4" fmla="*/ 2067951 w 9143999"/>
                <a:gd name="connsiteY4" fmla="*/ 404613 h 6861684"/>
                <a:gd name="connsiteX5" fmla="*/ 1772529 w 9143999"/>
                <a:gd name="connsiteY5" fmla="*/ 24786 h 6861684"/>
                <a:gd name="connsiteX6" fmla="*/ 0 w 9143999"/>
                <a:gd name="connsiteY6" fmla="*/ 10717 h 6861684"/>
                <a:gd name="connsiteX7" fmla="*/ 14068 w 9143999"/>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04614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0556"/>
                <a:gd name="connsiteY0" fmla="*/ 348342 h 6861684"/>
                <a:gd name="connsiteX1" fmla="*/ 14068 w 9130556"/>
                <a:gd name="connsiteY1" fmla="*/ 6861684 h 6861684"/>
                <a:gd name="connsiteX2" fmla="*/ 9129933 w 9130556"/>
                <a:gd name="connsiteY2" fmla="*/ 6861684 h 6861684"/>
                <a:gd name="connsiteX3" fmla="*/ 9115864 w 9130556"/>
                <a:gd name="connsiteY3" fmla="*/ 404614 h 6861684"/>
                <a:gd name="connsiteX4" fmla="*/ 2067951 w 9130556"/>
                <a:gd name="connsiteY4" fmla="*/ 404613 h 6861684"/>
                <a:gd name="connsiteX5" fmla="*/ 1772529 w 9130556"/>
                <a:gd name="connsiteY5" fmla="*/ 24786 h 6861684"/>
                <a:gd name="connsiteX6" fmla="*/ 0 w 9130556"/>
                <a:gd name="connsiteY6" fmla="*/ 10717 h 6861684"/>
                <a:gd name="connsiteX7" fmla="*/ 14068 w 913055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46817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0339"/>
                <a:gd name="connsiteY0" fmla="*/ 348342 h 6861684"/>
                <a:gd name="connsiteX1" fmla="*/ 14068 w 9130339"/>
                <a:gd name="connsiteY1" fmla="*/ 6861684 h 6861684"/>
                <a:gd name="connsiteX2" fmla="*/ 9129933 w 9130339"/>
                <a:gd name="connsiteY2" fmla="*/ 6861684 h 6861684"/>
                <a:gd name="connsiteX3" fmla="*/ 9101796 w 9130339"/>
                <a:gd name="connsiteY3" fmla="*/ 418682 h 6861684"/>
                <a:gd name="connsiteX4" fmla="*/ 2067951 w 9130339"/>
                <a:gd name="connsiteY4" fmla="*/ 404613 h 6861684"/>
                <a:gd name="connsiteX5" fmla="*/ 1772529 w 9130339"/>
                <a:gd name="connsiteY5" fmla="*/ 24786 h 6861684"/>
                <a:gd name="connsiteX6" fmla="*/ 0 w 9130339"/>
                <a:gd name="connsiteY6" fmla="*/ 10717 h 6861684"/>
                <a:gd name="connsiteX7" fmla="*/ 14068 w 9130339"/>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74952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48342 h 6861684"/>
                <a:gd name="connsiteX1" fmla="*/ 14068 w 9131286"/>
                <a:gd name="connsiteY1" fmla="*/ 6861684 h 6861684"/>
                <a:gd name="connsiteX2" fmla="*/ 9129933 w 9131286"/>
                <a:gd name="connsiteY2" fmla="*/ 6861684 h 6861684"/>
                <a:gd name="connsiteX3" fmla="*/ 9129931 w 9131286"/>
                <a:gd name="connsiteY3" fmla="*/ 404614 h 6861684"/>
                <a:gd name="connsiteX4" fmla="*/ 2067951 w 9131286"/>
                <a:gd name="connsiteY4" fmla="*/ 404613 h 6861684"/>
                <a:gd name="connsiteX5" fmla="*/ 1772529 w 9131286"/>
                <a:gd name="connsiteY5" fmla="*/ 24786 h 6861684"/>
                <a:gd name="connsiteX6" fmla="*/ 0 w 9131286"/>
                <a:gd name="connsiteY6" fmla="*/ 10717 h 6861684"/>
                <a:gd name="connsiteX7" fmla="*/ 14068 w 9131286"/>
                <a:gd name="connsiteY7" fmla="*/ 348342 h 6861684"/>
                <a:gd name="connsiteX0" fmla="*/ 14068 w 9131286"/>
                <a:gd name="connsiteY0" fmla="*/ 337625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7" fmla="*/ 14068 w 9131286"/>
                <a:gd name="connsiteY7" fmla="*/ 337625 h 6850967"/>
                <a:gd name="connsiteX0" fmla="*/ 0 w 9131286"/>
                <a:gd name="connsiteY0" fmla="*/ 0 h 6850967"/>
                <a:gd name="connsiteX1" fmla="*/ 14068 w 9131286"/>
                <a:gd name="connsiteY1" fmla="*/ 6850967 h 6850967"/>
                <a:gd name="connsiteX2" fmla="*/ 9129933 w 9131286"/>
                <a:gd name="connsiteY2" fmla="*/ 6850967 h 6850967"/>
                <a:gd name="connsiteX3" fmla="*/ 9129931 w 9131286"/>
                <a:gd name="connsiteY3" fmla="*/ 393897 h 6850967"/>
                <a:gd name="connsiteX4" fmla="*/ 2067951 w 9131286"/>
                <a:gd name="connsiteY4" fmla="*/ 393896 h 6850967"/>
                <a:gd name="connsiteX5" fmla="*/ 1772529 w 9131286"/>
                <a:gd name="connsiteY5" fmla="*/ 14069 h 6850967"/>
                <a:gd name="connsiteX6" fmla="*/ 0 w 9131286"/>
                <a:gd name="connsiteY6" fmla="*/ 0 h 6850967"/>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72529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72529 w 9131286"/>
                <a:gd name="connsiteY5" fmla="*/ 0 h 6822831"/>
                <a:gd name="connsiteX6" fmla="*/ 0 w 9131286"/>
                <a:gd name="connsiteY6" fmla="*/ 0 h 6822831"/>
                <a:gd name="connsiteX0" fmla="*/ 0 w 9131286"/>
                <a:gd name="connsiteY0" fmla="*/ 14067 h 6836898"/>
                <a:gd name="connsiteX1" fmla="*/ 14068 w 9131286"/>
                <a:gd name="connsiteY1" fmla="*/ 6836898 h 6836898"/>
                <a:gd name="connsiteX2" fmla="*/ 9129933 w 9131286"/>
                <a:gd name="connsiteY2" fmla="*/ 6836898 h 6836898"/>
                <a:gd name="connsiteX3" fmla="*/ 9129931 w 9131286"/>
                <a:gd name="connsiteY3" fmla="*/ 379828 h 6836898"/>
                <a:gd name="connsiteX4" fmla="*/ 2067951 w 9131286"/>
                <a:gd name="connsiteY4" fmla="*/ 379827 h 6836898"/>
                <a:gd name="connsiteX5" fmla="*/ 1716258 w 9131286"/>
                <a:gd name="connsiteY5" fmla="*/ 0 h 6836898"/>
                <a:gd name="connsiteX6" fmla="*/ 0 w 9131286"/>
                <a:gd name="connsiteY6" fmla="*/ 14067 h 6836898"/>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206795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90971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5 w 9131286"/>
                <a:gd name="connsiteY4" fmla="*/ 365760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76222 w 9131286"/>
                <a:gd name="connsiteY4" fmla="*/ 483747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365761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54251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3245 h 6822831"/>
                <a:gd name="connsiteX4" fmla="*/ 1846726 w 9131286"/>
                <a:gd name="connsiteY4" fmla="*/ 468999 h 6822831"/>
                <a:gd name="connsiteX5" fmla="*/ 1716258 w 9131286"/>
                <a:gd name="connsiteY5" fmla="*/ 0 h 6822831"/>
                <a:gd name="connsiteX6" fmla="*/ 0 w 9131286"/>
                <a:gd name="connsiteY6" fmla="*/ 0 h 6822831"/>
                <a:gd name="connsiteX0" fmla="*/ 0 w 9130326"/>
                <a:gd name="connsiteY0" fmla="*/ 0 h 6822831"/>
                <a:gd name="connsiteX1" fmla="*/ 14068 w 9130326"/>
                <a:gd name="connsiteY1" fmla="*/ 6822831 h 6822831"/>
                <a:gd name="connsiteX2" fmla="*/ 9129933 w 9130326"/>
                <a:gd name="connsiteY2" fmla="*/ 6822831 h 6822831"/>
                <a:gd name="connsiteX3" fmla="*/ 9100434 w 9130326"/>
                <a:gd name="connsiteY3" fmla="*/ 469000 h 6822831"/>
                <a:gd name="connsiteX4" fmla="*/ 1846726 w 9130326"/>
                <a:gd name="connsiteY4" fmla="*/ 468999 h 6822831"/>
                <a:gd name="connsiteX5" fmla="*/ 1716258 w 9130326"/>
                <a:gd name="connsiteY5" fmla="*/ 0 h 6822831"/>
                <a:gd name="connsiteX6" fmla="*/ 0 w 913032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46726 w 9131286"/>
                <a:gd name="connsiteY4" fmla="*/ 468999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69000 h 6822831"/>
                <a:gd name="connsiteX4" fmla="*/ 1804523 w 9131286"/>
                <a:gd name="connsiteY4" fmla="*/ 511202 h 6822831"/>
                <a:gd name="connsiteX5" fmla="*/ 1716258 w 9131286"/>
                <a:gd name="connsiteY5" fmla="*/ 0 h 6822831"/>
                <a:gd name="connsiteX6" fmla="*/ 0 w 913128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539338 h 6822831"/>
                <a:gd name="connsiteX4" fmla="*/ 1804523 w 9130556"/>
                <a:gd name="connsiteY4" fmla="*/ 511202 h 6822831"/>
                <a:gd name="connsiteX5" fmla="*/ 1716258 w 9130556"/>
                <a:gd name="connsiteY5" fmla="*/ 0 h 6822831"/>
                <a:gd name="connsiteX6" fmla="*/ 0 w 9130556"/>
                <a:gd name="connsiteY6" fmla="*/ 0 h 6822831"/>
                <a:gd name="connsiteX0" fmla="*/ 0 w 9130556"/>
                <a:gd name="connsiteY0" fmla="*/ 0 h 6822831"/>
                <a:gd name="connsiteX1" fmla="*/ 14068 w 9130556"/>
                <a:gd name="connsiteY1" fmla="*/ 6822831 h 6822831"/>
                <a:gd name="connsiteX2" fmla="*/ 9129933 w 9130556"/>
                <a:gd name="connsiteY2" fmla="*/ 6822831 h 6822831"/>
                <a:gd name="connsiteX3" fmla="*/ 9115863 w 9130556"/>
                <a:gd name="connsiteY3" fmla="*/ 483068 h 6822831"/>
                <a:gd name="connsiteX4" fmla="*/ 1804523 w 9130556"/>
                <a:gd name="connsiteY4" fmla="*/ 511202 h 6822831"/>
                <a:gd name="connsiteX5" fmla="*/ 1716258 w 9130556"/>
                <a:gd name="connsiteY5" fmla="*/ 0 h 6822831"/>
                <a:gd name="connsiteX6" fmla="*/ 0 w 913055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497135 h 6822831"/>
                <a:gd name="connsiteX4" fmla="*/ 1804523 w 9143999"/>
                <a:gd name="connsiteY4" fmla="*/ 511202 h 6822831"/>
                <a:gd name="connsiteX5" fmla="*/ 1716258 w 9143999"/>
                <a:gd name="connsiteY5" fmla="*/ 0 h 6822831"/>
                <a:gd name="connsiteX6" fmla="*/ 0 w 9143999"/>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25271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39338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497135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53406 h 6822831"/>
                <a:gd name="connsiteX4" fmla="*/ 1804523 w 9131286"/>
                <a:gd name="connsiteY4" fmla="*/ 511202 h 6822831"/>
                <a:gd name="connsiteX5" fmla="*/ 1716258 w 9131286"/>
                <a:gd name="connsiteY5" fmla="*/ 0 h 6822831"/>
                <a:gd name="connsiteX6" fmla="*/ 0 w 9131286"/>
                <a:gd name="connsiteY6" fmla="*/ 0 h 6822831"/>
                <a:gd name="connsiteX0" fmla="*/ 0 w 9131286"/>
                <a:gd name="connsiteY0" fmla="*/ 0 h 6822831"/>
                <a:gd name="connsiteX1" fmla="*/ 14068 w 9131286"/>
                <a:gd name="connsiteY1" fmla="*/ 6822831 h 6822831"/>
                <a:gd name="connsiteX2" fmla="*/ 9129933 w 9131286"/>
                <a:gd name="connsiteY2" fmla="*/ 6822831 h 6822831"/>
                <a:gd name="connsiteX3" fmla="*/ 9129931 w 9131286"/>
                <a:gd name="connsiteY3" fmla="*/ 511203 h 6822831"/>
                <a:gd name="connsiteX4" fmla="*/ 1804523 w 9131286"/>
                <a:gd name="connsiteY4" fmla="*/ 511202 h 6822831"/>
                <a:gd name="connsiteX5" fmla="*/ 1716258 w 9131286"/>
                <a:gd name="connsiteY5" fmla="*/ 0 h 6822831"/>
                <a:gd name="connsiteX6" fmla="*/ 0 w 9131286"/>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53406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11203 h 6822831"/>
                <a:gd name="connsiteX4" fmla="*/ 1804523 w 9143999"/>
                <a:gd name="connsiteY4" fmla="*/ 511202 h 6822831"/>
                <a:gd name="connsiteX5" fmla="*/ 1716258 w 9143999"/>
                <a:gd name="connsiteY5" fmla="*/ 0 h 6822831"/>
                <a:gd name="connsiteX6" fmla="*/ 0 w 9143999"/>
                <a:gd name="connsiteY6" fmla="*/ 0 h 6822831"/>
                <a:gd name="connsiteX0" fmla="*/ 0 w 9143999"/>
                <a:gd name="connsiteY0" fmla="*/ 0 h 6822831"/>
                <a:gd name="connsiteX1" fmla="*/ 14068 w 9143999"/>
                <a:gd name="connsiteY1" fmla="*/ 6822831 h 6822831"/>
                <a:gd name="connsiteX2" fmla="*/ 9129933 w 9143999"/>
                <a:gd name="connsiteY2" fmla="*/ 6822831 h 6822831"/>
                <a:gd name="connsiteX3" fmla="*/ 9143999 w 9143999"/>
                <a:gd name="connsiteY3" fmla="*/ 539338 h 6822831"/>
                <a:gd name="connsiteX4" fmla="*/ 1804523 w 9143999"/>
                <a:gd name="connsiteY4" fmla="*/ 511202 h 6822831"/>
                <a:gd name="connsiteX5" fmla="*/ 1716258 w 9143999"/>
                <a:gd name="connsiteY5" fmla="*/ 0 h 6822831"/>
                <a:gd name="connsiteX6" fmla="*/ 0 w 9143999"/>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25270 h 6822831"/>
                <a:gd name="connsiteX4" fmla="*/ 1804523 w 9158066"/>
                <a:gd name="connsiteY4" fmla="*/ 511202 h 6822831"/>
                <a:gd name="connsiteX5" fmla="*/ 1716258 w 9158066"/>
                <a:gd name="connsiteY5" fmla="*/ 0 h 6822831"/>
                <a:gd name="connsiteX6" fmla="*/ 0 w 9158066"/>
                <a:gd name="connsiteY6" fmla="*/ 0 h 6822831"/>
                <a:gd name="connsiteX0" fmla="*/ 0 w 9158066"/>
                <a:gd name="connsiteY0" fmla="*/ 0 h 6822831"/>
                <a:gd name="connsiteX1" fmla="*/ 14068 w 9158066"/>
                <a:gd name="connsiteY1" fmla="*/ 6822831 h 6822831"/>
                <a:gd name="connsiteX2" fmla="*/ 9129933 w 9158066"/>
                <a:gd name="connsiteY2" fmla="*/ 6822831 h 6822831"/>
                <a:gd name="connsiteX3" fmla="*/ 9158066 w 9158066"/>
                <a:gd name="connsiteY3" fmla="*/ 511203 h 6822831"/>
                <a:gd name="connsiteX4" fmla="*/ 1804523 w 9158066"/>
                <a:gd name="connsiteY4" fmla="*/ 511202 h 6822831"/>
                <a:gd name="connsiteX5" fmla="*/ 1716258 w 9158066"/>
                <a:gd name="connsiteY5" fmla="*/ 0 h 6822831"/>
                <a:gd name="connsiteX6" fmla="*/ 0 w 9158066"/>
                <a:gd name="connsiteY6" fmla="*/ 0 h 6822831"/>
                <a:gd name="connsiteX0" fmla="*/ 0 w 9143998"/>
                <a:gd name="connsiteY0" fmla="*/ 0 h 6822831"/>
                <a:gd name="connsiteX1" fmla="*/ 14068 w 9143998"/>
                <a:gd name="connsiteY1" fmla="*/ 6822831 h 6822831"/>
                <a:gd name="connsiteX2" fmla="*/ 9129933 w 9143998"/>
                <a:gd name="connsiteY2" fmla="*/ 6822831 h 6822831"/>
                <a:gd name="connsiteX3" fmla="*/ 9143998 w 9143998"/>
                <a:gd name="connsiteY3" fmla="*/ 511203 h 6822831"/>
                <a:gd name="connsiteX4" fmla="*/ 1804523 w 9143998"/>
                <a:gd name="connsiteY4" fmla="*/ 511202 h 6822831"/>
                <a:gd name="connsiteX5" fmla="*/ 1716258 w 9143998"/>
                <a:gd name="connsiteY5" fmla="*/ 0 h 6822831"/>
                <a:gd name="connsiteX6" fmla="*/ 0 w 9143998"/>
                <a:gd name="connsiteY6" fmla="*/ 0 h 6822831"/>
                <a:gd name="connsiteX0" fmla="*/ 0 w 9140056"/>
                <a:gd name="connsiteY0" fmla="*/ 0 h 6822831"/>
                <a:gd name="connsiteX1" fmla="*/ 14068 w 9140056"/>
                <a:gd name="connsiteY1" fmla="*/ 6822831 h 6822831"/>
                <a:gd name="connsiteX2" fmla="*/ 9129933 w 9140056"/>
                <a:gd name="connsiteY2" fmla="*/ 6822831 h 6822831"/>
                <a:gd name="connsiteX3" fmla="*/ 1804523 w 9140056"/>
                <a:gd name="connsiteY3" fmla="*/ 511202 h 6822831"/>
                <a:gd name="connsiteX4" fmla="*/ 1716258 w 9140056"/>
                <a:gd name="connsiteY4" fmla="*/ 0 h 6822831"/>
                <a:gd name="connsiteX5" fmla="*/ 0 w 9140056"/>
                <a:gd name="connsiteY5" fmla="*/ 0 h 6822831"/>
                <a:gd name="connsiteX0" fmla="*/ 660923 w 9800979"/>
                <a:gd name="connsiteY0" fmla="*/ 93836 h 6916667"/>
                <a:gd name="connsiteX1" fmla="*/ 677333 w 9800979"/>
                <a:gd name="connsiteY1" fmla="*/ 687022 h 6916667"/>
                <a:gd name="connsiteX2" fmla="*/ 674991 w 9800979"/>
                <a:gd name="connsiteY2" fmla="*/ 6916667 h 6916667"/>
                <a:gd name="connsiteX3" fmla="*/ 9790856 w 9800979"/>
                <a:gd name="connsiteY3" fmla="*/ 6916667 h 6916667"/>
                <a:gd name="connsiteX4" fmla="*/ 2465446 w 9800979"/>
                <a:gd name="connsiteY4" fmla="*/ 605038 h 6916667"/>
                <a:gd name="connsiteX5" fmla="*/ 2377181 w 9800979"/>
                <a:gd name="connsiteY5" fmla="*/ 93836 h 6916667"/>
                <a:gd name="connsiteX6" fmla="*/ 660923 w 9800979"/>
                <a:gd name="connsiteY6" fmla="*/ 93836 h 6916667"/>
                <a:gd name="connsiteX0" fmla="*/ 732963 w 9873019"/>
                <a:gd name="connsiteY0" fmla="*/ 93836 h 6916694"/>
                <a:gd name="connsiteX1" fmla="*/ 749373 w 9873019"/>
                <a:gd name="connsiteY1" fmla="*/ 687022 h 6916694"/>
                <a:gd name="connsiteX2" fmla="*/ 9862896 w 9873019"/>
                <a:gd name="connsiteY2" fmla="*/ 6916667 h 6916694"/>
                <a:gd name="connsiteX3" fmla="*/ 2537486 w 9873019"/>
                <a:gd name="connsiteY3" fmla="*/ 605038 h 6916694"/>
                <a:gd name="connsiteX4" fmla="*/ 2449221 w 9873019"/>
                <a:gd name="connsiteY4" fmla="*/ 93836 h 6916694"/>
                <a:gd name="connsiteX5" fmla="*/ 732963 w 9873019"/>
                <a:gd name="connsiteY5" fmla="*/ 93836 h 6916694"/>
                <a:gd name="connsiteX0" fmla="*/ 211748 w 2016271"/>
                <a:gd name="connsiteY0" fmla="*/ 0 h 631847"/>
                <a:gd name="connsiteX1" fmla="*/ 228158 w 2016271"/>
                <a:gd name="connsiteY1" fmla="*/ 593186 h 631847"/>
                <a:gd name="connsiteX2" fmla="*/ 2016271 w 2016271"/>
                <a:gd name="connsiteY2" fmla="*/ 511202 h 631847"/>
                <a:gd name="connsiteX3" fmla="*/ 1928006 w 2016271"/>
                <a:gd name="connsiteY3" fmla="*/ 0 h 631847"/>
                <a:gd name="connsiteX4" fmla="*/ 211748 w 2016271"/>
                <a:gd name="connsiteY4" fmla="*/ 0 h 631847"/>
                <a:gd name="connsiteX0" fmla="*/ 0 w 1804523"/>
                <a:gd name="connsiteY0" fmla="*/ 0 h 631847"/>
                <a:gd name="connsiteX1" fmla="*/ 16410 w 1804523"/>
                <a:gd name="connsiteY1" fmla="*/ 593186 h 631847"/>
                <a:gd name="connsiteX2" fmla="*/ 1804523 w 1804523"/>
                <a:gd name="connsiteY2" fmla="*/ 511202 h 631847"/>
                <a:gd name="connsiteX3" fmla="*/ 1716258 w 1804523"/>
                <a:gd name="connsiteY3" fmla="*/ 0 h 631847"/>
                <a:gd name="connsiteX4" fmla="*/ 0 w 1804523"/>
                <a:gd name="connsiteY4" fmla="*/ 0 h 631847"/>
                <a:gd name="connsiteX0" fmla="*/ 0 w 1804523"/>
                <a:gd name="connsiteY0" fmla="*/ 0 h 593186"/>
                <a:gd name="connsiteX1" fmla="*/ 16410 w 1804523"/>
                <a:gd name="connsiteY1" fmla="*/ 593186 h 593186"/>
                <a:gd name="connsiteX2" fmla="*/ 1804523 w 1804523"/>
                <a:gd name="connsiteY2" fmla="*/ 511202 h 593186"/>
                <a:gd name="connsiteX3" fmla="*/ 1716258 w 1804523"/>
                <a:gd name="connsiteY3" fmla="*/ 0 h 593186"/>
                <a:gd name="connsiteX4" fmla="*/ 0 w 1804523"/>
                <a:gd name="connsiteY4" fmla="*/ 0 h 593186"/>
                <a:gd name="connsiteX0" fmla="*/ 2640 w 1807163"/>
                <a:gd name="connsiteY0" fmla="*/ 0 h 521749"/>
                <a:gd name="connsiteX1" fmla="*/ 0 w 1807163"/>
                <a:gd name="connsiteY1" fmla="*/ 521749 h 521749"/>
                <a:gd name="connsiteX2" fmla="*/ 1807163 w 1807163"/>
                <a:gd name="connsiteY2" fmla="*/ 511202 h 521749"/>
                <a:gd name="connsiteX3" fmla="*/ 1718898 w 1807163"/>
                <a:gd name="connsiteY3" fmla="*/ 0 h 521749"/>
                <a:gd name="connsiteX4" fmla="*/ 2640 w 1807163"/>
                <a:gd name="connsiteY4" fmla="*/ 0 h 521749"/>
                <a:gd name="connsiteX0" fmla="*/ 2640 w 1807163"/>
                <a:gd name="connsiteY0" fmla="*/ 0 h 512224"/>
                <a:gd name="connsiteX1" fmla="*/ 0 w 1807163"/>
                <a:gd name="connsiteY1" fmla="*/ 512224 h 512224"/>
                <a:gd name="connsiteX2" fmla="*/ 1807163 w 1807163"/>
                <a:gd name="connsiteY2" fmla="*/ 511202 h 512224"/>
                <a:gd name="connsiteX3" fmla="*/ 1718898 w 1807163"/>
                <a:gd name="connsiteY3" fmla="*/ 0 h 512224"/>
                <a:gd name="connsiteX4" fmla="*/ 2640 w 1807163"/>
                <a:gd name="connsiteY4" fmla="*/ 0 h 512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7163" h="512224">
                  <a:moveTo>
                    <a:pt x="2640" y="0"/>
                  </a:moveTo>
                  <a:lnTo>
                    <a:pt x="0" y="512224"/>
                  </a:lnTo>
                  <a:lnTo>
                    <a:pt x="1807163" y="511202"/>
                  </a:lnTo>
                  <a:lnTo>
                    <a:pt x="1718898" y="0"/>
                  </a:lnTo>
                  <a:lnTo>
                    <a:pt x="2640" y="0"/>
                  </a:lnTo>
                  <a:close/>
                </a:path>
              </a:pathLst>
            </a:custGeom>
            <a:solidFill>
              <a:srgbClr val="008000"/>
            </a:solid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lumMod val="75000"/>
                  </a:schemeClr>
                </a:solidFill>
              </a:endParaRPr>
            </a:p>
          </p:txBody>
        </p:sp>
        <p:sp>
          <p:nvSpPr>
            <p:cNvPr id="33" name="正方形/長方形 32"/>
            <p:cNvSpPr/>
            <p:nvPr/>
          </p:nvSpPr>
          <p:spPr>
            <a:xfrm>
              <a:off x="1" y="548680"/>
              <a:ext cx="9144000" cy="6310205"/>
            </a:xfrm>
            <a:prstGeom prst="rect">
              <a:avLst/>
            </a:prstGeom>
            <a:blipFill>
              <a:blip r:embed="rId3"/>
              <a:tile tx="0" ty="0" sx="100000" sy="100000" flip="none" algn="tl"/>
            </a:blipFill>
            <a:ln w="635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 name="正方形/長方形 31"/>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14069" y="548680"/>
              <a:ext cx="9101796" cy="620687"/>
            </a:xfrm>
            <a:prstGeom prst="rect">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7308304" y="610875"/>
              <a:ext cx="1584959" cy="491534"/>
              <a:chOff x="7308304" y="610875"/>
              <a:chExt cx="1584959" cy="491534"/>
            </a:xfrm>
          </p:grpSpPr>
          <p:sp>
            <p:nvSpPr>
              <p:cNvPr id="24" name="角丸四角形 23"/>
              <p:cNvSpPr/>
              <p:nvPr/>
            </p:nvSpPr>
            <p:spPr>
              <a:xfrm>
                <a:off x="7308304" y="610875"/>
                <a:ext cx="1584959" cy="491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5"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425499" y="662473"/>
                <a:ext cx="1274982" cy="411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正方形/長方形 25"/>
              <p:cNvSpPr/>
              <p:nvPr/>
            </p:nvSpPr>
            <p:spPr>
              <a:xfrm>
                <a:off x="8168797" y="939964"/>
                <a:ext cx="564559" cy="90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6" name="テキスト ボックス 45"/>
            <p:cNvSpPr txBox="1"/>
            <p:nvPr/>
          </p:nvSpPr>
          <p:spPr>
            <a:xfrm>
              <a:off x="395538" y="140486"/>
              <a:ext cx="2210034" cy="338554"/>
            </a:xfrm>
            <a:prstGeom prst="rect">
              <a:avLst/>
            </a:prstGeom>
            <a:noFill/>
          </p:spPr>
          <p:txBody>
            <a:bodyPr wrap="square" rtlCol="0">
              <a:spAutoFit/>
            </a:bodyPr>
            <a:lstStyle/>
            <a:p>
              <a:pPr algn="ctr"/>
              <a:r>
                <a:rPr kumimoji="1" lang="ja-JP" altLang="en-US"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工事写真について</a:t>
              </a:r>
              <a:endParaRPr kumimoji="1"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7" name="テキスト ボックス 46"/>
            <p:cNvSpPr txBox="1"/>
            <p:nvPr/>
          </p:nvSpPr>
          <p:spPr>
            <a:xfrm>
              <a:off x="3357286" y="140486"/>
              <a:ext cx="2415361"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提出不要の工事書類例</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8" name="テキスト ボックス 47"/>
            <p:cNvSpPr txBox="1"/>
            <p:nvPr/>
          </p:nvSpPr>
          <p:spPr>
            <a:xfrm>
              <a:off x="6636925" y="140486"/>
              <a:ext cx="1790844" cy="338554"/>
            </a:xfrm>
            <a:prstGeom prst="rect">
              <a:avLst/>
            </a:prstGeom>
            <a:noFill/>
          </p:spPr>
          <p:txBody>
            <a:bodyPr wrap="square" rtlCol="0">
              <a:spAutoFit/>
            </a:bodyPr>
            <a:lstStyle/>
            <a:p>
              <a:pPr algn="ctr"/>
              <a:r>
                <a:rPr lang="ja-JP" altLang="en-US"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受発注者の心得</a:t>
              </a:r>
              <a:endParaRPr lang="en-US" altLang="ja-JP" sz="1600" dirty="0">
                <a:solidFill>
                  <a:schemeClr val="bg1">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6" name="角丸四角形 5"/>
          <p:cNvSpPr/>
          <p:nvPr/>
        </p:nvSpPr>
        <p:spPr>
          <a:xfrm>
            <a:off x="261257" y="6207695"/>
            <a:ext cx="8632006" cy="533673"/>
          </a:xfrm>
          <a:prstGeom prst="roundRect">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角丸四角形 52"/>
          <p:cNvSpPr/>
          <p:nvPr/>
        </p:nvSpPr>
        <p:spPr>
          <a:xfrm>
            <a:off x="78377" y="1209820"/>
            <a:ext cx="8977700" cy="3281498"/>
          </a:xfrm>
          <a:prstGeom prst="roundRect">
            <a:avLst>
              <a:gd name="adj" fmla="val 9015"/>
            </a:avLst>
          </a:prstGeom>
          <a:solidFill>
            <a:srgbClr val="CCFFCC">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4" name="テキスト ボックス 53"/>
          <p:cNvSpPr txBox="1"/>
          <p:nvPr/>
        </p:nvSpPr>
        <p:spPr>
          <a:xfrm>
            <a:off x="179512" y="660261"/>
            <a:ext cx="6288901" cy="523220"/>
          </a:xfrm>
          <a:prstGeom prst="rect">
            <a:avLst/>
          </a:prstGeom>
          <a:noFill/>
        </p:spPr>
        <p:txBody>
          <a:bodyPr wrap="none" rtlCol="0">
            <a:spAutoFit/>
          </a:bodyPr>
          <a:lstStyle/>
          <a:p>
            <a:r>
              <a:rPr lang="ja-JP" altLang="en-US" sz="2800" b="1" dirty="0" smtClean="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見取り図の添付等（条件付きで不要）</a:t>
            </a:r>
            <a:endParaRPr lang="ja-JP" altLang="en-US" sz="2800" b="1"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 name="テキスト ボックス 21"/>
          <p:cNvSpPr txBox="1"/>
          <p:nvPr/>
        </p:nvSpPr>
        <p:spPr>
          <a:xfrm>
            <a:off x="345583" y="1268760"/>
            <a:ext cx="8366393" cy="3508653"/>
          </a:xfrm>
          <a:prstGeom prst="rect">
            <a:avLst/>
          </a:prstGeom>
          <a:noFill/>
        </p:spPr>
        <p:txBody>
          <a:bodyPr wrap="none" rtlCol="0">
            <a:spAutoFit/>
          </a:bodyPr>
          <a:lstStyle/>
          <a:p>
            <a:r>
              <a:rPr lang="ja-JP" altLang="en-US" sz="2400" b="1"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写真管理基準</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に規定されております</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200" b="1" u="sng" dirty="0" smtClean="0">
                <a:latin typeface="メイリオ" panose="020B0604030504040204" pitchFamily="50" charset="-128"/>
                <a:ea typeface="メイリオ" panose="020B0604030504040204" pitchFamily="50" charset="-128"/>
                <a:cs typeface="メイリオ" panose="020B0604030504040204" pitchFamily="50" charset="-128"/>
              </a:rPr>
              <a:t>２－２　撮影方法</a:t>
            </a:r>
            <a:endParaRPr lang="en-US" altLang="ja-JP" sz="2200" b="1" u="sng"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2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写真撮影にあたっては</a:t>
            </a:r>
            <a:r>
              <a:rPr lang="en-US" altLang="ja-JP" sz="22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（中略）</a:t>
            </a:r>
            <a:r>
              <a:rPr lang="en-US" altLang="ja-JP" sz="22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必要事項を記載した</a:t>
            </a:r>
            <a:r>
              <a:rPr lang="ja-JP" altLang="en-US" sz="2200" b="1" dirty="0" smtClean="0">
                <a:latin typeface="メイリオ" panose="020B0604030504040204" pitchFamily="50" charset="-128"/>
                <a:ea typeface="メイリオ" panose="020B0604030504040204" pitchFamily="50" charset="-128"/>
                <a:cs typeface="メイリオ" panose="020B0604030504040204" pitchFamily="50" charset="-128"/>
              </a:rPr>
              <a:t>小黒板</a:t>
            </a:r>
            <a:endParaRPr lang="en-US" altLang="ja-JP" sz="2200" b="1"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200" b="1" dirty="0" smtClean="0">
                <a:latin typeface="メイリオ" panose="020B0604030504040204" pitchFamily="50" charset="-128"/>
                <a:ea typeface="メイリオ" panose="020B0604030504040204" pitchFamily="50" charset="-128"/>
                <a:cs typeface="メイリオ" panose="020B0604030504040204" pitchFamily="50" charset="-128"/>
              </a:rPr>
              <a:t>を文字が判読できるよう被写体とともに写しこむ</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ものとする</a:t>
            </a:r>
            <a:endParaRPr lang="en-US" altLang="ja-JP" sz="2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2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200" b="1"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小黒板の判読が困難となる場合</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は、別紙に必要事項を記入し、</a:t>
            </a:r>
            <a:endParaRPr lang="en-US" altLang="ja-JP" sz="2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200" dirty="0">
                <a:latin typeface="メイリオ" panose="020B0604030504040204" pitchFamily="50" charset="-128"/>
                <a:ea typeface="メイリオ" panose="020B0604030504040204" pitchFamily="50" charset="-128"/>
                <a:cs typeface="メイリオ" panose="020B0604030504040204" pitchFamily="50" charset="-128"/>
              </a:rPr>
              <a:t>写真</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に添付して整理（</a:t>
            </a:r>
            <a:r>
              <a:rPr lang="ja-JP" altLang="en-US" sz="2200" u="sng" dirty="0" smtClean="0">
                <a:solidFill>
                  <a:srgbClr val="008000"/>
                </a:solidFill>
                <a:latin typeface="メイリオ" panose="020B0604030504040204" pitchFamily="50" charset="-128"/>
                <a:ea typeface="メイリオ" panose="020B0604030504040204" pitchFamily="50" charset="-128"/>
                <a:cs typeface="メイリオ" panose="020B0604030504040204" pitchFamily="50" charset="-128"/>
              </a:rPr>
              <a:t>発注者承諾により電子小黒板の使用も可</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200" b="1" u="sng" dirty="0" smtClean="0">
                <a:latin typeface="メイリオ" panose="020B0604030504040204" pitchFamily="50" charset="-128"/>
                <a:ea typeface="メイリオ" panose="020B0604030504040204" pitchFamily="50" charset="-128"/>
                <a:cs typeface="メイリオ" panose="020B0604030504040204" pitchFamily="50" charset="-128"/>
              </a:rPr>
              <a:t>２－７　撮影の留意事項</a:t>
            </a:r>
            <a:endParaRPr lang="en-US" altLang="ja-JP" sz="2200" b="1" u="sng"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200" b="1" dirty="0" smtClean="0">
                <a:solidFill>
                  <a:srgbClr val="009900"/>
                </a:solidFill>
                <a:latin typeface="メイリオ" panose="020B0604030504040204" pitchFamily="50" charset="-128"/>
                <a:ea typeface="メイリオ" panose="020B0604030504040204" pitchFamily="50" charset="-128"/>
                <a:cs typeface="メイリオ" panose="020B0604030504040204" pitchFamily="50" charset="-128"/>
              </a:rPr>
              <a:t>撮影箇所がわかりにくい場合</a:t>
            </a:r>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には、写真と同時に見取り図（撮</a:t>
            </a:r>
            <a:endParaRPr lang="en-US" altLang="ja-JP" sz="2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200" dirty="0" smtClean="0">
                <a:latin typeface="メイリオ" panose="020B0604030504040204" pitchFamily="50" charset="-128"/>
                <a:ea typeface="メイリオ" panose="020B0604030504040204" pitchFamily="50" charset="-128"/>
                <a:cs typeface="メイリオ" panose="020B0604030504040204" pitchFamily="50" charset="-128"/>
              </a:rPr>
              <a:t>影位置図、平面図、凡例図、構造図等）を参考図として作成する</a:t>
            </a:r>
            <a:endParaRPr lang="en-US" altLang="ja-JP" sz="2200" dirty="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2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テキスト ボックス 1"/>
          <p:cNvSpPr txBox="1"/>
          <p:nvPr/>
        </p:nvSpPr>
        <p:spPr>
          <a:xfrm>
            <a:off x="467544" y="4613066"/>
            <a:ext cx="2236510" cy="400110"/>
          </a:xfrm>
          <a:prstGeom prst="rect">
            <a:avLst/>
          </a:prstGeom>
          <a:noFill/>
        </p:spPr>
        <p:txBody>
          <a:bodyPr wrap="none" rtlCol="0">
            <a:spAutoFit/>
          </a:bodyPr>
          <a:lstStyle/>
          <a:p>
            <a:r>
              <a:rPr kumimoji="1"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逆に言えば・・・</a:t>
            </a:r>
            <a:endPar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テキスト ボックス 3"/>
          <p:cNvSpPr txBox="1"/>
          <p:nvPr/>
        </p:nvSpPr>
        <p:spPr>
          <a:xfrm>
            <a:off x="323528" y="4974267"/>
            <a:ext cx="8494633" cy="830997"/>
          </a:xfrm>
          <a:prstGeom prst="rect">
            <a:avLst/>
          </a:prstGeom>
          <a:noFill/>
        </p:spPr>
        <p:txBody>
          <a:bodyPr wrap="none" rtlCol="0">
            <a:spAutoFit/>
          </a:bodyPr>
          <a:lstStyle/>
          <a:p>
            <a:r>
              <a:rPr kumimoji="1" lang="ja-JP" altLang="en-US" sz="24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小黒板の活用は前提</a:t>
            </a:r>
            <a:r>
              <a:rPr kumimoji="1" lang="ja-JP" altLang="en-US" sz="2400"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とはなりますが、</a:t>
            </a:r>
            <a:r>
              <a:rPr kumimoji="1" lang="ja-JP" altLang="en-US" sz="24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撮影箇所等が写真内で</a:t>
            </a:r>
            <a:endParaRPr kumimoji="1" lang="en-US" altLang="ja-JP" sz="24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4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判別できる場合</a:t>
            </a:r>
            <a:r>
              <a:rPr kumimoji="1" lang="ja-JP" altLang="en-US" sz="2400"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は、</a:t>
            </a:r>
            <a:r>
              <a:rPr kumimoji="1" lang="ja-JP" altLang="en-US" sz="2400" b="1"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見取り図の添付や記載は不要</a:t>
            </a:r>
            <a:r>
              <a:rPr kumimoji="1" lang="ja-JP" altLang="en-US" sz="2400" u="sng"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となります</a:t>
            </a:r>
            <a:endParaRPr kumimoji="1" lang="ja-JP" altLang="en-US" sz="2400" u="sng"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8" name="テキスト ボックス 57"/>
          <p:cNvSpPr txBox="1"/>
          <p:nvPr/>
        </p:nvSpPr>
        <p:spPr>
          <a:xfrm>
            <a:off x="467544" y="5837202"/>
            <a:ext cx="1467068" cy="400110"/>
          </a:xfrm>
          <a:prstGeom prst="rect">
            <a:avLst/>
          </a:prstGeom>
          <a:noFill/>
        </p:spPr>
        <p:txBody>
          <a:bodyPr wrap="none" rtlCol="0">
            <a:spAutoFit/>
          </a:bodyPr>
          <a:lstStyle/>
          <a:p>
            <a:r>
              <a:rPr kumimoji="1"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また・・・</a:t>
            </a:r>
            <a:endPar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9" name="テキスト ボックス 58"/>
          <p:cNvSpPr txBox="1"/>
          <p:nvPr/>
        </p:nvSpPr>
        <p:spPr>
          <a:xfrm>
            <a:off x="539552" y="6279703"/>
            <a:ext cx="8186857" cy="461665"/>
          </a:xfrm>
          <a:prstGeom prst="rect">
            <a:avLst/>
          </a:prstGeom>
          <a:noFill/>
        </p:spPr>
        <p:txBody>
          <a:bodyPr wrap="none" rtlCol="0">
            <a:spAutoFit/>
          </a:bodyPr>
          <a:lstStyle/>
          <a:p>
            <a:r>
              <a:rPr kumimoji="1" lang="ja-JP" altLang="en-US" sz="2400" b="1" u="sng"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写真作成方法による工事成績評定点への影響はありません</a:t>
            </a:r>
            <a:endParaRPr kumimoji="1" lang="ja-JP" altLang="en-US" sz="2400" b="1" u="sng"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下矢印 4"/>
          <p:cNvSpPr/>
          <p:nvPr/>
        </p:nvSpPr>
        <p:spPr>
          <a:xfrm>
            <a:off x="3851921" y="4620551"/>
            <a:ext cx="1440160" cy="274178"/>
          </a:xfrm>
          <a:prstGeom prst="downArrow">
            <a:avLst>
              <a:gd name="adj1" fmla="val 50000"/>
              <a:gd name="adj2" fmla="val 76144"/>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3563120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28575">
          <a:solidFill>
            <a:srgbClr val="0000FF"/>
          </a:solid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12866</TotalTime>
  <Words>3007</Words>
  <Application>Microsoft Office PowerPoint</Application>
  <PresentationFormat>画面に合わせる (4:3)</PresentationFormat>
  <Paragraphs>301</Paragraphs>
  <Slides>24</Slides>
  <Notes>24</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2</vt:i4>
      </vt:variant>
      <vt:variant>
        <vt:lpstr>スライド タイトル</vt:lpstr>
      </vt:variant>
      <vt:variant>
        <vt:i4>24</vt:i4>
      </vt:variant>
    </vt:vector>
  </HeadingPairs>
  <TitlesOfParts>
    <vt:vector size="32" baseType="lpstr">
      <vt:lpstr>HGP創英角ﾎﾟｯﾌﾟ体</vt:lpstr>
      <vt:lpstr>ＭＳ Ｐゴシック</vt:lpstr>
      <vt:lpstr>メイリオ</vt:lpstr>
      <vt:lpstr>Arial</vt:lpstr>
      <vt:lpstr>Calibri</vt:lpstr>
      <vt:lpstr>Office ​​テーマ</vt:lpstr>
      <vt:lpstr>ワークシート</vt:lpstr>
      <vt:lpstr>文書</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仙台市</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仙台市</dc:creator>
  <cp:lastModifiedBy>佐藤　弦希</cp:lastModifiedBy>
  <cp:revision>992</cp:revision>
  <cp:lastPrinted>2021-03-29T03:49:55Z</cp:lastPrinted>
  <dcterms:created xsi:type="dcterms:W3CDTF">2015-05-27T04:57:00Z</dcterms:created>
  <dcterms:modified xsi:type="dcterms:W3CDTF">2025-04-24T02:06:38Z</dcterms:modified>
</cp:coreProperties>
</file>