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33" r:id="rId2"/>
    <p:sldId id="267" r:id="rId3"/>
    <p:sldId id="263" r:id="rId4"/>
    <p:sldId id="329" r:id="rId5"/>
    <p:sldId id="340" r:id="rId6"/>
    <p:sldId id="341" r:id="rId7"/>
    <p:sldId id="342" r:id="rId8"/>
    <p:sldId id="343" r:id="rId9"/>
    <p:sldId id="344"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p:scale>
          <a:sx n="100" d="100"/>
          <a:sy n="100" d="100"/>
        </p:scale>
        <p:origin x="132"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84369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20758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503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3563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422727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421067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996226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94677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313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52109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95145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BBC4E-B40A-4577-B49E-A2B31A15E7DA}" type="datetimeFigureOut">
              <a:rPr kumimoji="1" lang="ja-JP" altLang="en-US" smtClean="0"/>
              <a:t>2021/1/19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72105456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80382" y="67848"/>
            <a:ext cx="6273067" cy="338554"/>
          </a:xfrm>
          <a:prstGeom prst="rect">
            <a:avLst/>
          </a:prstGeom>
        </p:spPr>
        <p:txBody>
          <a:bodyPr wrap="square">
            <a:spAutoFit/>
          </a:bodyPr>
          <a:lstStyle/>
          <a:p>
            <a:pPr lvl="0" algn="ctr" defTabSz="914400" eaLnBrk="0" fontAlgn="base" hangingPunct="0">
              <a:spcBef>
                <a:spcPct val="0"/>
              </a:spcBef>
              <a:spcAft>
                <a:spcPct val="0"/>
              </a:spcAft>
            </a:pPr>
            <a:r>
              <a:rPr lang="ja-JP" altLang="en-US" sz="1600" b="1" u="sng" dirty="0" smtClean="0">
                <a:latin typeface="Meiryo UI" panose="020B0604030504040204" pitchFamily="50" charset="-128"/>
                <a:ea typeface="Meiryo UI" panose="020B0604030504040204" pitchFamily="50" charset="-128"/>
                <a:cs typeface="Times New Roman" panose="02020603050405020304" pitchFamily="18" charset="0"/>
              </a:rPr>
              <a:t>仙台市</a:t>
            </a:r>
            <a:r>
              <a:rPr lang="en-US" altLang="ja-JP" sz="1600" b="1" u="sng"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u="sng" dirty="0" smtClean="0">
                <a:latin typeface="Meiryo UI" panose="020B0604030504040204" pitchFamily="50" charset="-128"/>
                <a:ea typeface="Meiryo UI" panose="020B0604030504040204" pitchFamily="50" charset="-128"/>
                <a:cs typeface="Times New Roman" panose="02020603050405020304" pitchFamily="18" charset="0"/>
              </a:rPr>
              <a:t>東北大学スーパーシティ構想</a:t>
            </a:r>
            <a:r>
              <a:rPr lang="ja-JP" altLang="ja-JP" sz="1600" b="1" u="sng" dirty="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en-US" sz="1600" b="1" u="sng" dirty="0" smtClean="0">
                <a:latin typeface="Meiryo UI" panose="020B0604030504040204" pitchFamily="50" charset="-128"/>
                <a:ea typeface="Meiryo UI" panose="020B0604030504040204" pitchFamily="50" charset="-128"/>
                <a:cs typeface="Times New Roman" panose="02020603050405020304" pitchFamily="18" charset="0"/>
              </a:rPr>
              <a:t>関する事業</a:t>
            </a:r>
            <a:r>
              <a:rPr lang="ja-JP" altLang="ja-JP" sz="1600" b="1" u="sng" dirty="0" smtClean="0">
                <a:latin typeface="Meiryo UI" panose="020B0604030504040204" pitchFamily="50" charset="-128"/>
                <a:ea typeface="Meiryo UI" panose="020B0604030504040204" pitchFamily="50" charset="-128"/>
                <a:cs typeface="Times New Roman" panose="02020603050405020304" pitchFamily="18" charset="0"/>
              </a:rPr>
              <a:t>提案書</a:t>
            </a:r>
            <a:endParaRPr lang="ja-JP" altLang="ja-JP" sz="1600" b="1" u="sng"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343551450"/>
              </p:ext>
            </p:extLst>
          </p:nvPr>
        </p:nvGraphicFramePr>
        <p:xfrm>
          <a:off x="313348" y="671320"/>
          <a:ext cx="9328638" cy="1384289"/>
        </p:xfrm>
        <a:graphic>
          <a:graphicData uri="http://schemas.openxmlformats.org/drawingml/2006/table">
            <a:tbl>
              <a:tblPr firstRow="1" firstCol="1" bandRow="1"/>
              <a:tblGrid>
                <a:gridCol w="636221">
                  <a:extLst>
                    <a:ext uri="{9D8B030D-6E8A-4147-A177-3AD203B41FA5}">
                      <a16:colId xmlns:a16="http://schemas.microsoft.com/office/drawing/2014/main" val="2344867577"/>
                    </a:ext>
                  </a:extLst>
                </a:gridCol>
                <a:gridCol w="1002323">
                  <a:extLst>
                    <a:ext uri="{9D8B030D-6E8A-4147-A177-3AD203B41FA5}">
                      <a16:colId xmlns:a16="http://schemas.microsoft.com/office/drawing/2014/main" val="2790046410"/>
                    </a:ext>
                  </a:extLst>
                </a:gridCol>
                <a:gridCol w="3376246">
                  <a:extLst>
                    <a:ext uri="{9D8B030D-6E8A-4147-A177-3AD203B41FA5}">
                      <a16:colId xmlns:a16="http://schemas.microsoft.com/office/drawing/2014/main" val="1485405583"/>
                    </a:ext>
                  </a:extLst>
                </a:gridCol>
                <a:gridCol w="861646">
                  <a:extLst>
                    <a:ext uri="{9D8B030D-6E8A-4147-A177-3AD203B41FA5}">
                      <a16:colId xmlns:a16="http://schemas.microsoft.com/office/drawing/2014/main" val="2314475505"/>
                    </a:ext>
                  </a:extLst>
                </a:gridCol>
                <a:gridCol w="3452202">
                  <a:extLst>
                    <a:ext uri="{9D8B030D-6E8A-4147-A177-3AD203B41FA5}">
                      <a16:colId xmlns:a16="http://schemas.microsoft.com/office/drawing/2014/main" val="2442213032"/>
                    </a:ext>
                  </a:extLst>
                </a:gridCol>
              </a:tblGrid>
              <a:tr h="370597">
                <a:tc rowSpan="5">
                  <a:txBody>
                    <a:bodyPr/>
                    <a:lstStyle/>
                    <a:p>
                      <a:pPr algn="just">
                        <a:lnSpc>
                          <a:spcPts val="12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提案者</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事業者</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gridSpan="3">
                  <a:txBody>
                    <a:bodyPr/>
                    <a:lstStyle/>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複数</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の事業者による応募</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の場合は、全て</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の事業者を</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記載して下さい。</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4895119"/>
                  </a:ext>
                </a:extLst>
              </a:tr>
              <a:tr h="253423">
                <a:tc vMerge="1">
                  <a:txBody>
                    <a:bodyPr/>
                    <a:lstStyle/>
                    <a:p>
                      <a:endParaRPr kumimoji="1" lang="ja-JP" altLang="en-US"/>
                    </a:p>
                  </a:txBody>
                  <a:tcPr/>
                </a:tc>
                <a:tc rowSpan="2">
                  <a:txBody>
                    <a:bodyPr/>
                    <a:lstStyle/>
                    <a:p>
                      <a:pPr algn="just">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窓口</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担当者①</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電話番号</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endParaRPr 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9129432"/>
                  </a:ext>
                </a:extLst>
              </a:tr>
              <a:tr h="2534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E</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メール</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509825"/>
                  </a:ext>
                </a:extLst>
              </a:tr>
              <a:tr h="253423">
                <a:tc vMerge="1">
                  <a:txBody>
                    <a:bodyPr/>
                    <a:lstStyle/>
                    <a:p>
                      <a:endParaRPr kumimoji="1" lang="ja-JP" altLang="en-US"/>
                    </a:p>
                  </a:txBody>
                  <a:tcPr/>
                </a:tc>
                <a:tc rowSpan="2">
                  <a:txBody>
                    <a:bodyPr/>
                    <a:lstStyle/>
                    <a:p>
                      <a:pPr algn="just">
                        <a:spcAft>
                          <a:spcPts val="0"/>
                        </a:spcAft>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窓口</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担当者</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②</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電話番号</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682888"/>
                  </a:ext>
                </a:extLst>
              </a:tr>
              <a:tr h="2534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E</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メール</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432049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141360792"/>
              </p:ext>
            </p:extLst>
          </p:nvPr>
        </p:nvGraphicFramePr>
        <p:xfrm>
          <a:off x="313348" y="2356084"/>
          <a:ext cx="9328638" cy="4326070"/>
        </p:xfrm>
        <a:graphic>
          <a:graphicData uri="http://schemas.openxmlformats.org/drawingml/2006/table">
            <a:tbl>
              <a:tblPr firstRow="1" firstCol="1" bandRow="1"/>
              <a:tblGrid>
                <a:gridCol w="9328638">
                  <a:extLst>
                    <a:ext uri="{9D8B030D-6E8A-4147-A177-3AD203B41FA5}">
                      <a16:colId xmlns:a16="http://schemas.microsoft.com/office/drawing/2014/main" val="2428030708"/>
                    </a:ext>
                  </a:extLst>
                </a:gridCol>
              </a:tblGrid>
              <a:tr h="358495">
                <a:tc>
                  <a:txBody>
                    <a:bodyPr/>
                    <a:lstStyle/>
                    <a:p>
                      <a:pPr algn="just">
                        <a:lnSpc>
                          <a:spcPts val="1200"/>
                        </a:lnSpc>
                        <a:spcAft>
                          <a:spcPts val="0"/>
                        </a:spcAft>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スーパーシティ構想の推進体制</a:t>
                      </a:r>
                    </a:p>
                  </a:txBody>
                  <a:tcPr marL="49029" marR="49029"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1059922"/>
                  </a:ext>
                </a:extLst>
              </a:tr>
              <a:tr h="3967575">
                <a:tc>
                  <a:txBody>
                    <a:bodyPr/>
                    <a:lstStyle/>
                    <a:p>
                      <a:pPr algn="just">
                        <a:lnSpc>
                          <a:spcPts val="1200"/>
                        </a:lnSpc>
                        <a:spcAft>
                          <a:spcPts val="0"/>
                        </a:spcAft>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029" marR="49029"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5556160"/>
                  </a:ext>
                </a:extLst>
              </a:tr>
            </a:tbl>
          </a:graphicData>
        </a:graphic>
      </p:graphicFrame>
      <p:sp>
        <p:nvSpPr>
          <p:cNvPr id="8"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1</a:t>
            </a:fld>
            <a:endParaRPr kumimoji="1" lang="ja-JP" altLang="en-US"/>
          </a:p>
        </p:txBody>
      </p:sp>
      <p:sp>
        <p:nvSpPr>
          <p:cNvPr id="9" name="Rectangle 7"/>
          <p:cNvSpPr>
            <a:spLocks noChangeArrowheads="1"/>
          </p:cNvSpPr>
          <p:nvPr/>
        </p:nvSpPr>
        <p:spPr bwMode="auto">
          <a:xfrm>
            <a:off x="309840" y="361903"/>
            <a:ext cx="903500"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u="sng" dirty="0">
                <a:latin typeface="Meiryo UI" panose="020B0604030504040204" pitchFamily="50" charset="-128"/>
                <a:ea typeface="Meiryo UI" panose="020B0604030504040204" pitchFamily="50" charset="-128"/>
                <a:cs typeface="Times New Roman" panose="02020603050405020304" pitchFamily="18" charset="0"/>
              </a:rPr>
              <a:t>基本情報</a:t>
            </a:r>
            <a:endParaRPr kumimoji="0" lang="ja-JP" altLang="ja-JP" sz="3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 name="Rectangle 7"/>
          <p:cNvSpPr>
            <a:spLocks noChangeArrowheads="1"/>
          </p:cNvSpPr>
          <p:nvPr/>
        </p:nvSpPr>
        <p:spPr bwMode="auto">
          <a:xfrm>
            <a:off x="297689" y="2072284"/>
            <a:ext cx="1015721"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Ⅰ</a:t>
            </a:r>
            <a:r>
              <a:rPr kumimoji="0" lang="ja-JP" altLang="en-US" sz="1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ja-JP" sz="1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概要</a:t>
            </a:r>
            <a:endParaRPr kumimoji="0" lang="ja-JP" altLang="ja-JP" sz="3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 name="Rectangle 7"/>
          <p:cNvSpPr>
            <a:spLocks noChangeArrowheads="1"/>
          </p:cNvSpPr>
          <p:nvPr/>
        </p:nvSpPr>
        <p:spPr bwMode="auto">
          <a:xfrm>
            <a:off x="8500532" y="138610"/>
            <a:ext cx="1117293"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Ⅰ</a:t>
            </a:r>
            <a:r>
              <a:rPr kumimoji="0" lang="ja-JP" altLang="en-US" sz="14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ja-JP" sz="14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概要</a:t>
            </a:r>
            <a:endParaRPr kumimoji="0" lang="ja-JP" altLang="ja-JP" sz="36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Rectangle 1"/>
          <p:cNvSpPr>
            <a:spLocks noChangeArrowheads="1"/>
          </p:cNvSpPr>
          <p:nvPr/>
        </p:nvSpPr>
        <p:spPr bwMode="auto">
          <a:xfrm>
            <a:off x="297689" y="2770538"/>
            <a:ext cx="894724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ja-JP" altLang="en-US" sz="1100" dirty="0">
                <a:latin typeface="Meiryo UI" panose="020B0604030504040204" pitchFamily="50" charset="-128"/>
                <a:ea typeface="Meiryo UI" panose="020B0604030504040204" pitchFamily="50" charset="-128"/>
              </a:rPr>
              <a:t>スーパーシティ構想を推進する組織</a:t>
            </a:r>
            <a:r>
              <a:rPr lang="ja-JP" altLang="en-US" sz="1100" dirty="0" smtClean="0">
                <a:latin typeface="Meiryo UI" panose="020B0604030504040204" pitchFamily="50" charset="-128"/>
                <a:ea typeface="Meiryo UI" panose="020B0604030504040204" pitchFamily="50" charset="-128"/>
              </a:rPr>
              <a:t>体制に</a:t>
            </a:r>
            <a:r>
              <a:rPr lang="ja-JP" altLang="en-US" sz="1100" dirty="0">
                <a:latin typeface="Meiryo UI" panose="020B0604030504040204" pitchFamily="50" charset="-128"/>
                <a:ea typeface="Meiryo UI" panose="020B0604030504040204" pitchFamily="50" charset="-128"/>
              </a:rPr>
              <a:t>ついて記載するとともに</a:t>
            </a:r>
            <a:r>
              <a:rPr lang="ja-JP" altLang="en-US" sz="1100" dirty="0" smtClean="0">
                <a:latin typeface="Meiryo UI" panose="020B0604030504040204" pitchFamily="50" charset="-128"/>
                <a:ea typeface="Meiryo UI" panose="020B0604030504040204" pitchFamily="50" charset="-128"/>
              </a:rPr>
              <a:t>、ツリー図</a:t>
            </a:r>
            <a:r>
              <a:rPr lang="ja-JP" altLang="en-US" sz="1100" dirty="0">
                <a:latin typeface="Meiryo UI" panose="020B0604030504040204" pitchFamily="50" charset="-128"/>
                <a:ea typeface="Meiryo UI" panose="020B0604030504040204" pitchFamily="50" charset="-128"/>
              </a:rPr>
              <a:t>等を貼付して</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下さい</a:t>
            </a:r>
            <a:r>
              <a:rPr lang="ja-JP" altLang="en-US" sz="1100" dirty="0">
                <a:latin typeface="Meiryo UI" panose="020B0604030504040204" pitchFamily="50" charset="-128"/>
                <a:ea typeface="Meiryo UI" panose="020B0604030504040204" pitchFamily="50" charset="-128"/>
              </a:rPr>
              <a:t>。</a:t>
            </a:r>
            <a:endParaRPr kumimoji="0" lang="ja-JP"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717186" y="4165176"/>
            <a:ext cx="6520962" cy="707886"/>
          </a:xfrm>
          <a:prstGeom prst="rect">
            <a:avLst/>
          </a:prstGeom>
          <a:noFill/>
        </p:spPr>
        <p:txBody>
          <a:bodyPr wrap="square" rtlCol="0">
            <a:spAutoFit/>
          </a:bodyPr>
          <a:lstStyle/>
          <a:p>
            <a:pPr algn="ctr"/>
            <a:r>
              <a:rPr kumimoji="1" lang="ja-JP" altLang="en-US" sz="4000" dirty="0">
                <a:solidFill>
                  <a:schemeClr val="bg2">
                    <a:lumMod val="90000"/>
                  </a:schemeClr>
                </a:solidFill>
                <a:latin typeface="HGS創英角ｺﾞｼｯｸUB" panose="020B0900000000000000" pitchFamily="50" charset="-128"/>
                <a:ea typeface="HGS創英角ｺﾞｼｯｸUB" panose="020B0900000000000000" pitchFamily="50" charset="-128"/>
              </a:rPr>
              <a:t>様式自由</a:t>
            </a:r>
            <a:endParaRPr kumimoji="1" lang="en-US" altLang="ja-JP" sz="4000" dirty="0">
              <a:solidFill>
                <a:schemeClr val="bg2">
                  <a:lumMod val="90000"/>
                </a:schemeClr>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408004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2"/>
          <p:cNvSpPr txBox="1">
            <a:spLocks/>
          </p:cNvSpPr>
          <p:nvPr/>
        </p:nvSpPr>
        <p:spPr>
          <a:xfrm>
            <a:off x="451824" y="113995"/>
            <a:ext cx="3900366"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ja-JP" altLang="en-US" sz="1100" dirty="0">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399072" y="583926"/>
            <a:ext cx="90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2"/>
          <p:cNvSpPr txBox="1">
            <a:spLocks/>
          </p:cNvSpPr>
          <p:nvPr/>
        </p:nvSpPr>
        <p:spPr>
          <a:xfrm>
            <a:off x="5421734" y="38100"/>
            <a:ext cx="4455233"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u="sng" dirty="0">
                <a:latin typeface="Meiryo UI" panose="020B0604030504040204" pitchFamily="50" charset="-128"/>
                <a:ea typeface="Meiryo UI" panose="020B0604030504040204" pitchFamily="50" charset="-128"/>
              </a:rPr>
              <a:t>Ⅱ</a:t>
            </a:r>
            <a:r>
              <a:rPr lang="ja-JP" altLang="en-US" sz="1400" u="sng" dirty="0">
                <a:latin typeface="Meiryo UI" panose="020B0604030504040204" pitchFamily="50" charset="-128"/>
                <a:ea typeface="Meiryo UI" panose="020B0604030504040204" pitchFamily="50" charset="-128"/>
              </a:rPr>
              <a:t>➀「複数分野の先端的サービスの提供」に関する事項</a:t>
            </a:r>
          </a:p>
        </p:txBody>
      </p:sp>
      <p:sp>
        <p:nvSpPr>
          <p:cNvPr id="9"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2</a:t>
            </a:fld>
            <a:endParaRPr kumimoji="1" lang="ja-JP" altLang="en-US"/>
          </a:p>
        </p:txBody>
      </p:sp>
      <p:sp>
        <p:nvSpPr>
          <p:cNvPr id="13" name="Rectangle 1"/>
          <p:cNvSpPr>
            <a:spLocks noChangeArrowheads="1"/>
          </p:cNvSpPr>
          <p:nvPr/>
        </p:nvSpPr>
        <p:spPr bwMode="auto">
          <a:xfrm>
            <a:off x="524207" y="812181"/>
            <a:ext cx="874973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ja-JP" altLang="en-US" sz="1050" dirty="0">
                <a:latin typeface="Meiryo UI" panose="020B0604030504040204" pitchFamily="50" charset="-128"/>
                <a:ea typeface="Meiryo UI" panose="020B0604030504040204" pitchFamily="50" charset="-128"/>
              </a:rPr>
              <a:t>先端的サービスの全体像と内容について、 図や写真等を用いて</a:t>
            </a:r>
            <a:r>
              <a:rPr lang="ja-JP" altLang="en-US" sz="1050" dirty="0" smtClean="0">
                <a:latin typeface="Meiryo UI" panose="020B0604030504040204" pitchFamily="50" charset="-128"/>
                <a:ea typeface="Meiryo UI" panose="020B0604030504040204" pitchFamily="50" charset="-128"/>
              </a:rPr>
              <a:t>、分野を分けて分かりやすく</a:t>
            </a:r>
            <a:r>
              <a:rPr lang="ja-JP" altLang="en-US" sz="1050" dirty="0">
                <a:latin typeface="Meiryo UI" panose="020B0604030504040204" pitchFamily="50" charset="-128"/>
                <a:ea typeface="Meiryo UI" panose="020B0604030504040204" pitchFamily="50" charset="-128"/>
              </a:rPr>
              <a:t>作成して</a:t>
            </a: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下さい</a:t>
            </a:r>
            <a:r>
              <a:rPr lang="ja-JP" altLang="en-US" sz="1050" dirty="0">
                <a:latin typeface="Meiryo UI" panose="020B0604030504040204" pitchFamily="50" charset="-128"/>
                <a:ea typeface="Meiryo UI" panose="020B0604030504040204" pitchFamily="50" charset="-128"/>
              </a:rPr>
              <a:t>。（複数ページにわたっても結構です）</a:t>
            </a:r>
            <a:endParaRPr lang="en-US" altLang="ja-JP" sz="1050" dirty="0">
              <a:latin typeface="Meiryo UI" panose="020B0604030504040204" pitchFamily="50" charset="-128"/>
              <a:ea typeface="Meiryo UI" panose="020B0604030504040204" pitchFamily="50" charset="-128"/>
            </a:endParaRPr>
          </a:p>
        </p:txBody>
      </p:sp>
      <p:sp>
        <p:nvSpPr>
          <p:cNvPr id="12" name="タイトル 2"/>
          <p:cNvSpPr txBox="1">
            <a:spLocks/>
          </p:cNvSpPr>
          <p:nvPr/>
        </p:nvSpPr>
        <p:spPr>
          <a:xfrm>
            <a:off x="517362" y="138525"/>
            <a:ext cx="5676414"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rPr>
              <a:t>先端的</a:t>
            </a:r>
            <a:r>
              <a:rPr lang="ja-JP" altLang="en-US" sz="1600" b="1" dirty="0" smtClean="0">
                <a:latin typeface="Meiryo UI" panose="020B0604030504040204" pitchFamily="50" charset="-128"/>
                <a:ea typeface="Meiryo UI" panose="020B0604030504040204" pitchFamily="50" charset="-128"/>
              </a:rPr>
              <a:t>サービスの</a:t>
            </a:r>
            <a:r>
              <a:rPr lang="ja-JP" altLang="en-US" sz="1600" b="1" dirty="0">
                <a:latin typeface="Meiryo UI" panose="020B0604030504040204" pitchFamily="50" charset="-128"/>
                <a:ea typeface="Meiryo UI" panose="020B0604030504040204" pitchFamily="50" charset="-128"/>
              </a:rPr>
              <a:t>概要</a:t>
            </a:r>
          </a:p>
        </p:txBody>
      </p:sp>
      <p:sp>
        <p:nvSpPr>
          <p:cNvPr id="14" name="テキスト ボックス 13"/>
          <p:cNvSpPr txBox="1"/>
          <p:nvPr/>
        </p:nvSpPr>
        <p:spPr>
          <a:xfrm>
            <a:off x="1579027" y="2961133"/>
            <a:ext cx="6520962" cy="707886"/>
          </a:xfrm>
          <a:prstGeom prst="rect">
            <a:avLst/>
          </a:prstGeom>
          <a:noFill/>
        </p:spPr>
        <p:txBody>
          <a:bodyPr wrap="square" rtlCol="0">
            <a:spAutoFit/>
          </a:bodyPr>
          <a:lstStyle/>
          <a:p>
            <a:pPr algn="ctr"/>
            <a:r>
              <a:rPr kumimoji="1" lang="ja-JP" altLang="en-US" sz="4000" dirty="0">
                <a:solidFill>
                  <a:schemeClr val="bg2">
                    <a:lumMod val="90000"/>
                  </a:schemeClr>
                </a:solidFill>
                <a:latin typeface="HGS創英角ｺﾞｼｯｸUB" panose="020B0900000000000000" pitchFamily="50" charset="-128"/>
                <a:ea typeface="HGS創英角ｺﾞｼｯｸUB" panose="020B0900000000000000" pitchFamily="50" charset="-128"/>
              </a:rPr>
              <a:t>様式自由</a:t>
            </a:r>
            <a:endParaRPr kumimoji="1" lang="en-US" altLang="ja-JP" sz="4000" dirty="0">
              <a:solidFill>
                <a:schemeClr val="bg2">
                  <a:lumMod val="90000"/>
                </a:schemeClr>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411983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77365735"/>
              </p:ext>
            </p:extLst>
          </p:nvPr>
        </p:nvGraphicFramePr>
        <p:xfrm>
          <a:off x="284896" y="389674"/>
          <a:ext cx="9351474" cy="6109301"/>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227931">
                <a:tc>
                  <a:txBody>
                    <a:bodyPr/>
                    <a:lstStyle/>
                    <a:p>
                      <a:pPr algn="just">
                        <a:spcAft>
                          <a:spcPts val="0"/>
                        </a:spcAft>
                      </a:pPr>
                      <a:r>
                        <a:rPr lang="ja-JP" altLang="en-US"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（各サービスの説明）</a:t>
                      </a:r>
                      <a:r>
                        <a:rPr lang="ja-JP" sz="1200" b="1"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先端的サービス</a:t>
                      </a:r>
                      <a:r>
                        <a:rPr lang="ja-JP" altLang="en-US" sz="1200" b="1"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20857621"/>
                  </a:ext>
                </a:extLst>
              </a:tr>
              <a:tr h="444203">
                <a:tc>
                  <a:txBody>
                    <a:bodyPr/>
                    <a:lstStyle/>
                    <a:p>
                      <a:pPr algn="just">
                        <a:lnSpc>
                          <a:spcPts val="1200"/>
                        </a:lnSpc>
                        <a:spcAft>
                          <a:spcPts val="0"/>
                        </a:spcAft>
                      </a:pPr>
                      <a:r>
                        <a:rPr lang="ja-JP" altLang="en-US" sz="1100" u="sng" kern="100" dirty="0">
                          <a:effectLst/>
                          <a:latin typeface="Meiryo UI" panose="020B0604030504040204" pitchFamily="50" charset="-128"/>
                          <a:ea typeface="Meiryo UI" panose="020B0604030504040204" pitchFamily="50" charset="-128"/>
                          <a:cs typeface="Times New Roman" panose="02020603050405020304" pitchFamily="18" charset="0"/>
                        </a:rPr>
                        <a:t>〇先端的サービスの名称</a:t>
                      </a: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r h="477891">
                <a:tc>
                  <a:txBody>
                    <a:bodyPr/>
                    <a:lstStyle/>
                    <a:p>
                      <a:pPr algn="just">
                        <a:lnSpc>
                          <a:spcPts val="1200"/>
                        </a:lnSpc>
                        <a:spcAft>
                          <a:spcPts val="0"/>
                        </a:spcAft>
                      </a:pPr>
                      <a:r>
                        <a:rPr lang="ja-JP" alt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対象分野（移動・物流・支払い・行政・医療・介護・服薬・教育・エネルギー・ 環境・防犯・防災など</a:t>
                      </a:r>
                      <a:r>
                        <a:rPr lang="ja-JP" alt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例示した分野以外でも、当然構いません</a:t>
                      </a:r>
                      <a:r>
                        <a:rPr lang="ja-JP" alt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57488"/>
                  </a:ext>
                </a:extLst>
              </a:tr>
              <a:tr h="2182083">
                <a:tc>
                  <a:txBody>
                    <a:bodyPr/>
                    <a:lstStyle/>
                    <a:p>
                      <a:pPr algn="just">
                        <a:lnSpc>
                          <a:spcPts val="1200"/>
                        </a:lnSpc>
                        <a:spcAft>
                          <a:spcPts val="0"/>
                        </a:spcAft>
                      </a:pP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〇先端的サービスの内容</a:t>
                      </a:r>
                      <a:endPar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先端的サービスの具体的な内容とともに、その先進性・革新性、効果等も記載して下さい。</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39763"/>
                  </a:ext>
                </a:extLst>
              </a:tr>
              <a:tr h="667245">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関連する規制・制度改革事項（新たな規制改革の提案、既存の国家戦略特区の特例措置の活用）</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86075"/>
                  </a:ext>
                </a:extLst>
              </a:tr>
              <a:tr h="703316">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スケジュール</a:t>
                      </a:r>
                      <a:endParaRPr lang="en-US" alt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lang="ja-JP" altLang="en-US" sz="11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実証実験、サービス実装等のスケジュールについて記載して</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下さい</a:t>
                      </a:r>
                      <a:r>
                        <a:rPr lang="ja-JP" altLang="en-US" sz="11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100" u="non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6706073"/>
                  </a:ext>
                </a:extLst>
              </a:tr>
              <a:tr h="703316">
                <a:tc>
                  <a:txBody>
                    <a:bodyPr/>
                    <a:lstStyle/>
                    <a:p>
                      <a:pPr algn="just">
                        <a:lnSpc>
                          <a:spcPts val="1200"/>
                        </a:lnSpc>
                        <a:spcAft>
                          <a:spcPts val="0"/>
                        </a:spcAft>
                      </a:pPr>
                      <a:r>
                        <a:rPr lang="ja-JP" altLang="en-US" sz="1100" u="sng" kern="100" dirty="0">
                          <a:effectLst/>
                          <a:latin typeface="Meiryo UI" panose="020B0604030504040204" pitchFamily="50" charset="-128"/>
                          <a:ea typeface="Meiryo UI" panose="020B0604030504040204" pitchFamily="50" charset="-128"/>
                          <a:cs typeface="Times New Roman" panose="02020603050405020304" pitchFamily="18" charset="0"/>
                        </a:rPr>
                        <a:t>○先端的サービスを実施する主要</a:t>
                      </a:r>
                      <a:r>
                        <a:rPr lang="ja-JP" altLang="en-US" sz="1100" u="sng" kern="100">
                          <a:effectLst/>
                          <a:latin typeface="Meiryo UI" panose="020B0604030504040204" pitchFamily="50" charset="-128"/>
                          <a:ea typeface="Meiryo UI" panose="020B0604030504040204" pitchFamily="50" charset="-128"/>
                          <a:cs typeface="Times New Roman" panose="02020603050405020304" pitchFamily="18" charset="0"/>
                        </a:rPr>
                        <a:t>な</a:t>
                      </a:r>
                      <a:r>
                        <a:rPr lang="ja-JP" altLang="en-US" sz="1100" u="sng" kern="100" smtClean="0">
                          <a:effectLst/>
                          <a:latin typeface="Meiryo UI" panose="020B0604030504040204" pitchFamily="50" charset="-128"/>
                          <a:ea typeface="Meiryo UI" panose="020B0604030504040204" pitchFamily="50" charset="-128"/>
                          <a:cs typeface="Times New Roman" panose="02020603050405020304" pitchFamily="18" charset="0"/>
                        </a:rPr>
                        <a:t>事業者（共同提案の場合）</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1958380"/>
                  </a:ext>
                </a:extLst>
              </a:tr>
              <a:tr h="703316">
                <a:tc>
                  <a:txBody>
                    <a:bodyPr/>
                    <a:lstStyle/>
                    <a:p>
                      <a:pPr algn="just">
                        <a:lnSpc>
                          <a:spcPts val="1200"/>
                        </a:lnSpc>
                        <a:spcAft>
                          <a:spcPts val="0"/>
                        </a:spcAft>
                      </a:pPr>
                      <a:r>
                        <a:rPr lang="ja-JP" alt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〇先端的サービスに係る費用及びその負担主体</a:t>
                      </a:r>
                      <a:r>
                        <a:rPr lang="en-US" alt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4646152"/>
                  </a:ext>
                </a:extLst>
              </a:tr>
            </a:tbl>
          </a:graphicData>
        </a:graphic>
      </p:graphicFrame>
      <p:sp>
        <p:nvSpPr>
          <p:cNvPr id="4" name="正方形/長方形 3"/>
          <p:cNvSpPr/>
          <p:nvPr/>
        </p:nvSpPr>
        <p:spPr>
          <a:xfrm>
            <a:off x="6626984" y="6477079"/>
            <a:ext cx="2947839" cy="369332"/>
          </a:xfrm>
          <a:prstGeom prst="rect">
            <a:avLst/>
          </a:prstGeom>
        </p:spPr>
        <p:txBody>
          <a:bodyPr wrap="square">
            <a:spAutoFit/>
          </a:bodyPr>
          <a:lstStyle/>
          <a:p>
            <a:pPr lvl="0" defTabSz="914400" eaLnBrk="0" fontAlgn="base" hangingPunct="0">
              <a:spcBef>
                <a:spcPct val="0"/>
              </a:spcBef>
              <a:spcAft>
                <a:spcPct val="0"/>
              </a:spcAft>
            </a:pPr>
            <a:r>
              <a:rPr lang="ja-JP" altLang="ja-JP"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先端的サービスの数に応じ、適宜ページを</a:t>
            </a:r>
            <a:r>
              <a:rPr lang="ja-JP" altLang="ja-JP"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追加して下さい。</a:t>
            </a:r>
            <a:r>
              <a:rPr lang="ja-JP" altLang="en-US"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また、必要に応じ、参考資料を添付して下さい。</a:t>
            </a:r>
            <a:endParaRPr lang="ja-JP" altLang="ja-JP" dirty="0">
              <a:solidFill>
                <a:srgbClr val="FF0000"/>
              </a:solidFill>
              <a:latin typeface="Meiryo UI" panose="020B0604030504040204" pitchFamily="50" charset="-128"/>
              <a:ea typeface="Meiryo UI" panose="020B0604030504040204" pitchFamily="50" charset="-128"/>
            </a:endParaRPr>
          </a:p>
        </p:txBody>
      </p:sp>
      <p:sp>
        <p:nvSpPr>
          <p:cNvPr id="6"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3</a:t>
            </a:fld>
            <a:endParaRPr kumimoji="1" lang="ja-JP" altLang="en-US"/>
          </a:p>
        </p:txBody>
      </p:sp>
      <p:sp>
        <p:nvSpPr>
          <p:cNvPr id="8" name="タイトル 2"/>
          <p:cNvSpPr txBox="1">
            <a:spLocks/>
          </p:cNvSpPr>
          <p:nvPr/>
        </p:nvSpPr>
        <p:spPr>
          <a:xfrm>
            <a:off x="5594466" y="-52642"/>
            <a:ext cx="4322230"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u="sng" dirty="0">
                <a:latin typeface="Meiryo UI" panose="020B0604030504040204" pitchFamily="50" charset="-128"/>
                <a:ea typeface="Meiryo UI" panose="020B0604030504040204" pitchFamily="50" charset="-128"/>
              </a:rPr>
              <a:t>Ⅱ</a:t>
            </a:r>
            <a:r>
              <a:rPr lang="ja-JP" altLang="en-US" sz="1400" u="sng" dirty="0">
                <a:latin typeface="Meiryo UI" panose="020B0604030504040204" pitchFamily="50" charset="-128"/>
                <a:ea typeface="Meiryo UI" panose="020B0604030504040204" pitchFamily="50" charset="-128"/>
              </a:rPr>
              <a:t>➀「複数分野の先端的サービスの提供」に関する事項</a:t>
            </a:r>
          </a:p>
        </p:txBody>
      </p:sp>
    </p:spTree>
    <p:extLst>
      <p:ext uri="{BB962C8B-B14F-4D97-AF65-F5344CB8AC3E}">
        <p14:creationId xmlns:p14="http://schemas.microsoft.com/office/powerpoint/2010/main" val="386388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2"/>
          <p:cNvSpPr txBox="1">
            <a:spLocks/>
          </p:cNvSpPr>
          <p:nvPr/>
        </p:nvSpPr>
        <p:spPr>
          <a:xfrm>
            <a:off x="451824" y="131579"/>
            <a:ext cx="3900366"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cxnSp>
        <p:nvCxnSpPr>
          <p:cNvPr id="6" name="直線コネクタ 5"/>
          <p:cNvCxnSpPr/>
          <p:nvPr/>
        </p:nvCxnSpPr>
        <p:spPr>
          <a:xfrm>
            <a:off x="399072" y="591479"/>
            <a:ext cx="90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タイトル 2"/>
          <p:cNvSpPr txBox="1">
            <a:spLocks/>
          </p:cNvSpPr>
          <p:nvPr/>
        </p:nvSpPr>
        <p:spPr>
          <a:xfrm>
            <a:off x="451824" y="149163"/>
            <a:ext cx="3786068"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新たな規制・制度改革の提案</a:t>
            </a:r>
          </a:p>
        </p:txBody>
      </p:sp>
      <p:sp>
        <p:nvSpPr>
          <p:cNvPr id="8" name="スライド番号プレースホルダー 1"/>
          <p:cNvSpPr>
            <a:spLocks noGrp="1"/>
          </p:cNvSpPr>
          <p:nvPr>
            <p:ph type="sldNum" sz="quarter" idx="12"/>
          </p:nvPr>
        </p:nvSpPr>
        <p:spPr>
          <a:xfrm>
            <a:off x="7605295" y="6525349"/>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11" name="表 10"/>
          <p:cNvGraphicFramePr>
            <a:graphicFrameLocks noGrp="1"/>
          </p:cNvGraphicFramePr>
          <p:nvPr>
            <p:extLst>
              <p:ext uri="{D42A27DB-BD31-4B8C-83A1-F6EECF244321}">
                <p14:modId xmlns:p14="http://schemas.microsoft.com/office/powerpoint/2010/main" val="529726216"/>
              </p:ext>
            </p:extLst>
          </p:nvPr>
        </p:nvGraphicFramePr>
        <p:xfrm>
          <a:off x="189791" y="687890"/>
          <a:ext cx="9418562" cy="5684381"/>
        </p:xfrm>
        <a:graphic>
          <a:graphicData uri="http://schemas.openxmlformats.org/drawingml/2006/table">
            <a:tbl>
              <a:tblPr firstRow="1" bandRow="1">
                <a:tableStyleId>{F5AB1C69-6EDB-4FF4-983F-18BD219EF322}</a:tableStyleId>
              </a:tblPr>
              <a:tblGrid>
                <a:gridCol w="323729">
                  <a:extLst>
                    <a:ext uri="{9D8B030D-6E8A-4147-A177-3AD203B41FA5}">
                      <a16:colId xmlns:a16="http://schemas.microsoft.com/office/drawing/2014/main" val="1316306213"/>
                    </a:ext>
                  </a:extLst>
                </a:gridCol>
                <a:gridCol w="1407692">
                  <a:extLst>
                    <a:ext uri="{9D8B030D-6E8A-4147-A177-3AD203B41FA5}">
                      <a16:colId xmlns:a16="http://schemas.microsoft.com/office/drawing/2014/main" val="2417424962"/>
                    </a:ext>
                  </a:extLst>
                </a:gridCol>
                <a:gridCol w="1407692">
                  <a:extLst>
                    <a:ext uri="{9D8B030D-6E8A-4147-A177-3AD203B41FA5}">
                      <a16:colId xmlns:a16="http://schemas.microsoft.com/office/drawing/2014/main" val="4007082420"/>
                    </a:ext>
                  </a:extLst>
                </a:gridCol>
                <a:gridCol w="1407692">
                  <a:extLst>
                    <a:ext uri="{9D8B030D-6E8A-4147-A177-3AD203B41FA5}">
                      <a16:colId xmlns:a16="http://schemas.microsoft.com/office/drawing/2014/main" val="1217734497"/>
                    </a:ext>
                  </a:extLst>
                </a:gridCol>
                <a:gridCol w="1407692">
                  <a:extLst>
                    <a:ext uri="{9D8B030D-6E8A-4147-A177-3AD203B41FA5}">
                      <a16:colId xmlns:a16="http://schemas.microsoft.com/office/drawing/2014/main" val="2169076355"/>
                    </a:ext>
                  </a:extLst>
                </a:gridCol>
                <a:gridCol w="1407692">
                  <a:extLst>
                    <a:ext uri="{9D8B030D-6E8A-4147-A177-3AD203B41FA5}">
                      <a16:colId xmlns:a16="http://schemas.microsoft.com/office/drawing/2014/main" val="2332162211"/>
                    </a:ext>
                  </a:extLst>
                </a:gridCol>
                <a:gridCol w="1407692">
                  <a:extLst>
                    <a:ext uri="{9D8B030D-6E8A-4147-A177-3AD203B41FA5}">
                      <a16:colId xmlns:a16="http://schemas.microsoft.com/office/drawing/2014/main" val="2215086164"/>
                    </a:ext>
                  </a:extLst>
                </a:gridCol>
                <a:gridCol w="648681">
                  <a:extLst>
                    <a:ext uri="{9D8B030D-6E8A-4147-A177-3AD203B41FA5}">
                      <a16:colId xmlns:a16="http://schemas.microsoft.com/office/drawing/2014/main" val="3150403266"/>
                    </a:ext>
                  </a:extLst>
                </a:gridCol>
              </a:tblGrid>
              <a:tr h="1000331">
                <a:tc>
                  <a:txBody>
                    <a:bodyPr/>
                    <a:lstStyle/>
                    <a:p>
                      <a:r>
                        <a:rPr kumimoji="1" lang="en-US" altLang="ja-JP" sz="800" b="0" dirty="0">
                          <a:latin typeface="Meiryo UI" panose="020B0604030504040204" pitchFamily="50" charset="-128"/>
                          <a:ea typeface="Meiryo UI" panose="020B0604030504040204" pitchFamily="50" charset="-128"/>
                        </a:rPr>
                        <a:t>No</a:t>
                      </a:r>
                      <a:endParaRPr kumimoji="1" lang="ja-JP" altLang="en-US" sz="800" b="0" dirty="0">
                        <a:latin typeface="Meiryo UI" panose="020B0604030504040204" pitchFamily="50" charset="-128"/>
                        <a:ea typeface="Meiryo UI" panose="020B0604030504040204" pitchFamily="50" charset="-128"/>
                      </a:endParaRP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r>
                        <a:rPr lang="ja-JP" altLang="en-US" sz="1000" b="0" dirty="0">
                          <a:latin typeface="Meiryo UI" panose="020B0604030504040204" pitchFamily="50" charset="-128"/>
                          <a:ea typeface="Meiryo UI" panose="020B0604030504040204" pitchFamily="50" charset="-128"/>
                        </a:rPr>
                        <a:t>①提案名</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r>
                        <a:rPr kumimoji="1" lang="ja-JP" altLang="en-US" sz="1000" b="0" dirty="0">
                          <a:latin typeface="Meiryo UI" panose="020B0604030504040204" pitchFamily="50" charset="-128"/>
                          <a:ea typeface="Meiryo UI" panose="020B0604030504040204" pitchFamily="50" charset="-128"/>
                        </a:rPr>
                        <a:t>②具体的な事業の実施内容</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r>
                        <a:rPr lang="ja-JP" altLang="en-US" sz="1000" b="0" dirty="0">
                          <a:latin typeface="Meiryo UI" panose="020B0604030504040204" pitchFamily="50" charset="-128"/>
                          <a:ea typeface="Meiryo UI" panose="020B0604030504040204" pitchFamily="50" charset="-128"/>
                        </a:rPr>
                        <a:t>③「②」の事業を実施した場合に想定される経済的社会的効果</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r>
                        <a:rPr kumimoji="1" lang="ja-JP" altLang="en-US" sz="1000" b="0" dirty="0">
                          <a:latin typeface="Meiryo UI" panose="020B0604030504040204" pitchFamily="50" charset="-128"/>
                          <a:ea typeface="Meiryo UI" panose="020B0604030504040204" pitchFamily="50" charset="-128"/>
                        </a:rPr>
                        <a:t>④「②」の事業の実施を不可能又は困難とさせている規制等の内容</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r>
                        <a:rPr kumimoji="1" lang="ja-JP" altLang="en-US" sz="1000" b="0" dirty="0">
                          <a:latin typeface="Meiryo UI" panose="020B0604030504040204" pitchFamily="50" charset="-128"/>
                          <a:ea typeface="Meiryo UI" panose="020B0604030504040204" pitchFamily="50" charset="-128"/>
                        </a:rPr>
                        <a:t>⑤「④」の規制等の根拠法令等</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r>
                        <a:rPr kumimoji="1" lang="ja-JP" altLang="en-US" sz="1000" b="0" dirty="0">
                          <a:latin typeface="Meiryo UI" panose="020B0604030504040204" pitchFamily="50" charset="-128"/>
                          <a:ea typeface="Meiryo UI" panose="020B0604030504040204" pitchFamily="50" charset="-128"/>
                        </a:rPr>
                        <a:t>⑥「④」及び「⑤」の規制・制度改革のために提案する新たな措置の内容</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r>
                        <a:rPr kumimoji="1" lang="ja-JP" altLang="en-US" sz="1000" b="0" dirty="0">
                          <a:latin typeface="Meiryo UI" panose="020B0604030504040204" pitchFamily="50" charset="-128"/>
                          <a:ea typeface="Meiryo UI" panose="020B0604030504040204" pitchFamily="50" charset="-128"/>
                        </a:rPr>
                        <a:t>⑦参考資料がある場合は、その有無</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822180868"/>
                  </a:ext>
                </a:extLst>
              </a:tr>
              <a:tr h="2342025">
                <a:tc>
                  <a:txBody>
                    <a:bodyPr/>
                    <a:lstStyle/>
                    <a:p>
                      <a:pPr algn="ctr"/>
                      <a:r>
                        <a:rPr kumimoji="1" lang="ja-JP" altLang="en-US" sz="800" b="0" dirty="0">
                          <a:latin typeface="Meiryo UI" panose="020B0604030504040204" pitchFamily="50" charset="-128"/>
                          <a:ea typeface="Meiryo UI" panose="020B0604030504040204" pitchFamily="50" charset="-128"/>
                        </a:rPr>
                        <a:t>１</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実施したい事業について記載して下さい。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可能であれば具体的に記載して下さい。</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事業を実施した場合に想定される効果について、記載して下さい。</a:t>
                      </a:r>
                    </a:p>
                    <a:p>
                      <a:r>
                        <a:rPr kumimoji="1" lang="ja-JP" altLang="en-US" sz="1000" b="0" dirty="0">
                          <a:latin typeface="Meiryo UI" panose="020B0604030504040204" pitchFamily="50" charset="-128"/>
                          <a:ea typeface="Meiryo UI" panose="020B0604030504040204" pitchFamily="50" charset="-128"/>
                        </a:rPr>
                        <a:t>定量的な効果が書ける場合は具体的に記載して下さい。</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複数の規制等が関係する場合は、当該規制等ごとに記述して下さい。欄が不足する場合は下に追加し記載して下さい。</a:t>
                      </a:r>
                    </a:p>
                    <a:p>
                      <a:r>
                        <a:rPr kumimoji="1" lang="ja-JP" altLang="en-US" sz="1000" b="0" dirty="0">
                          <a:latin typeface="Meiryo UI" panose="020B0604030504040204" pitchFamily="50" charset="-128"/>
                          <a:ea typeface="Meiryo UI" panose="020B0604030504040204" pitchFamily="50" charset="-128"/>
                        </a:rPr>
                        <a:t>（行政への問合せでできないと回答を受けた事例や不許可通知などがあればお示し下さい。）</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④の根拠となる法律・省令・政令・通知等を記載して下さい。</a:t>
                      </a:r>
                    </a:p>
                    <a:p>
                      <a:r>
                        <a:rPr kumimoji="1" lang="ja-JP" altLang="en-US" sz="1000" b="0" dirty="0">
                          <a:latin typeface="Meiryo UI" panose="020B0604030504040204" pitchFamily="50" charset="-128"/>
                          <a:ea typeface="Meiryo UI" panose="020B0604030504040204" pitchFamily="50" charset="-128"/>
                        </a:rPr>
                        <a:t>法令については条・項・号まで記載して下さい。</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②の事業をすることで③の効果を得るために、どの規制をどうして欲しいのかについて記載して下さい。</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a:endParaRPr kumimoji="1" lang="ja-JP" altLang="en-US" sz="1000" b="0" dirty="0">
                        <a:latin typeface="Meiryo UI" panose="020B0604030504040204" pitchFamily="50" charset="-128"/>
                        <a:ea typeface="Meiryo UI" panose="020B0604030504040204" pitchFamily="50" charset="-128"/>
                      </a:endParaRP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2079499129"/>
                  </a:ext>
                </a:extLst>
              </a:tr>
              <a:tr h="2342025">
                <a:tc>
                  <a:txBody>
                    <a:bodyPr/>
                    <a:lstStyle/>
                    <a:p>
                      <a:pPr algn="ctr"/>
                      <a:r>
                        <a:rPr kumimoji="1" lang="ja-JP" altLang="en-US" sz="800" b="0" dirty="0">
                          <a:latin typeface="Meiryo UI" panose="020B0604030504040204" pitchFamily="50" charset="-128"/>
                          <a:ea typeface="Meiryo UI" panose="020B0604030504040204" pitchFamily="50" charset="-128"/>
                        </a:rPr>
                        <a:t>２</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kumimoji="1" lang="ja-JP" altLang="en-US" sz="800" b="0" dirty="0">
                        <a:latin typeface="Meiryo UI" panose="020B0604030504040204" pitchFamily="50" charset="-128"/>
                        <a:ea typeface="Meiryo UI" panose="020B0604030504040204" pitchFamily="50" charset="-128"/>
                      </a:endParaRP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1181511"/>
                  </a:ext>
                </a:extLst>
              </a:tr>
            </a:tbl>
          </a:graphicData>
        </a:graphic>
      </p:graphicFrame>
      <p:sp>
        <p:nvSpPr>
          <p:cNvPr id="12" name="正方形/長方形 11"/>
          <p:cNvSpPr/>
          <p:nvPr/>
        </p:nvSpPr>
        <p:spPr>
          <a:xfrm>
            <a:off x="6651381" y="6389855"/>
            <a:ext cx="3080065" cy="369332"/>
          </a:xfrm>
          <a:prstGeom prst="rect">
            <a:avLst/>
          </a:prstGeom>
        </p:spPr>
        <p:txBody>
          <a:bodyPr wrap="square">
            <a:spAutoFit/>
          </a:bodyPr>
          <a:lstStyle/>
          <a:p>
            <a:pPr defTabSz="914400" eaLnBrk="0" fontAlgn="base" hangingPunct="0">
              <a:spcBef>
                <a:spcPct val="0"/>
              </a:spcBef>
              <a:spcAft>
                <a:spcPct val="0"/>
              </a:spcAft>
              <a:defRPr/>
            </a:pPr>
            <a:r>
              <a:rPr lang="ja-JP" altLang="ja-JP"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規制改革提案の数に応じて、適宜ページを</a:t>
            </a:r>
            <a:r>
              <a:rPr lang="ja-JP" altLang="ja-JP"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追加して下さい。</a:t>
            </a:r>
            <a:r>
              <a:rPr lang="ja-JP" altLang="en-US" sz="9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また、</a:t>
            </a:r>
            <a:r>
              <a:rPr kumimoji="0"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Times New Roman" panose="02020603050405020304" pitchFamily="18" charset="0"/>
              </a:rPr>
              <a:t>必要に応じ、参考資料を添付して下さい。</a:t>
            </a:r>
            <a:endParaRPr kumimoji="0" lang="ja-JP" altLang="ja-JP"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3" name="タイトル 2"/>
          <p:cNvSpPr txBox="1">
            <a:spLocks/>
          </p:cNvSpPr>
          <p:nvPr/>
        </p:nvSpPr>
        <p:spPr>
          <a:xfrm>
            <a:off x="4971011" y="-52642"/>
            <a:ext cx="4945685"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ja-JP" sz="1400" u="sng" dirty="0">
                <a:solidFill>
                  <a:prstClr val="black"/>
                </a:solidFill>
                <a:latin typeface="Meiryo UI" panose="020B0604030504040204" pitchFamily="50" charset="-128"/>
                <a:ea typeface="Meiryo UI" panose="020B0604030504040204" pitchFamily="50" charset="-128"/>
              </a:rPr>
              <a:t>Ⅱ</a:t>
            </a:r>
            <a:r>
              <a:rPr lang="ja-JP" altLang="en-US" sz="1400" u="sng" dirty="0">
                <a:solidFill>
                  <a:prstClr val="black"/>
                </a:solidFill>
                <a:latin typeface="Meiryo UI" panose="020B0604030504040204" pitchFamily="50" charset="-128"/>
                <a:ea typeface="Meiryo UI" panose="020B0604030504040204" pitchFamily="50" charset="-128"/>
              </a:rPr>
              <a:t>②「広範かつ大胆な規制・制度改革の提案</a:t>
            </a: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」に関する事項</a:t>
            </a:r>
          </a:p>
        </p:txBody>
      </p:sp>
    </p:spTree>
    <p:extLst>
      <p:ext uri="{BB962C8B-B14F-4D97-AF65-F5344CB8AC3E}">
        <p14:creationId xmlns:p14="http://schemas.microsoft.com/office/powerpoint/2010/main" val="415693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60708285"/>
              </p:ext>
            </p:extLst>
          </p:nvPr>
        </p:nvGraphicFramePr>
        <p:xfrm>
          <a:off x="298941" y="518742"/>
          <a:ext cx="9328638" cy="6085736"/>
        </p:xfrm>
        <a:graphic>
          <a:graphicData uri="http://schemas.openxmlformats.org/drawingml/2006/table">
            <a:tbl>
              <a:tblPr firstRow="1" firstCol="1" bandRow="1"/>
              <a:tblGrid>
                <a:gridCol w="9328638">
                  <a:extLst>
                    <a:ext uri="{9D8B030D-6E8A-4147-A177-3AD203B41FA5}">
                      <a16:colId xmlns:a16="http://schemas.microsoft.com/office/drawing/2014/main" val="2133187506"/>
                    </a:ext>
                  </a:extLst>
                </a:gridCol>
              </a:tblGrid>
              <a:tr h="2987664">
                <a:tc>
                  <a:txBody>
                    <a:bodyPr/>
                    <a:lstStyle/>
                    <a:p>
                      <a:pPr algn="just">
                        <a:lnSpc>
                          <a:spcPts val="1200"/>
                        </a:lnSpc>
                        <a:spcAft>
                          <a:spcPts val="0"/>
                        </a:spcAft>
                      </a:pPr>
                      <a:r>
                        <a:rPr lang="ja-JP" altLang="en-US" sz="1100" u="sng" kern="100" dirty="0">
                          <a:effectLst/>
                          <a:latin typeface="Meiryo UI" panose="020B0604030504040204" pitchFamily="50" charset="-128"/>
                          <a:ea typeface="Meiryo UI" panose="020B0604030504040204" pitchFamily="50" charset="-128"/>
                          <a:cs typeface="Times New Roman" panose="02020603050405020304" pitchFamily="18" charset="0"/>
                        </a:rPr>
                        <a:t>○データ連携基盤整備事業の概要及びシステム構成図等</a:t>
                      </a: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dirty="0">
                        <a:solidFill>
                          <a:prstClr val="black"/>
                        </a:solidFill>
                        <a:latin typeface="Meiryo UI" panose="020B0604030504040204" pitchFamily="50" charset="-128"/>
                        <a:ea typeface="Meiryo UI" panose="020B0604030504040204" pitchFamily="50" charset="-128"/>
                      </a:endParaRPr>
                    </a:p>
                    <a:p>
                      <a:pPr algn="just">
                        <a:lnSpc>
                          <a:spcPts val="1200"/>
                        </a:lnSpc>
                        <a:spcAft>
                          <a:spcPts val="0"/>
                        </a:spcAft>
                      </a:pPr>
                      <a:r>
                        <a:rPr lang="ja-JP" altLang="en-US" sz="1100" dirty="0">
                          <a:solidFill>
                            <a:prstClr val="black"/>
                          </a:solidFill>
                          <a:latin typeface="Meiryo UI" panose="020B0604030504040204" pitchFamily="50" charset="-128"/>
                          <a:ea typeface="Meiryo UI" panose="020B0604030504040204" pitchFamily="50" charset="-128"/>
                        </a:rPr>
                        <a:t>　法第２条第２項第３号に規定する「</a:t>
                      </a:r>
                      <a:r>
                        <a:rPr lang="ja-JP" altLang="en-US" sz="1100" u="none" kern="100" dirty="0">
                          <a:effectLst/>
                          <a:latin typeface="Meiryo UI" panose="020B0604030504040204" pitchFamily="50" charset="-128"/>
                          <a:ea typeface="Meiryo UI" panose="020B0604030504040204" pitchFamily="50" charset="-128"/>
                          <a:cs typeface="Times New Roman" panose="02020603050405020304" pitchFamily="18" charset="0"/>
                        </a:rPr>
                        <a:t>データ連携基盤整備事業」の概要を記載してください。</a:t>
                      </a:r>
                      <a:endParaRPr lang="en-US" altLang="ja-JP" sz="1100" u="non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kumimoji="1" lang="ja-JP" altLang="en-US" sz="11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別添の様式を参考に、</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データ連携基盤のシステム構成図、整備改修スケジュール等を添付して下さい。</a:t>
                      </a: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593" marR="49593"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6654707"/>
                  </a:ext>
                </a:extLst>
              </a:tr>
              <a:tr h="3098072">
                <a:tc>
                  <a:txBody>
                    <a:bodyPr/>
                    <a:lstStyle/>
                    <a:p>
                      <a:pPr algn="just">
                        <a:lnSpc>
                          <a:spcPts val="1200"/>
                        </a:lnSpc>
                        <a:spcAft>
                          <a:spcPts val="0"/>
                        </a:spcAft>
                      </a:pPr>
                      <a:r>
                        <a:rPr lang="ja-JP" altLang="en-US" sz="1100" u="sng" kern="100" dirty="0">
                          <a:effectLst/>
                          <a:latin typeface="Meiryo UI" panose="020B0604030504040204" pitchFamily="50" charset="-128"/>
                          <a:ea typeface="Meiryo UI" panose="020B0604030504040204" pitchFamily="50" charset="-128"/>
                          <a:cs typeface="Times New Roman" panose="02020603050405020304" pitchFamily="18" charset="0"/>
                        </a:rPr>
                        <a:t>○ＡＰＩの公開等システム間の相互の連携及び互換性の確保に関する事項</a:t>
                      </a: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zh-CN"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zh-CN"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施行令</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第１条、</a:t>
                      </a:r>
                      <a:r>
                        <a:rPr lang="zh-CN"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施行</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規則第１条の２第２項に基づき実施する措置の内容（予定を含む）を記載して下さい。</a:t>
                      </a:r>
                    </a:p>
                  </a:txBody>
                  <a:tcPr marL="49593" marR="49593"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6392238"/>
                  </a:ext>
                </a:extLst>
              </a:tr>
            </a:tbl>
          </a:graphicData>
        </a:graphic>
      </p:graphicFrame>
      <p:sp>
        <p:nvSpPr>
          <p:cNvPr id="5" name="Rectangle 1"/>
          <p:cNvSpPr>
            <a:spLocks noChangeArrowheads="1"/>
          </p:cNvSpPr>
          <p:nvPr/>
        </p:nvSpPr>
        <p:spPr bwMode="auto">
          <a:xfrm>
            <a:off x="6739690" y="161089"/>
            <a:ext cx="325220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u="sng"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Ⅱ</a:t>
            </a:r>
            <a:r>
              <a:rPr lang="ja-JP" altLang="en-US" sz="1400" u="sng"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③</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データ連携基盤」に関する事項</a:t>
            </a:r>
            <a:endParaRPr kumimoji="0" lang="ja-JP" altLang="ja-JP"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スライド番号プレースホルダー 1"/>
          <p:cNvSpPr>
            <a:spLocks noGrp="1"/>
          </p:cNvSpPr>
          <p:nvPr>
            <p:ph type="sldNum" sz="quarter" idx="12"/>
          </p:nvPr>
        </p:nvSpPr>
        <p:spPr>
          <a:xfrm>
            <a:off x="7605295" y="6525349"/>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06137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007143" y="2745335"/>
            <a:ext cx="1576456" cy="685703"/>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その他の</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p:cNvSpPr/>
          <p:nvPr/>
        </p:nvSpPr>
        <p:spPr>
          <a:xfrm>
            <a:off x="339197" y="2365967"/>
            <a:ext cx="521435" cy="236481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432037" y="2872230"/>
            <a:ext cx="363736" cy="1226443"/>
          </a:xfrm>
          <a:prstGeom prst="rect">
            <a:avLst/>
          </a:prstGeom>
          <a:noFill/>
        </p:spPr>
        <p:txBody>
          <a:bodyPr vert="eaVert"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7" name="正方形/長方形 6"/>
          <p:cNvSpPr/>
          <p:nvPr/>
        </p:nvSpPr>
        <p:spPr>
          <a:xfrm>
            <a:off x="325209" y="773920"/>
            <a:ext cx="521435" cy="15135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333194" y="769815"/>
            <a:ext cx="559594" cy="1430464"/>
          </a:xfrm>
          <a:prstGeom prst="rect">
            <a:avLst/>
          </a:prstGeom>
          <a:noFill/>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先端的</a:t>
            </a:r>
            <a:endPar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p>
        </p:txBody>
      </p:sp>
      <p:sp>
        <p:nvSpPr>
          <p:cNvPr id="9" name="正方形/長方形 8"/>
          <p:cNvSpPr/>
          <p:nvPr/>
        </p:nvSpPr>
        <p:spPr>
          <a:xfrm>
            <a:off x="340942" y="4817962"/>
            <a:ext cx="521435" cy="142746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p:cNvSpPr txBox="1"/>
          <p:nvPr/>
        </p:nvSpPr>
        <p:spPr>
          <a:xfrm>
            <a:off x="338568" y="5060658"/>
            <a:ext cx="559594" cy="900014"/>
          </a:xfrm>
          <a:prstGeom prst="rect">
            <a:avLst/>
          </a:prstGeom>
          <a:noFill/>
        </p:spPr>
        <p:txBody>
          <a:bodyPr vert="eaVert"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データ提供</a:t>
            </a:r>
            <a:endPar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インフラ</a:t>
            </a:r>
          </a:p>
        </p:txBody>
      </p:sp>
      <p:sp>
        <p:nvSpPr>
          <p:cNvPr id="11" name="正方形/長方形 10"/>
          <p:cNvSpPr/>
          <p:nvPr/>
        </p:nvSpPr>
        <p:spPr>
          <a:xfrm>
            <a:off x="1247166" y="2736664"/>
            <a:ext cx="5894480" cy="1784166"/>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p:cNvSpPr txBox="1"/>
          <p:nvPr/>
        </p:nvSpPr>
        <p:spPr>
          <a:xfrm>
            <a:off x="1090246" y="6360780"/>
            <a:ext cx="969928"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水位センサ</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か所）</a:t>
            </a:r>
          </a:p>
        </p:txBody>
      </p:sp>
      <p:sp>
        <p:nvSpPr>
          <p:cNvPr id="13" name="テキスト ボックス 12"/>
          <p:cNvSpPr txBox="1"/>
          <p:nvPr/>
        </p:nvSpPr>
        <p:spPr>
          <a:xfrm>
            <a:off x="2159675" y="6360781"/>
            <a:ext cx="1036262"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水位カメラ</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か所）</a:t>
            </a:r>
          </a:p>
        </p:txBody>
      </p:sp>
      <p:sp>
        <p:nvSpPr>
          <p:cNvPr id="14" name="円柱 13"/>
          <p:cNvSpPr/>
          <p:nvPr/>
        </p:nvSpPr>
        <p:spPr>
          <a:xfrm>
            <a:off x="1680434" y="5042678"/>
            <a:ext cx="869058" cy="620641"/>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楕円 15"/>
          <p:cNvSpPr/>
          <p:nvPr/>
        </p:nvSpPr>
        <p:spPr>
          <a:xfrm>
            <a:off x="1245904" y="5875881"/>
            <a:ext cx="759481" cy="369547"/>
          </a:xfrm>
          <a:prstGeom prst="ellipse">
            <a:avLst/>
          </a:prstGeom>
          <a:solidFill>
            <a:sysClr val="window" lastClr="FFFFFF">
              <a:lumMod val="85000"/>
            </a:sysClr>
          </a:solidFill>
          <a:ln w="12700" cap="flat" cmpd="sng" algn="ctr">
            <a:noFill/>
            <a:prstDash val="solid"/>
            <a:miter lim="800000"/>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LPWA</a:t>
            </a:r>
            <a:endParaRPr kumimoji="1" lang="ja-JP" altLang="en-US" sz="10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 name="楕円 16"/>
          <p:cNvSpPr/>
          <p:nvPr/>
        </p:nvSpPr>
        <p:spPr>
          <a:xfrm>
            <a:off x="2214464" y="5875881"/>
            <a:ext cx="759481" cy="363705"/>
          </a:xfrm>
          <a:prstGeom prst="ellipse">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5G</a:t>
            </a:r>
            <a:endParaRPr kumimoji="1" lang="ja-JP" altLang="en-US" sz="11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18" name="直線コネクタ 17"/>
          <p:cNvCxnSpPr>
            <a:stCxn id="14" idx="3"/>
            <a:endCxn id="16" idx="0"/>
          </p:cNvCxnSpPr>
          <p:nvPr/>
        </p:nvCxnSpPr>
        <p:spPr>
          <a:xfrm flipH="1">
            <a:off x="1625645" y="5663319"/>
            <a:ext cx="489318" cy="212563"/>
          </a:xfrm>
          <a:prstGeom prst="line">
            <a:avLst/>
          </a:prstGeom>
          <a:noFill/>
          <a:ln w="6350" cap="flat" cmpd="sng" algn="ctr">
            <a:solidFill>
              <a:srgbClr val="5B9BD5"/>
            </a:solidFill>
            <a:prstDash val="solid"/>
            <a:miter lim="800000"/>
          </a:ln>
          <a:effectLst/>
        </p:spPr>
      </p:cxnSp>
      <p:cxnSp>
        <p:nvCxnSpPr>
          <p:cNvPr id="19" name="直線コネクタ 18"/>
          <p:cNvCxnSpPr>
            <a:stCxn id="12" idx="0"/>
            <a:endCxn id="16" idx="4"/>
          </p:cNvCxnSpPr>
          <p:nvPr/>
        </p:nvCxnSpPr>
        <p:spPr>
          <a:xfrm flipV="1">
            <a:off x="1575210" y="6245428"/>
            <a:ext cx="50435" cy="115352"/>
          </a:xfrm>
          <a:prstGeom prst="line">
            <a:avLst/>
          </a:prstGeom>
          <a:noFill/>
          <a:ln w="6350" cap="flat" cmpd="sng" algn="ctr">
            <a:solidFill>
              <a:srgbClr val="5B9BD5"/>
            </a:solidFill>
            <a:prstDash val="solid"/>
            <a:miter lim="800000"/>
          </a:ln>
          <a:effectLst/>
        </p:spPr>
      </p:cxnSp>
      <p:cxnSp>
        <p:nvCxnSpPr>
          <p:cNvPr id="20" name="直線コネクタ 19"/>
          <p:cNvCxnSpPr>
            <a:stCxn id="14" idx="3"/>
            <a:endCxn id="17" idx="0"/>
          </p:cNvCxnSpPr>
          <p:nvPr/>
        </p:nvCxnSpPr>
        <p:spPr>
          <a:xfrm>
            <a:off x="2114964" y="5663319"/>
            <a:ext cx="479241" cy="212563"/>
          </a:xfrm>
          <a:prstGeom prst="line">
            <a:avLst/>
          </a:prstGeom>
          <a:noFill/>
          <a:ln w="6350" cap="flat" cmpd="sng" algn="ctr">
            <a:solidFill>
              <a:srgbClr val="5B9BD5"/>
            </a:solidFill>
            <a:prstDash val="solid"/>
            <a:miter lim="800000"/>
          </a:ln>
          <a:effectLst/>
        </p:spPr>
      </p:cxnSp>
      <p:cxnSp>
        <p:nvCxnSpPr>
          <p:cNvPr id="21" name="直線コネクタ 20"/>
          <p:cNvCxnSpPr>
            <a:stCxn id="13" idx="0"/>
            <a:endCxn id="17" idx="4"/>
          </p:cNvCxnSpPr>
          <p:nvPr/>
        </p:nvCxnSpPr>
        <p:spPr>
          <a:xfrm flipH="1" flipV="1">
            <a:off x="2594205" y="6239586"/>
            <a:ext cx="83601" cy="121195"/>
          </a:xfrm>
          <a:prstGeom prst="line">
            <a:avLst/>
          </a:prstGeom>
          <a:noFill/>
          <a:ln w="6350" cap="flat" cmpd="sng" algn="ctr">
            <a:solidFill>
              <a:srgbClr val="5B9BD5"/>
            </a:solidFill>
            <a:prstDash val="solid"/>
            <a:miter lim="800000"/>
          </a:ln>
          <a:effectLst/>
        </p:spPr>
      </p:cxnSp>
      <p:sp>
        <p:nvSpPr>
          <p:cNvPr id="23" name="正方形/長方形 22"/>
          <p:cNvSpPr/>
          <p:nvPr/>
        </p:nvSpPr>
        <p:spPr>
          <a:xfrm>
            <a:off x="1933548" y="3001330"/>
            <a:ext cx="2228619" cy="369411"/>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データ仲介機能</a:t>
            </a:r>
          </a:p>
        </p:txBody>
      </p:sp>
      <p:sp>
        <p:nvSpPr>
          <p:cNvPr id="24" name="円柱 23"/>
          <p:cNvSpPr/>
          <p:nvPr/>
        </p:nvSpPr>
        <p:spPr>
          <a:xfrm>
            <a:off x="2862282" y="5040205"/>
            <a:ext cx="869058" cy="620641"/>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6" name="楕円 25"/>
          <p:cNvSpPr/>
          <p:nvPr/>
        </p:nvSpPr>
        <p:spPr>
          <a:xfrm>
            <a:off x="2019743" y="4909828"/>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p:cNvSpPr txBox="1"/>
          <p:nvPr/>
        </p:nvSpPr>
        <p:spPr>
          <a:xfrm>
            <a:off x="1585392" y="4817962"/>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 name="テキスト ボックス 27"/>
          <p:cNvSpPr txBox="1"/>
          <p:nvPr/>
        </p:nvSpPr>
        <p:spPr>
          <a:xfrm>
            <a:off x="873325" y="5427741"/>
            <a:ext cx="891498"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9" name="テキスト ボックス 28"/>
          <p:cNvSpPr txBox="1"/>
          <p:nvPr/>
        </p:nvSpPr>
        <p:spPr>
          <a:xfrm>
            <a:off x="2784810" y="5671369"/>
            <a:ext cx="1020083"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30" name="楕円 29"/>
          <p:cNvSpPr/>
          <p:nvPr/>
        </p:nvSpPr>
        <p:spPr>
          <a:xfrm>
            <a:off x="1727086" y="2587886"/>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1367091" y="2477355"/>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 name="楕円 31"/>
          <p:cNvSpPr/>
          <p:nvPr/>
        </p:nvSpPr>
        <p:spPr>
          <a:xfrm>
            <a:off x="2881304" y="2586990"/>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32"/>
          <p:cNvSpPr txBox="1"/>
          <p:nvPr/>
        </p:nvSpPr>
        <p:spPr>
          <a:xfrm>
            <a:off x="2542354" y="2465936"/>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楕円 33"/>
          <p:cNvSpPr/>
          <p:nvPr/>
        </p:nvSpPr>
        <p:spPr>
          <a:xfrm>
            <a:off x="4038430" y="2591393"/>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5" name="テキスト ボックス 34"/>
          <p:cNvSpPr txBox="1"/>
          <p:nvPr/>
        </p:nvSpPr>
        <p:spPr>
          <a:xfrm>
            <a:off x="3699480" y="2470340"/>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8" name="テキスト ボックス 37"/>
          <p:cNvSpPr txBox="1"/>
          <p:nvPr/>
        </p:nvSpPr>
        <p:spPr>
          <a:xfrm>
            <a:off x="2317962" y="1321902"/>
            <a:ext cx="1285126"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39" name="テキスト ボックス 38"/>
          <p:cNvSpPr txBox="1"/>
          <p:nvPr/>
        </p:nvSpPr>
        <p:spPr>
          <a:xfrm>
            <a:off x="3634995" y="1321902"/>
            <a:ext cx="1052768"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0" name="テキスト ボックス 39"/>
          <p:cNvSpPr txBox="1"/>
          <p:nvPr/>
        </p:nvSpPr>
        <p:spPr>
          <a:xfrm>
            <a:off x="4768955" y="1321902"/>
            <a:ext cx="1052768"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1" name="テキスト ボックス 40"/>
          <p:cNvSpPr txBox="1"/>
          <p:nvPr/>
        </p:nvSpPr>
        <p:spPr>
          <a:xfrm>
            <a:off x="5865166" y="1321902"/>
            <a:ext cx="1052768"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4" name="テキスト ボックス 43"/>
          <p:cNvSpPr txBox="1"/>
          <p:nvPr/>
        </p:nvSpPr>
        <p:spPr>
          <a:xfrm>
            <a:off x="7623409" y="2815686"/>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正方形/長方形 44"/>
          <p:cNvSpPr/>
          <p:nvPr/>
        </p:nvSpPr>
        <p:spPr>
          <a:xfrm>
            <a:off x="8007143" y="3826631"/>
            <a:ext cx="1576456" cy="685703"/>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他都市の</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楕円 45"/>
          <p:cNvSpPr/>
          <p:nvPr/>
        </p:nvSpPr>
        <p:spPr>
          <a:xfrm>
            <a:off x="7049314" y="4066060"/>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7" name="テキスト ボックス 46"/>
          <p:cNvSpPr txBox="1"/>
          <p:nvPr/>
        </p:nvSpPr>
        <p:spPr>
          <a:xfrm>
            <a:off x="7114691" y="3866917"/>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8" name="楕円 47"/>
          <p:cNvSpPr/>
          <p:nvPr/>
        </p:nvSpPr>
        <p:spPr>
          <a:xfrm>
            <a:off x="7904302" y="4064258"/>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9" name="テキスト ボックス 48"/>
          <p:cNvSpPr txBox="1"/>
          <p:nvPr/>
        </p:nvSpPr>
        <p:spPr>
          <a:xfrm>
            <a:off x="7631392" y="3874843"/>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1" name="楕円 50"/>
          <p:cNvSpPr/>
          <p:nvPr/>
        </p:nvSpPr>
        <p:spPr>
          <a:xfrm>
            <a:off x="7049314" y="3003194"/>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2" name="テキスト ボックス 51"/>
          <p:cNvSpPr txBox="1"/>
          <p:nvPr/>
        </p:nvSpPr>
        <p:spPr>
          <a:xfrm>
            <a:off x="7104168" y="2804051"/>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3" name="円柱 52"/>
          <p:cNvSpPr/>
          <p:nvPr/>
        </p:nvSpPr>
        <p:spPr>
          <a:xfrm>
            <a:off x="5169511" y="5037313"/>
            <a:ext cx="869058" cy="620641"/>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6" name="テキスト ボックス 55"/>
          <p:cNvSpPr txBox="1"/>
          <p:nvPr/>
        </p:nvSpPr>
        <p:spPr>
          <a:xfrm>
            <a:off x="5088201" y="5692876"/>
            <a:ext cx="1020083"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57" name="正方形/長方形 56"/>
          <p:cNvSpPr/>
          <p:nvPr/>
        </p:nvSpPr>
        <p:spPr>
          <a:xfrm>
            <a:off x="4247018" y="2998857"/>
            <a:ext cx="2228619" cy="371571"/>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データ変換機能</a:t>
            </a:r>
          </a:p>
        </p:txBody>
      </p:sp>
      <p:sp>
        <p:nvSpPr>
          <p:cNvPr id="58" name="正方形/長方形 57"/>
          <p:cNvSpPr/>
          <p:nvPr/>
        </p:nvSpPr>
        <p:spPr>
          <a:xfrm>
            <a:off x="1943044" y="3460426"/>
            <a:ext cx="2228619" cy="369411"/>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59" name="正方形/長方形 58"/>
          <p:cNvSpPr/>
          <p:nvPr/>
        </p:nvSpPr>
        <p:spPr>
          <a:xfrm>
            <a:off x="4247117" y="3460849"/>
            <a:ext cx="2228519" cy="369411"/>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60" name="円柱 59"/>
          <p:cNvSpPr/>
          <p:nvPr/>
        </p:nvSpPr>
        <p:spPr>
          <a:xfrm>
            <a:off x="4033255" y="5042678"/>
            <a:ext cx="869058" cy="620641"/>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2" name="テキスト ボックス 61"/>
          <p:cNvSpPr txBox="1"/>
          <p:nvPr/>
        </p:nvSpPr>
        <p:spPr>
          <a:xfrm>
            <a:off x="3951211" y="5655679"/>
            <a:ext cx="1020083"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63" name="直線コネクタ 62"/>
          <p:cNvCxnSpPr>
            <a:stCxn id="51" idx="6"/>
            <a:endCxn id="75" idx="2"/>
          </p:cNvCxnSpPr>
          <p:nvPr/>
        </p:nvCxnSpPr>
        <p:spPr>
          <a:xfrm>
            <a:off x="7251060" y="3102557"/>
            <a:ext cx="658686" cy="2259"/>
          </a:xfrm>
          <a:prstGeom prst="line">
            <a:avLst/>
          </a:prstGeom>
          <a:noFill/>
          <a:ln w="6350" cap="flat" cmpd="sng" algn="ctr">
            <a:solidFill>
              <a:srgbClr val="5B9BD5"/>
            </a:solidFill>
            <a:prstDash val="solid"/>
            <a:miter lim="800000"/>
          </a:ln>
          <a:effectLst/>
        </p:spPr>
      </p:cxnSp>
      <p:cxnSp>
        <p:nvCxnSpPr>
          <p:cNvPr id="64" name="直線コネクタ 63"/>
          <p:cNvCxnSpPr>
            <a:stCxn id="46" idx="6"/>
            <a:endCxn id="48" idx="2"/>
          </p:cNvCxnSpPr>
          <p:nvPr/>
        </p:nvCxnSpPr>
        <p:spPr>
          <a:xfrm flipV="1">
            <a:off x="7251060" y="4163621"/>
            <a:ext cx="653242" cy="1802"/>
          </a:xfrm>
          <a:prstGeom prst="line">
            <a:avLst/>
          </a:prstGeom>
          <a:noFill/>
          <a:ln w="6350" cap="flat" cmpd="sng" algn="ctr">
            <a:solidFill>
              <a:srgbClr val="5B9BD5"/>
            </a:solidFill>
            <a:prstDash val="solid"/>
            <a:miter lim="800000"/>
          </a:ln>
          <a:effectLst/>
        </p:spPr>
      </p:cxnSp>
      <p:cxnSp>
        <p:nvCxnSpPr>
          <p:cNvPr id="65" name="直線コネクタ 64"/>
          <p:cNvCxnSpPr>
            <a:stCxn id="53" idx="1"/>
          </p:cNvCxnSpPr>
          <p:nvPr/>
        </p:nvCxnSpPr>
        <p:spPr>
          <a:xfrm flipH="1" flipV="1">
            <a:off x="5604413" y="4537651"/>
            <a:ext cx="8958" cy="499663"/>
          </a:xfrm>
          <a:prstGeom prst="line">
            <a:avLst/>
          </a:prstGeom>
          <a:noFill/>
          <a:ln w="6350" cap="flat" cmpd="sng" algn="ctr">
            <a:solidFill>
              <a:srgbClr val="5B9BD5"/>
            </a:solidFill>
            <a:prstDash val="solid"/>
            <a:miter lim="800000"/>
          </a:ln>
          <a:effectLst/>
        </p:spPr>
      </p:cxnSp>
      <p:cxnSp>
        <p:nvCxnSpPr>
          <p:cNvPr id="66" name="直線コネクタ 65"/>
          <p:cNvCxnSpPr>
            <a:stCxn id="26" idx="0"/>
          </p:cNvCxnSpPr>
          <p:nvPr/>
        </p:nvCxnSpPr>
        <p:spPr>
          <a:xfrm flipV="1">
            <a:off x="2120616" y="4519619"/>
            <a:ext cx="1" cy="390209"/>
          </a:xfrm>
          <a:prstGeom prst="line">
            <a:avLst/>
          </a:prstGeom>
          <a:noFill/>
          <a:ln w="6350" cap="flat" cmpd="sng" algn="ctr">
            <a:solidFill>
              <a:srgbClr val="5B9BD5"/>
            </a:solidFill>
            <a:prstDash val="solid"/>
            <a:miter lim="800000"/>
          </a:ln>
          <a:effectLst/>
        </p:spPr>
      </p:cxnSp>
      <p:cxnSp>
        <p:nvCxnSpPr>
          <p:cNvPr id="67" name="直線コネクタ 66"/>
          <p:cNvCxnSpPr>
            <a:stCxn id="24" idx="1"/>
          </p:cNvCxnSpPr>
          <p:nvPr/>
        </p:nvCxnSpPr>
        <p:spPr>
          <a:xfrm flipH="1" flipV="1">
            <a:off x="3289890" y="4531353"/>
            <a:ext cx="6921" cy="508852"/>
          </a:xfrm>
          <a:prstGeom prst="line">
            <a:avLst/>
          </a:prstGeom>
          <a:noFill/>
          <a:ln w="6350" cap="flat" cmpd="sng" algn="ctr">
            <a:solidFill>
              <a:srgbClr val="5B9BD5"/>
            </a:solidFill>
            <a:prstDash val="solid"/>
            <a:miter lim="800000"/>
          </a:ln>
          <a:effectLst/>
        </p:spPr>
      </p:cxnSp>
      <p:cxnSp>
        <p:nvCxnSpPr>
          <p:cNvPr id="68" name="直線コネクタ 67"/>
          <p:cNvCxnSpPr>
            <a:stCxn id="60" idx="1"/>
          </p:cNvCxnSpPr>
          <p:nvPr/>
        </p:nvCxnSpPr>
        <p:spPr>
          <a:xfrm flipH="1" flipV="1">
            <a:off x="4459089" y="4537651"/>
            <a:ext cx="8695" cy="505027"/>
          </a:xfrm>
          <a:prstGeom prst="line">
            <a:avLst/>
          </a:prstGeom>
          <a:noFill/>
          <a:ln w="6350" cap="flat" cmpd="sng" algn="ctr">
            <a:solidFill>
              <a:srgbClr val="5B9BD5"/>
            </a:solidFill>
            <a:prstDash val="solid"/>
            <a:miter lim="800000"/>
          </a:ln>
          <a:effectLst/>
        </p:spPr>
      </p:cxnSp>
      <p:cxnSp>
        <p:nvCxnSpPr>
          <p:cNvPr id="69" name="直線コネクタ 68"/>
          <p:cNvCxnSpPr>
            <a:stCxn id="30" idx="0"/>
          </p:cNvCxnSpPr>
          <p:nvPr/>
        </p:nvCxnSpPr>
        <p:spPr>
          <a:xfrm flipH="1" flipV="1">
            <a:off x="1821085" y="2178860"/>
            <a:ext cx="6875" cy="409026"/>
          </a:xfrm>
          <a:prstGeom prst="line">
            <a:avLst/>
          </a:prstGeom>
          <a:noFill/>
          <a:ln w="6350" cap="flat" cmpd="sng" algn="ctr">
            <a:solidFill>
              <a:srgbClr val="5B9BD5"/>
            </a:solidFill>
            <a:prstDash val="solid"/>
            <a:miter lim="800000"/>
          </a:ln>
          <a:effectLst/>
        </p:spPr>
      </p:cxnSp>
      <p:cxnSp>
        <p:nvCxnSpPr>
          <p:cNvPr id="70" name="直線コネクタ 69"/>
          <p:cNvCxnSpPr>
            <a:stCxn id="32" idx="0"/>
          </p:cNvCxnSpPr>
          <p:nvPr/>
        </p:nvCxnSpPr>
        <p:spPr>
          <a:xfrm flipH="1" flipV="1">
            <a:off x="2979829" y="2178859"/>
            <a:ext cx="2348" cy="408131"/>
          </a:xfrm>
          <a:prstGeom prst="line">
            <a:avLst/>
          </a:prstGeom>
          <a:noFill/>
          <a:ln w="6350" cap="flat" cmpd="sng" algn="ctr">
            <a:solidFill>
              <a:srgbClr val="5B9BD5"/>
            </a:solidFill>
            <a:prstDash val="solid"/>
            <a:miter lim="800000"/>
          </a:ln>
          <a:effectLst/>
        </p:spPr>
      </p:cxnSp>
      <p:sp>
        <p:nvSpPr>
          <p:cNvPr id="71" name="正方形/長方形 70"/>
          <p:cNvSpPr/>
          <p:nvPr/>
        </p:nvSpPr>
        <p:spPr>
          <a:xfrm>
            <a:off x="1956572" y="3925492"/>
            <a:ext cx="2228619" cy="369411"/>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72" name="正方形/長方形 71"/>
          <p:cNvSpPr/>
          <p:nvPr/>
        </p:nvSpPr>
        <p:spPr>
          <a:xfrm>
            <a:off x="4260645" y="3925915"/>
            <a:ext cx="2228519" cy="369411"/>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●●●●機能</a:t>
            </a:r>
          </a:p>
        </p:txBody>
      </p:sp>
      <p:sp>
        <p:nvSpPr>
          <p:cNvPr id="73" name="テキスト ボックス 72"/>
          <p:cNvSpPr txBox="1"/>
          <p:nvPr/>
        </p:nvSpPr>
        <p:spPr>
          <a:xfrm>
            <a:off x="3529278" y="660753"/>
            <a:ext cx="570486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様式は参考です。現時点で想定するシステム概要を可能な限り具体的に記載して下さい。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4" name="直線コネクタ 73"/>
          <p:cNvCxnSpPr>
            <a:stCxn id="34" idx="0"/>
          </p:cNvCxnSpPr>
          <p:nvPr/>
        </p:nvCxnSpPr>
        <p:spPr>
          <a:xfrm flipH="1" flipV="1">
            <a:off x="4138573" y="2178858"/>
            <a:ext cx="731" cy="412535"/>
          </a:xfrm>
          <a:prstGeom prst="line">
            <a:avLst/>
          </a:prstGeom>
          <a:noFill/>
          <a:ln w="6350" cap="flat" cmpd="sng" algn="ctr">
            <a:solidFill>
              <a:srgbClr val="5B9BD5"/>
            </a:solidFill>
            <a:prstDash val="solid"/>
            <a:miter lim="800000"/>
          </a:ln>
          <a:effectLst/>
        </p:spPr>
      </p:cxnSp>
      <p:sp>
        <p:nvSpPr>
          <p:cNvPr id="75" name="楕円 74"/>
          <p:cNvSpPr/>
          <p:nvPr/>
        </p:nvSpPr>
        <p:spPr>
          <a:xfrm>
            <a:off x="7909746" y="3005453"/>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6" name="楕円 75"/>
          <p:cNvSpPr/>
          <p:nvPr/>
        </p:nvSpPr>
        <p:spPr>
          <a:xfrm>
            <a:off x="5197771" y="2574091"/>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7" name="テキスト ボックス 76"/>
          <p:cNvSpPr txBox="1"/>
          <p:nvPr/>
        </p:nvSpPr>
        <p:spPr>
          <a:xfrm>
            <a:off x="4858821" y="2453038"/>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8" name="直線コネクタ 77"/>
          <p:cNvCxnSpPr>
            <a:stCxn id="76" idx="0"/>
          </p:cNvCxnSpPr>
          <p:nvPr/>
        </p:nvCxnSpPr>
        <p:spPr>
          <a:xfrm flipH="1" flipV="1">
            <a:off x="5297316" y="2178857"/>
            <a:ext cx="1328" cy="395235"/>
          </a:xfrm>
          <a:prstGeom prst="line">
            <a:avLst/>
          </a:prstGeom>
          <a:noFill/>
          <a:ln w="6350" cap="flat" cmpd="sng" algn="ctr">
            <a:solidFill>
              <a:srgbClr val="5B9BD5"/>
            </a:solidFill>
            <a:prstDash val="solid"/>
            <a:miter lim="800000"/>
          </a:ln>
          <a:effectLst/>
        </p:spPr>
      </p:cxnSp>
      <p:sp>
        <p:nvSpPr>
          <p:cNvPr id="79" name="楕円 78"/>
          <p:cNvSpPr/>
          <p:nvPr/>
        </p:nvSpPr>
        <p:spPr>
          <a:xfrm>
            <a:off x="6288788" y="2571550"/>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0" name="テキスト ボックス 79"/>
          <p:cNvSpPr txBox="1"/>
          <p:nvPr/>
        </p:nvSpPr>
        <p:spPr>
          <a:xfrm>
            <a:off x="5949838" y="2450496"/>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81" name="直線コネクタ 80"/>
          <p:cNvCxnSpPr>
            <a:stCxn id="79" idx="0"/>
          </p:cNvCxnSpPr>
          <p:nvPr/>
        </p:nvCxnSpPr>
        <p:spPr>
          <a:xfrm flipH="1" flipV="1">
            <a:off x="6373764" y="2178856"/>
            <a:ext cx="15897" cy="392694"/>
          </a:xfrm>
          <a:prstGeom prst="line">
            <a:avLst/>
          </a:prstGeom>
          <a:noFill/>
          <a:ln w="6350" cap="flat" cmpd="sng" algn="ctr">
            <a:solidFill>
              <a:srgbClr val="5B9BD5"/>
            </a:solidFill>
            <a:prstDash val="solid"/>
            <a:miter lim="800000"/>
          </a:ln>
          <a:effectLst/>
        </p:spPr>
      </p:cxnSp>
      <p:sp>
        <p:nvSpPr>
          <p:cNvPr id="82" name="正方形/長方形 81"/>
          <p:cNvSpPr/>
          <p:nvPr/>
        </p:nvSpPr>
        <p:spPr>
          <a:xfrm>
            <a:off x="1293891" y="1651631"/>
            <a:ext cx="1068135" cy="5395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3" name="正方形/長方形 82"/>
          <p:cNvSpPr/>
          <p:nvPr/>
        </p:nvSpPr>
        <p:spPr>
          <a:xfrm>
            <a:off x="2451415" y="1653969"/>
            <a:ext cx="1068135" cy="5395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4" name="正方形/長方形 83"/>
          <p:cNvSpPr/>
          <p:nvPr/>
        </p:nvSpPr>
        <p:spPr>
          <a:xfrm>
            <a:off x="3591525" y="1654425"/>
            <a:ext cx="1068135" cy="5395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5" name="正方形/長方形 84"/>
          <p:cNvSpPr/>
          <p:nvPr/>
        </p:nvSpPr>
        <p:spPr>
          <a:xfrm>
            <a:off x="4740194" y="1656379"/>
            <a:ext cx="1068135" cy="5395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6" name="正方形/長方形 85"/>
          <p:cNvSpPr/>
          <p:nvPr/>
        </p:nvSpPr>
        <p:spPr>
          <a:xfrm>
            <a:off x="5872800" y="1657430"/>
            <a:ext cx="1068135" cy="5395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支援システム</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7" name="楕円 86"/>
          <p:cNvSpPr/>
          <p:nvPr/>
        </p:nvSpPr>
        <p:spPr>
          <a:xfrm>
            <a:off x="3195937" y="4932661"/>
            <a:ext cx="201746" cy="198725"/>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8" name="テキスト ボックス 87"/>
          <p:cNvSpPr txBox="1"/>
          <p:nvPr/>
        </p:nvSpPr>
        <p:spPr>
          <a:xfrm>
            <a:off x="2819506" y="4808487"/>
            <a:ext cx="445058" cy="2378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9" name="正方形/長方形 88"/>
          <p:cNvSpPr/>
          <p:nvPr/>
        </p:nvSpPr>
        <p:spPr>
          <a:xfrm>
            <a:off x="1275904" y="807962"/>
            <a:ext cx="524135" cy="444200"/>
          </a:xfrm>
          <a:prstGeom prst="rect">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バス</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1" name="正方形/長方形 90"/>
          <p:cNvSpPr/>
          <p:nvPr/>
        </p:nvSpPr>
        <p:spPr>
          <a:xfrm>
            <a:off x="1837032" y="801630"/>
            <a:ext cx="524135" cy="452107"/>
          </a:xfrm>
          <a:prstGeom prst="rect">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3" name="円柱 92"/>
          <p:cNvSpPr/>
          <p:nvPr/>
        </p:nvSpPr>
        <p:spPr>
          <a:xfrm>
            <a:off x="6243558" y="5051908"/>
            <a:ext cx="869058" cy="620641"/>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5" name="テキスト ボックス 94"/>
          <p:cNvSpPr txBox="1"/>
          <p:nvPr/>
        </p:nvSpPr>
        <p:spPr>
          <a:xfrm>
            <a:off x="6152917" y="5716615"/>
            <a:ext cx="1020083"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96" name="直線コネクタ 95"/>
          <p:cNvCxnSpPr>
            <a:endCxn id="93" idx="1"/>
          </p:cNvCxnSpPr>
          <p:nvPr/>
        </p:nvCxnSpPr>
        <p:spPr>
          <a:xfrm>
            <a:off x="6667179" y="4537651"/>
            <a:ext cx="10908" cy="523402"/>
          </a:xfrm>
          <a:prstGeom prst="line">
            <a:avLst/>
          </a:prstGeom>
          <a:noFill/>
          <a:ln w="6350" cap="flat" cmpd="sng" algn="ctr">
            <a:solidFill>
              <a:srgbClr val="5B9BD5"/>
            </a:solidFill>
            <a:prstDash val="solid"/>
            <a:miter lim="800000"/>
          </a:ln>
          <a:effectLst/>
        </p:spPr>
      </p:cxnSp>
      <p:sp>
        <p:nvSpPr>
          <p:cNvPr id="97" name="テキスト ボックス 96"/>
          <p:cNvSpPr txBox="1"/>
          <p:nvPr/>
        </p:nvSpPr>
        <p:spPr>
          <a:xfrm>
            <a:off x="1297879" y="1321902"/>
            <a:ext cx="1020083" cy="30777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04" name="タイトル 2"/>
          <p:cNvSpPr txBox="1">
            <a:spLocks/>
          </p:cNvSpPr>
          <p:nvPr/>
        </p:nvSpPr>
        <p:spPr>
          <a:xfrm>
            <a:off x="399069" y="156200"/>
            <a:ext cx="3353486"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データ連携基盤のシステム構成図</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106" name="テキスト ボックス 105"/>
          <p:cNvSpPr txBox="1"/>
          <p:nvPr/>
        </p:nvSpPr>
        <p:spPr>
          <a:xfrm rot="19677965">
            <a:off x="1602053" y="2783406"/>
            <a:ext cx="6520962"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0" b="0" i="0" u="none" strike="noStrike" kern="1200" cap="none" spc="0" normalizeH="0" baseline="0" noProof="0" dirty="0">
                <a:ln>
                  <a:noFill/>
                </a:ln>
                <a:solidFill>
                  <a:srgbClr val="FF7C80"/>
                </a:solidFill>
                <a:effectLst/>
                <a:uLnTx/>
                <a:uFillTx/>
                <a:latin typeface="HGS創英角ｺﾞｼｯｸUB" panose="020B0900000000000000" pitchFamily="50" charset="-128"/>
                <a:ea typeface="HGS創英角ｺﾞｼｯｸUB" panose="020B0900000000000000" pitchFamily="50" charset="-128"/>
                <a:cs typeface="+mn-cs"/>
              </a:rPr>
              <a:t>サンプル</a:t>
            </a:r>
            <a:endParaRPr kumimoji="1" lang="en-US" altLang="ja-JP" sz="8000" b="0" i="0" u="none" strike="noStrike" kern="1200" cap="none" spc="0" normalizeH="0" baseline="0" noProof="0" dirty="0">
              <a:ln>
                <a:noFill/>
              </a:ln>
              <a:solidFill>
                <a:srgbClr val="FF7C80"/>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90" name="スライド番号プレースホルダー 1"/>
          <p:cNvSpPr>
            <a:spLocks noGrp="1"/>
          </p:cNvSpPr>
          <p:nvPr>
            <p:ph type="sldNum" sz="quarter" idx="12"/>
          </p:nvPr>
        </p:nvSpPr>
        <p:spPr>
          <a:xfrm>
            <a:off x="7605295" y="6525349"/>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cxnSp>
        <p:nvCxnSpPr>
          <p:cNvPr id="98" name="直線コネクタ 97"/>
          <p:cNvCxnSpPr/>
          <p:nvPr/>
        </p:nvCxnSpPr>
        <p:spPr>
          <a:xfrm>
            <a:off x="416656" y="591479"/>
            <a:ext cx="90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Rectangle 1"/>
          <p:cNvSpPr>
            <a:spLocks noChangeArrowheads="1"/>
          </p:cNvSpPr>
          <p:nvPr/>
        </p:nvSpPr>
        <p:spPr bwMode="auto">
          <a:xfrm>
            <a:off x="6739690" y="161089"/>
            <a:ext cx="325220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u="sng"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Ⅱ</a:t>
            </a:r>
            <a:r>
              <a:rPr lang="ja-JP" altLang="en-US" sz="1400" u="sng"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③</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データ連携基盤」に関する事項</a:t>
            </a:r>
            <a:endParaRPr kumimoji="0" lang="ja-JP" altLang="ja-JP"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0844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正方形/長方形 107"/>
          <p:cNvSpPr/>
          <p:nvPr/>
        </p:nvSpPr>
        <p:spPr>
          <a:xfrm>
            <a:off x="2417105" y="1594927"/>
            <a:ext cx="2990499" cy="457235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4" name="タイトル 2"/>
          <p:cNvSpPr txBox="1">
            <a:spLocks/>
          </p:cNvSpPr>
          <p:nvPr/>
        </p:nvSpPr>
        <p:spPr>
          <a:xfrm>
            <a:off x="434014" y="190565"/>
            <a:ext cx="8261351"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データ連携基盤の整備・改修スケジュール　</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cxnSp>
        <p:nvCxnSpPr>
          <p:cNvPr id="110" name="直線コネクタ 109"/>
          <p:cNvCxnSpPr/>
          <p:nvPr/>
        </p:nvCxnSpPr>
        <p:spPr>
          <a:xfrm>
            <a:off x="325857" y="6196953"/>
            <a:ext cx="9213575" cy="9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1353744" y="1018729"/>
            <a:ext cx="0" cy="5169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a:off x="9534080" y="1037414"/>
            <a:ext cx="0" cy="5169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a:off x="5431016" y="1029657"/>
            <a:ext cx="0" cy="5169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337993" y="1436724"/>
            <a:ext cx="9196087" cy="0"/>
          </a:xfrm>
          <a:prstGeom prst="line">
            <a:avLst/>
          </a:prstGeom>
        </p:spPr>
        <p:style>
          <a:lnRef idx="1">
            <a:schemeClr val="accent1"/>
          </a:lnRef>
          <a:fillRef idx="0">
            <a:schemeClr val="accent1"/>
          </a:fillRef>
          <a:effectRef idx="0">
            <a:schemeClr val="accent1"/>
          </a:effectRef>
          <a:fontRef idx="minor">
            <a:schemeClr val="tx1"/>
          </a:fontRef>
        </p:style>
      </p:cxnSp>
      <p:sp>
        <p:nvSpPr>
          <p:cNvPr id="144" name="テキスト ボックス 143"/>
          <p:cNvSpPr txBox="1"/>
          <p:nvPr/>
        </p:nvSpPr>
        <p:spPr>
          <a:xfrm>
            <a:off x="891124" y="2687398"/>
            <a:ext cx="353943" cy="2386562"/>
          </a:xfrm>
          <a:prstGeom prst="rect">
            <a:avLst/>
          </a:prstGeom>
          <a:noFill/>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データ連携基盤の構築スケジュール</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5" name="正方形/長方形 104"/>
          <p:cNvSpPr/>
          <p:nvPr/>
        </p:nvSpPr>
        <p:spPr>
          <a:xfrm>
            <a:off x="5477550" y="1594080"/>
            <a:ext cx="4042816" cy="457319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3" name="ホームベース 112"/>
          <p:cNvSpPr/>
          <p:nvPr/>
        </p:nvSpPr>
        <p:spPr>
          <a:xfrm>
            <a:off x="4959182" y="3458645"/>
            <a:ext cx="4545462" cy="298633"/>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実装された</a:t>
            </a:r>
            <a:r>
              <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API</a:t>
            </a: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の情報登録</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126" name="角丸四角形 125"/>
          <p:cNvSpPr/>
          <p:nvPr/>
        </p:nvSpPr>
        <p:spPr>
          <a:xfrm>
            <a:off x="5477549" y="1461490"/>
            <a:ext cx="4042818" cy="446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先端的サービスに準拠する機能や社会実装部分の設計、構築</a:t>
            </a:r>
          </a:p>
        </p:txBody>
      </p:sp>
      <p:sp>
        <p:nvSpPr>
          <p:cNvPr id="130" name="ホームベース 129"/>
          <p:cNvSpPr/>
          <p:nvPr/>
        </p:nvSpPr>
        <p:spPr>
          <a:xfrm>
            <a:off x="5107243" y="4450505"/>
            <a:ext cx="2368619" cy="324144"/>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135" name="ホームベース 134"/>
          <p:cNvSpPr/>
          <p:nvPr/>
        </p:nvSpPr>
        <p:spPr>
          <a:xfrm>
            <a:off x="4780537" y="2959821"/>
            <a:ext cx="4724107" cy="297152"/>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　　　　　　　　　社会実装に伴うデータの見える化作業　　　　　　　　　</a:t>
            </a:r>
          </a:p>
        </p:txBody>
      </p:sp>
      <p:sp>
        <p:nvSpPr>
          <p:cNvPr id="141" name="ホームベース 140"/>
          <p:cNvSpPr/>
          <p:nvPr/>
        </p:nvSpPr>
        <p:spPr>
          <a:xfrm>
            <a:off x="3800418" y="5310298"/>
            <a:ext cx="5704226" cy="345104"/>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160" name="ホームベース 159"/>
          <p:cNvSpPr/>
          <p:nvPr/>
        </p:nvSpPr>
        <p:spPr>
          <a:xfrm>
            <a:off x="4698860" y="3963048"/>
            <a:ext cx="4805783" cy="328549"/>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t"/>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先端</a:t>
            </a: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的サービスとの</a:t>
            </a:r>
            <a:r>
              <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API</a:t>
            </a: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接続に関する</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システム実証</a:t>
            </a:r>
          </a:p>
        </p:txBody>
      </p:sp>
      <p:sp>
        <p:nvSpPr>
          <p:cNvPr id="164" name="ホームベース 163"/>
          <p:cNvSpPr/>
          <p:nvPr/>
        </p:nvSpPr>
        <p:spPr>
          <a:xfrm>
            <a:off x="4472503" y="5754397"/>
            <a:ext cx="5047864" cy="349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114" name="ホームベース 113"/>
          <p:cNvSpPr/>
          <p:nvPr/>
        </p:nvSpPr>
        <p:spPr>
          <a:xfrm>
            <a:off x="3008376" y="4866584"/>
            <a:ext cx="2396555" cy="340578"/>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データ連携基盤システム構築</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（試験環境）</a:t>
            </a:r>
          </a:p>
        </p:txBody>
      </p:sp>
      <p:sp>
        <p:nvSpPr>
          <p:cNvPr id="125" name="角丸四角形 124"/>
          <p:cNvSpPr/>
          <p:nvPr/>
        </p:nvSpPr>
        <p:spPr>
          <a:xfrm>
            <a:off x="2414460" y="1460466"/>
            <a:ext cx="2979843" cy="443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データ連携基盤の基本部分の設計、構築</a:t>
            </a:r>
            <a:endParaRPr kumimoji="1" lang="en-US" altLang="ja-JP" sz="1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社会実装前の実証</a:t>
            </a:r>
          </a:p>
        </p:txBody>
      </p:sp>
      <p:sp>
        <p:nvSpPr>
          <p:cNvPr id="127" name="ホームベース 126"/>
          <p:cNvSpPr/>
          <p:nvPr/>
        </p:nvSpPr>
        <p:spPr>
          <a:xfrm>
            <a:off x="2463447" y="1990242"/>
            <a:ext cx="2946661" cy="352049"/>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システムの整備に係る</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全体計画の作成</a:t>
            </a:r>
          </a:p>
        </p:txBody>
      </p:sp>
      <p:sp>
        <p:nvSpPr>
          <p:cNvPr id="134" name="ホームベース 133"/>
          <p:cNvSpPr/>
          <p:nvPr/>
        </p:nvSpPr>
        <p:spPr>
          <a:xfrm>
            <a:off x="4355115" y="4447545"/>
            <a:ext cx="1059857" cy="327104"/>
          </a:xfrm>
          <a:prstGeom prst="homePlate">
            <a:avLst>
              <a:gd name="adj" fmla="val 43599"/>
            </a:avLst>
          </a:prstGeom>
          <a:ln/>
        </p:spPr>
        <p:style>
          <a:lnRef idx="2">
            <a:schemeClr val="accent5"/>
          </a:lnRef>
          <a:fillRef idx="1">
            <a:schemeClr val="lt1"/>
          </a:fillRef>
          <a:effectRef idx="0">
            <a:schemeClr val="accent5"/>
          </a:effectRef>
          <a:fontRef idx="minor">
            <a:schemeClr val="dk1"/>
          </a:fontRef>
        </p:style>
        <p:txBody>
          <a:bodyPr wrap="none" tIns="18000" bIns="18000"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データ連携基盤システム構築（本番環境）</a:t>
            </a:r>
          </a:p>
        </p:txBody>
      </p:sp>
      <p:sp>
        <p:nvSpPr>
          <p:cNvPr id="136" name="ホームベース 135"/>
          <p:cNvSpPr/>
          <p:nvPr/>
        </p:nvSpPr>
        <p:spPr>
          <a:xfrm>
            <a:off x="3401568" y="2909130"/>
            <a:ext cx="2008541" cy="393098"/>
          </a:xfrm>
          <a:prstGeom prst="homePlate">
            <a:avLst>
              <a:gd name="adj" fmla="val 30499"/>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データダッシュボードの構築</a:t>
            </a:r>
          </a:p>
        </p:txBody>
      </p:sp>
      <p:sp>
        <p:nvSpPr>
          <p:cNvPr id="137" name="ホームベース 136"/>
          <p:cNvSpPr/>
          <p:nvPr/>
        </p:nvSpPr>
        <p:spPr>
          <a:xfrm>
            <a:off x="3401568" y="3396141"/>
            <a:ext cx="1992736" cy="409944"/>
          </a:xfrm>
          <a:prstGeom prst="homePlate">
            <a:avLst>
              <a:gd name="adj" fmla="val 29698"/>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システム開発者向け</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API</a:t>
            </a: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マニュアル・情報サイト</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161" name="ホームベース 160"/>
          <p:cNvSpPr/>
          <p:nvPr/>
        </p:nvSpPr>
        <p:spPr>
          <a:xfrm>
            <a:off x="3941065" y="3892188"/>
            <a:ext cx="1463870" cy="469324"/>
          </a:xfrm>
          <a:prstGeom prst="homePlate">
            <a:avLst>
              <a:gd name="adj" fmla="val 33226"/>
            </a:avLst>
          </a:prstGeom>
          <a:ln/>
        </p:spPr>
        <p:style>
          <a:lnRef idx="2">
            <a:schemeClr val="accent5"/>
          </a:lnRef>
          <a:fillRef idx="1">
            <a:schemeClr val="lt1"/>
          </a:fillRef>
          <a:effectRef idx="0">
            <a:schemeClr val="accent5"/>
          </a:effectRef>
          <a:fontRef idx="minor">
            <a:schemeClr val="dk1"/>
          </a:fontRef>
        </p:style>
        <p:txBody>
          <a:bodyPr wrap="none" tIns="18000" bIns="18000"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先端</a:t>
            </a: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的サービスとの</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API</a:t>
            </a: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接続に関する</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システム実証</a:t>
            </a:r>
          </a:p>
        </p:txBody>
      </p:sp>
      <p:sp>
        <p:nvSpPr>
          <p:cNvPr id="166" name="ホームベース 165"/>
          <p:cNvSpPr/>
          <p:nvPr/>
        </p:nvSpPr>
        <p:spPr>
          <a:xfrm>
            <a:off x="4098936" y="5754397"/>
            <a:ext cx="1325519" cy="349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エリア内のデータ整備や品質確保やセキュリティ対策</a:t>
            </a:r>
          </a:p>
        </p:txBody>
      </p:sp>
      <p:sp>
        <p:nvSpPr>
          <p:cNvPr id="168" name="ホームベース 167"/>
          <p:cNvSpPr/>
          <p:nvPr/>
        </p:nvSpPr>
        <p:spPr>
          <a:xfrm>
            <a:off x="3305662" y="5309760"/>
            <a:ext cx="2078440" cy="345104"/>
          </a:xfrm>
          <a:prstGeom prst="homePlate">
            <a:avLst/>
          </a:prstGeom>
          <a:ln/>
        </p:spPr>
        <p:style>
          <a:lnRef idx="2">
            <a:schemeClr val="accent5"/>
          </a:lnRef>
          <a:fillRef idx="1">
            <a:schemeClr val="lt1"/>
          </a:fillRef>
          <a:effectRef idx="0">
            <a:schemeClr val="accent5"/>
          </a:effectRef>
          <a:fontRef idx="minor">
            <a:schemeClr val="dk1"/>
          </a:fontRef>
        </p:style>
        <p:txBody>
          <a:bodyPr wrap="none" tIns="18000" bIns="18000"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実証（先端的サービスやデータとの接続をテスト）</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171" name="ホームベース 170"/>
          <p:cNvSpPr/>
          <p:nvPr/>
        </p:nvSpPr>
        <p:spPr>
          <a:xfrm>
            <a:off x="3401568" y="2445674"/>
            <a:ext cx="2013421" cy="377326"/>
          </a:xfrm>
          <a:prstGeom prst="homePlate">
            <a:avLst>
              <a:gd name="adj" fmla="val 51393"/>
            </a:avLst>
          </a:prstGeom>
          <a:ln/>
        </p:spPr>
        <p:style>
          <a:lnRef idx="2">
            <a:schemeClr val="accent5"/>
          </a:lnRef>
          <a:fillRef idx="1">
            <a:schemeClr val="lt1"/>
          </a:fillRef>
          <a:effectRef idx="0">
            <a:schemeClr val="accent5"/>
          </a:effectRef>
          <a:fontRef idx="minor">
            <a:schemeClr val="dk1"/>
          </a:fontRef>
        </p:style>
        <p:txBody>
          <a:bodyPr wrap="none" tIns="18000" bIns="1800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自治体職員等への</a:t>
            </a:r>
            <a:endParaRPr kumimoji="1" lang="en-US" altLang="ja-JP"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教育プログラム</a:t>
            </a:r>
          </a:p>
        </p:txBody>
      </p:sp>
      <p:graphicFrame>
        <p:nvGraphicFramePr>
          <p:cNvPr id="173" name="表 172"/>
          <p:cNvGraphicFramePr>
            <a:graphicFrameLocks noGrp="1"/>
          </p:cNvGraphicFramePr>
          <p:nvPr>
            <p:extLst>
              <p:ext uri="{D42A27DB-BD31-4B8C-83A1-F6EECF244321}">
                <p14:modId xmlns:p14="http://schemas.microsoft.com/office/powerpoint/2010/main" val="2859395268"/>
              </p:ext>
            </p:extLst>
          </p:nvPr>
        </p:nvGraphicFramePr>
        <p:xfrm>
          <a:off x="1366681" y="972402"/>
          <a:ext cx="8154224" cy="457200"/>
        </p:xfrm>
        <a:graphic>
          <a:graphicData uri="http://schemas.openxmlformats.org/drawingml/2006/table">
            <a:tbl>
              <a:tblPr firstRow="1" bandRow="1">
                <a:tableStyleId>{5C22544A-7EE6-4342-B048-85BDC9FD1C3A}</a:tableStyleId>
              </a:tblPr>
              <a:tblGrid>
                <a:gridCol w="1019278">
                  <a:extLst>
                    <a:ext uri="{9D8B030D-6E8A-4147-A177-3AD203B41FA5}">
                      <a16:colId xmlns:a16="http://schemas.microsoft.com/office/drawing/2014/main" val="3308316237"/>
                    </a:ext>
                  </a:extLst>
                </a:gridCol>
                <a:gridCol w="1019278">
                  <a:extLst>
                    <a:ext uri="{9D8B030D-6E8A-4147-A177-3AD203B41FA5}">
                      <a16:colId xmlns:a16="http://schemas.microsoft.com/office/drawing/2014/main" val="1932643595"/>
                    </a:ext>
                  </a:extLst>
                </a:gridCol>
                <a:gridCol w="1019278">
                  <a:extLst>
                    <a:ext uri="{9D8B030D-6E8A-4147-A177-3AD203B41FA5}">
                      <a16:colId xmlns:a16="http://schemas.microsoft.com/office/drawing/2014/main" val="3341265690"/>
                    </a:ext>
                  </a:extLst>
                </a:gridCol>
                <a:gridCol w="1019278">
                  <a:extLst>
                    <a:ext uri="{9D8B030D-6E8A-4147-A177-3AD203B41FA5}">
                      <a16:colId xmlns:a16="http://schemas.microsoft.com/office/drawing/2014/main" val="3594736609"/>
                    </a:ext>
                  </a:extLst>
                </a:gridCol>
                <a:gridCol w="1019278">
                  <a:extLst>
                    <a:ext uri="{9D8B030D-6E8A-4147-A177-3AD203B41FA5}">
                      <a16:colId xmlns:a16="http://schemas.microsoft.com/office/drawing/2014/main" val="3290820686"/>
                    </a:ext>
                  </a:extLst>
                </a:gridCol>
                <a:gridCol w="1019278">
                  <a:extLst>
                    <a:ext uri="{9D8B030D-6E8A-4147-A177-3AD203B41FA5}">
                      <a16:colId xmlns:a16="http://schemas.microsoft.com/office/drawing/2014/main" val="3908213459"/>
                    </a:ext>
                  </a:extLst>
                </a:gridCol>
                <a:gridCol w="1019278">
                  <a:extLst>
                    <a:ext uri="{9D8B030D-6E8A-4147-A177-3AD203B41FA5}">
                      <a16:colId xmlns:a16="http://schemas.microsoft.com/office/drawing/2014/main" val="314266681"/>
                    </a:ext>
                  </a:extLst>
                </a:gridCol>
                <a:gridCol w="1019278">
                  <a:extLst>
                    <a:ext uri="{9D8B030D-6E8A-4147-A177-3AD203B41FA5}">
                      <a16:colId xmlns:a16="http://schemas.microsoft.com/office/drawing/2014/main" val="675649267"/>
                    </a:ext>
                  </a:extLst>
                </a:gridCol>
              </a:tblGrid>
              <a:tr h="0">
                <a:tc gridSpan="4">
                  <a:txBody>
                    <a:bodyPr/>
                    <a:lstStyle/>
                    <a:p>
                      <a:r>
                        <a:rPr kumimoji="1" lang="en-US" altLang="ja-JP" sz="1000" dirty="0">
                          <a:latin typeface="Meiryo UI" panose="020B0604030504040204" pitchFamily="50" charset="-128"/>
                          <a:ea typeface="Meiryo UI" panose="020B0604030504040204" pitchFamily="50" charset="-128"/>
                        </a:rPr>
                        <a:t>R3</a:t>
                      </a:r>
                      <a:r>
                        <a:rPr kumimoji="1" lang="ja-JP" altLang="en-US" sz="1000" dirty="0">
                          <a:latin typeface="Meiryo UI" panose="020B0604030504040204" pitchFamily="50" charset="-128"/>
                          <a:ea typeface="Meiryo UI" panose="020B0604030504040204" pitchFamily="50" charset="-128"/>
                        </a:rPr>
                        <a:t>年度</a:t>
                      </a:r>
                    </a:p>
                  </a:txBody>
                  <a:tcPr/>
                </a:tc>
                <a:tc hMerge="1">
                  <a:txBody>
                    <a:bodyPr/>
                    <a:lstStyle/>
                    <a:p>
                      <a:endParaRPr kumimoji="1" lang="ja-JP" altLang="en-US" sz="1100">
                        <a:latin typeface="Meiryo UI" panose="020B0604030504040204" pitchFamily="50" charset="-128"/>
                        <a:ea typeface="Meiryo UI" panose="020B0604030504040204" pitchFamily="50" charset="-128"/>
                      </a:endParaRPr>
                    </a:p>
                  </a:txBody>
                  <a:tcPr/>
                </a:tc>
                <a:tc hMerge="1">
                  <a:txBody>
                    <a:bodyPr/>
                    <a:lstStyle/>
                    <a:p>
                      <a:endParaRPr kumimoji="1" lang="ja-JP" altLang="en-US" sz="110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gridSpan="4">
                  <a:txBody>
                    <a:bodyPr/>
                    <a:lstStyle/>
                    <a:p>
                      <a:r>
                        <a:rPr kumimoji="1" lang="en-US" altLang="ja-JP" sz="1000" dirty="0">
                          <a:latin typeface="Meiryo UI" panose="020B0604030504040204" pitchFamily="50" charset="-128"/>
                          <a:ea typeface="Meiryo UI" panose="020B0604030504040204" pitchFamily="50" charset="-128"/>
                        </a:rPr>
                        <a:t>R4</a:t>
                      </a:r>
                      <a:r>
                        <a:rPr kumimoji="1" lang="ja-JP" altLang="en-US" sz="1000" dirty="0">
                          <a:latin typeface="Meiryo UI" panose="020B0604030504040204" pitchFamily="50" charset="-128"/>
                          <a:ea typeface="Meiryo UI" panose="020B0604030504040204" pitchFamily="50" charset="-128"/>
                        </a:rPr>
                        <a:t>年度</a:t>
                      </a:r>
                    </a:p>
                  </a:txBody>
                  <a:tcPr/>
                </a:tc>
                <a:tc hMerge="1">
                  <a:txBody>
                    <a:bodyPr/>
                    <a:lstStyle/>
                    <a:p>
                      <a:endParaRPr kumimoji="1" lang="ja-JP" altLang="en-US" sz="1100">
                        <a:latin typeface="Meiryo UI" panose="020B0604030504040204" pitchFamily="50" charset="-128"/>
                        <a:ea typeface="Meiryo UI" panose="020B0604030504040204" pitchFamily="50" charset="-128"/>
                      </a:endParaRPr>
                    </a:p>
                  </a:txBody>
                  <a:tcPr/>
                </a:tc>
                <a:tc hMerge="1">
                  <a:txBody>
                    <a:bodyPr/>
                    <a:lstStyle/>
                    <a:p>
                      <a:endParaRPr kumimoji="1" lang="ja-JP" altLang="en-US" sz="110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32502078"/>
                  </a:ext>
                </a:extLst>
              </a:tr>
              <a:tr h="0">
                <a:tc>
                  <a:txBody>
                    <a:bodyPr/>
                    <a:lstStyle/>
                    <a:p>
                      <a:r>
                        <a:rPr kumimoji="1" lang="en-US" altLang="ja-JP" sz="800" dirty="0">
                          <a:latin typeface="Meiryo UI" panose="020B0604030504040204" pitchFamily="50" charset="-128"/>
                          <a:ea typeface="Meiryo UI" panose="020B0604030504040204" pitchFamily="50" charset="-128"/>
                        </a:rPr>
                        <a:t>1Q</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en-US" altLang="ja-JP" sz="800" dirty="0">
                          <a:latin typeface="Meiryo UI" panose="020B0604030504040204" pitchFamily="50" charset="-128"/>
                          <a:ea typeface="Meiryo UI" panose="020B0604030504040204" pitchFamily="50" charset="-128"/>
                        </a:rPr>
                        <a:t>2Q</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en-US" altLang="ja-JP" sz="800" dirty="0">
                          <a:latin typeface="Meiryo UI" panose="020B0604030504040204" pitchFamily="50" charset="-128"/>
                          <a:ea typeface="Meiryo UI" panose="020B0604030504040204" pitchFamily="50" charset="-128"/>
                        </a:rPr>
                        <a:t>3Q</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en-US" altLang="ja-JP" sz="800" dirty="0">
                          <a:latin typeface="Meiryo UI" panose="020B0604030504040204" pitchFamily="50" charset="-128"/>
                          <a:ea typeface="Meiryo UI" panose="020B0604030504040204" pitchFamily="50" charset="-128"/>
                        </a:rPr>
                        <a:t>4Q</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en-US" altLang="ja-JP" sz="800" dirty="0">
                          <a:latin typeface="Meiryo UI" panose="020B0604030504040204" pitchFamily="50" charset="-128"/>
                          <a:ea typeface="Meiryo UI" panose="020B0604030504040204" pitchFamily="50" charset="-128"/>
                        </a:rPr>
                        <a:t>1Q</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en-US" altLang="ja-JP" sz="800" dirty="0">
                          <a:latin typeface="Meiryo UI" panose="020B0604030504040204" pitchFamily="50" charset="-128"/>
                          <a:ea typeface="Meiryo UI" panose="020B0604030504040204" pitchFamily="50" charset="-128"/>
                        </a:rPr>
                        <a:t>2Q</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en-US" altLang="ja-JP" sz="800" dirty="0">
                          <a:latin typeface="Meiryo UI" panose="020B0604030504040204" pitchFamily="50" charset="-128"/>
                          <a:ea typeface="Meiryo UI" panose="020B0604030504040204" pitchFamily="50" charset="-128"/>
                        </a:rPr>
                        <a:t>3Q</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en-US" altLang="ja-JP" sz="800" dirty="0">
                          <a:latin typeface="Meiryo UI" panose="020B0604030504040204" pitchFamily="50" charset="-128"/>
                          <a:ea typeface="Meiryo UI" panose="020B0604030504040204" pitchFamily="50" charset="-128"/>
                        </a:rPr>
                        <a:t>4Q</a:t>
                      </a:r>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62011797"/>
                  </a:ext>
                </a:extLst>
              </a:tr>
            </a:tbl>
          </a:graphicData>
        </a:graphic>
      </p:graphicFrame>
      <p:sp>
        <p:nvSpPr>
          <p:cNvPr id="50" name="テキスト ボックス 49"/>
          <p:cNvSpPr txBox="1"/>
          <p:nvPr/>
        </p:nvSpPr>
        <p:spPr>
          <a:xfrm rot="19677965">
            <a:off x="2507388" y="2990922"/>
            <a:ext cx="6520962"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0" b="0" i="0" u="none" strike="noStrike" kern="1200" cap="none" spc="0" normalizeH="0" baseline="0" noProof="0" dirty="0">
                <a:ln>
                  <a:noFill/>
                </a:ln>
                <a:solidFill>
                  <a:srgbClr val="FF7C80"/>
                </a:solidFill>
                <a:effectLst/>
                <a:uLnTx/>
                <a:uFillTx/>
                <a:latin typeface="HGS創英角ｺﾞｼｯｸUB" panose="020B0900000000000000" pitchFamily="50" charset="-128"/>
                <a:ea typeface="HGS創英角ｺﾞｼｯｸUB" panose="020B0900000000000000" pitchFamily="50" charset="-128"/>
                <a:cs typeface="+mn-cs"/>
              </a:rPr>
              <a:t>サンプル</a:t>
            </a:r>
            <a:endParaRPr kumimoji="1" lang="en-US" altLang="ja-JP" sz="8000" b="0" i="0" u="none" strike="noStrike" kern="1200" cap="none" spc="0" normalizeH="0" baseline="0" noProof="0" dirty="0">
              <a:ln>
                <a:noFill/>
              </a:ln>
              <a:solidFill>
                <a:srgbClr val="FF7C80"/>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51" name="スライド番号プレースホルダー 1"/>
          <p:cNvSpPr>
            <a:spLocks noGrp="1"/>
          </p:cNvSpPr>
          <p:nvPr>
            <p:ph type="sldNum" sz="quarter" idx="12"/>
          </p:nvPr>
        </p:nvSpPr>
        <p:spPr>
          <a:xfrm>
            <a:off x="7605295" y="6525349"/>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cxnSp>
        <p:nvCxnSpPr>
          <p:cNvPr id="53" name="直線コネクタ 52"/>
          <p:cNvCxnSpPr/>
          <p:nvPr/>
        </p:nvCxnSpPr>
        <p:spPr>
          <a:xfrm>
            <a:off x="416656" y="644231"/>
            <a:ext cx="90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4098928" y="696532"/>
            <a:ext cx="570486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様式は参考です。現時点で想定する内容を可能な限り具体的に記載して下さい。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5" name="Rectangle 1"/>
          <p:cNvSpPr>
            <a:spLocks noChangeArrowheads="1"/>
          </p:cNvSpPr>
          <p:nvPr/>
        </p:nvSpPr>
        <p:spPr bwMode="auto">
          <a:xfrm>
            <a:off x="6739690" y="161089"/>
            <a:ext cx="325220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u="sng"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Ⅱ</a:t>
            </a:r>
            <a:r>
              <a:rPr lang="ja-JP" altLang="en-US" sz="1400" u="sng"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③</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データ連携基盤」に関する事項</a:t>
            </a:r>
            <a:endParaRPr kumimoji="0" lang="ja-JP" altLang="ja-JP"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8933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81344908"/>
              </p:ext>
            </p:extLst>
          </p:nvPr>
        </p:nvGraphicFramePr>
        <p:xfrm>
          <a:off x="267186" y="892942"/>
          <a:ext cx="9386766" cy="5845051"/>
        </p:xfrm>
        <a:graphic>
          <a:graphicData uri="http://schemas.openxmlformats.org/drawingml/2006/table">
            <a:tbl>
              <a:tblPr firstRow="1" bandRow="1">
                <a:tableStyleId>{F5AB1C69-6EDB-4FF4-983F-18BD219EF322}</a:tableStyleId>
              </a:tblPr>
              <a:tblGrid>
                <a:gridCol w="357066">
                  <a:extLst>
                    <a:ext uri="{9D8B030D-6E8A-4147-A177-3AD203B41FA5}">
                      <a16:colId xmlns:a16="http://schemas.microsoft.com/office/drawing/2014/main" val="2211403018"/>
                    </a:ext>
                  </a:extLst>
                </a:gridCol>
                <a:gridCol w="1872060">
                  <a:extLst>
                    <a:ext uri="{9D8B030D-6E8A-4147-A177-3AD203B41FA5}">
                      <a16:colId xmlns:a16="http://schemas.microsoft.com/office/drawing/2014/main" val="2214094867"/>
                    </a:ext>
                  </a:extLst>
                </a:gridCol>
                <a:gridCol w="7157640">
                  <a:extLst>
                    <a:ext uri="{9D8B030D-6E8A-4147-A177-3AD203B41FA5}">
                      <a16:colId xmlns:a16="http://schemas.microsoft.com/office/drawing/2014/main" val="1102874791"/>
                    </a:ext>
                  </a:extLst>
                </a:gridCol>
              </a:tblGrid>
              <a:tr h="248892">
                <a:tc>
                  <a:txBody>
                    <a:bodyPr/>
                    <a:lstStyle/>
                    <a:p>
                      <a:r>
                        <a:rPr kumimoji="1" lang="en-US" altLang="ja-JP" sz="1000" b="0" dirty="0">
                          <a:latin typeface="Meiryo UI" panose="020B0604030504040204" pitchFamily="50" charset="-128"/>
                          <a:ea typeface="Meiryo UI" panose="020B0604030504040204" pitchFamily="50" charset="-128"/>
                        </a:rPr>
                        <a:t>No</a:t>
                      </a:r>
                      <a:endParaRPr kumimoji="1" lang="ja-JP" altLang="en-US" sz="1000" b="0" dirty="0">
                        <a:latin typeface="Meiryo UI" panose="020B0604030504040204" pitchFamily="50" charset="-128"/>
                        <a:ea typeface="Meiryo UI" panose="020B0604030504040204" pitchFamily="50" charset="-128"/>
                      </a:endParaRP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rPr>
                        <a:t>項目</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rPr>
                        <a:t>措置（予定を含む）</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57330605"/>
                  </a:ext>
                </a:extLst>
              </a:tr>
              <a:tr h="622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１</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経営者の関与を含む責任体制等の確立</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対象事業の管理体制や関係者・関係組織の体制図等</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1230289023"/>
                  </a:ext>
                </a:extLst>
              </a:tr>
              <a:tr h="622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２</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サイバーセキュリティ確保に関する運用規程等の策定</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運用規定やセキュリティ規定等</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96926885"/>
                  </a:ext>
                </a:extLst>
              </a:tr>
              <a:tr h="613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３</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サイバーセキュリティに係る要員の確保</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情報処理安全確保支援士等のセキュリティ有資格者を保有するセキュリティ人材の確保状況等</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2623151711"/>
                  </a:ext>
                </a:extLst>
              </a:tr>
              <a:tr h="622817">
                <a:tc>
                  <a:txBody>
                    <a:bodyPr/>
                    <a:lstStyle/>
                    <a:p>
                      <a:r>
                        <a:rPr kumimoji="1" lang="ja-JP" altLang="en-US" sz="1000" b="0" dirty="0">
                          <a:latin typeface="Meiryo UI" panose="020B0604030504040204" pitchFamily="50" charset="-128"/>
                          <a:ea typeface="Meiryo UI" panose="020B0604030504040204" pitchFamily="50" charset="-128"/>
                        </a:rPr>
                        <a:t>４</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ＰＤＣＡサイクルの確立</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セキュリティに関係する第三者認証（</a:t>
                      </a:r>
                      <a:r>
                        <a:rPr kumimoji="1" lang="en-US" altLang="ja-JP" sz="1000" b="0" dirty="0">
                          <a:latin typeface="Meiryo UI" panose="020B0604030504040204" pitchFamily="50" charset="-128"/>
                          <a:ea typeface="Meiryo UI" panose="020B0604030504040204" pitchFamily="50" charset="-128"/>
                        </a:rPr>
                        <a:t>ISMS</a:t>
                      </a:r>
                      <a:r>
                        <a:rPr kumimoji="1" lang="ja-JP" altLang="en-US" sz="1000" b="0" dirty="0">
                          <a:latin typeface="Meiryo UI" panose="020B0604030504040204" pitchFamily="50" charset="-128"/>
                          <a:ea typeface="Meiryo UI" panose="020B0604030504040204" pitchFamily="50" charset="-128"/>
                        </a:rPr>
                        <a:t>等）の取得状況、セキュリティ監査の定期的な実施状況等</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74725573"/>
                  </a:ext>
                </a:extLst>
              </a:tr>
              <a:tr h="622817">
                <a:tc>
                  <a:txBody>
                    <a:bodyPr/>
                    <a:lstStyle/>
                    <a:p>
                      <a:r>
                        <a:rPr kumimoji="1" lang="ja-JP" altLang="en-US" sz="1000" b="0" dirty="0">
                          <a:latin typeface="Meiryo UI" panose="020B0604030504040204" pitchFamily="50" charset="-128"/>
                          <a:ea typeface="Meiryo UI" panose="020B0604030504040204" pitchFamily="50" charset="-128"/>
                        </a:rPr>
                        <a:t>５</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インシデント対応</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インシデント対応の専門チーム（</a:t>
                      </a:r>
                      <a:r>
                        <a:rPr kumimoji="1" lang="en-US" altLang="ja-JP" sz="1000" b="0" dirty="0">
                          <a:latin typeface="Meiryo UI" panose="020B0604030504040204" pitchFamily="50" charset="-128"/>
                          <a:ea typeface="Meiryo UI" panose="020B0604030504040204" pitchFamily="50" charset="-128"/>
                        </a:rPr>
                        <a:t>CSIRT</a:t>
                      </a:r>
                      <a:r>
                        <a:rPr kumimoji="1" lang="ja-JP" altLang="en-US" sz="1000" b="0" dirty="0">
                          <a:latin typeface="Meiryo UI" panose="020B0604030504040204" pitchFamily="50" charset="-128"/>
                          <a:ea typeface="Meiryo UI" panose="020B0604030504040204" pitchFamily="50" charset="-128"/>
                        </a:rPr>
                        <a:t>等）の設置状況や、インシデント対応マニュアル等</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2370363932"/>
                  </a:ext>
                </a:extLst>
              </a:tr>
              <a:tr h="622817">
                <a:tc>
                  <a:txBody>
                    <a:bodyPr/>
                    <a:lstStyle/>
                    <a:p>
                      <a:r>
                        <a:rPr lang="ja-JP" altLang="en-US" sz="1000" b="0" dirty="0">
                          <a:latin typeface="Meiryo UI" panose="020B0604030504040204" pitchFamily="50" charset="-128"/>
                          <a:ea typeface="Meiryo UI" panose="020B0604030504040204" pitchFamily="50" charset="-128"/>
                        </a:rPr>
                        <a:t>６</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事業継続計画の策定</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事業継続計画の中のサイバーセキュリティインシデントが考慮されている部分等</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2046201"/>
                  </a:ext>
                </a:extLst>
              </a:tr>
              <a:tr h="622817">
                <a:tc>
                  <a:txBody>
                    <a:bodyPr/>
                    <a:lstStyle/>
                    <a:p>
                      <a:r>
                        <a:rPr lang="ja-JP" altLang="en-US" sz="1000" b="0" dirty="0">
                          <a:latin typeface="Meiryo UI" panose="020B0604030504040204" pitchFamily="50" charset="-128"/>
                          <a:ea typeface="Meiryo UI" panose="020B0604030504040204" pitchFamily="50" charset="-128"/>
                        </a:rPr>
                        <a:t>７</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リスクの分析と対策</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tc>
                  <a:txBody>
                    <a:bodyPr/>
                    <a:lstStyle/>
                    <a:p>
                      <a:r>
                        <a:rPr kumimoji="1" lang="ja-JP" altLang="en-US" sz="1000" b="0" dirty="0">
                          <a:latin typeface="Meiryo UI" panose="020B0604030504040204" pitchFamily="50" charset="-128"/>
                          <a:ea typeface="Meiryo UI" panose="020B0604030504040204" pitchFamily="50" charset="-128"/>
                        </a:rPr>
                        <a:t>業務概要、重要情報一覧、データフロー、システム構成、セキュリティ対策概要、リスク分析結果等</a:t>
                      </a:r>
                    </a:p>
                    <a:p>
                      <a:endParaRPr kumimoji="1" lang="ja-JP" altLang="en-US" sz="1000" b="0" dirty="0">
                        <a:latin typeface="Meiryo UI" panose="020B0604030504040204" pitchFamily="50" charset="-128"/>
                        <a:ea typeface="Meiryo UI" panose="020B0604030504040204" pitchFamily="50" charset="-128"/>
                      </a:endParaRP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493197950"/>
                  </a:ext>
                </a:extLst>
              </a:tr>
              <a:tr h="622817">
                <a:tc>
                  <a:txBody>
                    <a:bodyPr/>
                    <a:lstStyle/>
                    <a:p>
                      <a:r>
                        <a:rPr lang="ja-JP" altLang="en-US" sz="1000" b="0" dirty="0">
                          <a:latin typeface="Meiryo UI" panose="020B0604030504040204" pitchFamily="50" charset="-128"/>
                          <a:ea typeface="Meiryo UI" panose="020B0604030504040204" pitchFamily="50" charset="-128"/>
                        </a:rPr>
                        <a:t>８</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脆弱性に対する継続的な対策</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000" b="0" dirty="0">
                          <a:latin typeface="Meiryo UI" panose="020B0604030504040204" pitchFamily="50" charset="-128"/>
                          <a:ea typeface="Meiryo UI" panose="020B0604030504040204" pitchFamily="50" charset="-128"/>
                        </a:rPr>
                        <a:t>運用規定や、脆弱性診断及び脆弱性対策の実施計画等</a:t>
                      </a:r>
                    </a:p>
                    <a:p>
                      <a:endParaRPr kumimoji="1" lang="ja-JP" altLang="en-US" sz="1000" b="0" dirty="0">
                        <a:latin typeface="Meiryo UI" panose="020B0604030504040204" pitchFamily="50" charset="-128"/>
                        <a:ea typeface="Meiryo UI" panose="020B0604030504040204" pitchFamily="50" charset="-128"/>
                      </a:endParaRP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8054147"/>
                  </a:ext>
                </a:extLst>
              </a:tr>
              <a:tr h="622817">
                <a:tc>
                  <a:txBody>
                    <a:bodyPr/>
                    <a:lstStyle/>
                    <a:p>
                      <a:r>
                        <a:rPr lang="ja-JP" altLang="en-US" sz="1000" b="0" dirty="0">
                          <a:latin typeface="Meiryo UI" panose="020B0604030504040204" pitchFamily="50" charset="-128"/>
                          <a:ea typeface="Meiryo UI" panose="020B0604030504040204" pitchFamily="50" charset="-128"/>
                        </a:rPr>
                        <a:t>９</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E7E6E6"/>
                    </a:solidFill>
                  </a:tcPr>
                </a:tc>
                <a:tc>
                  <a:txBody>
                    <a:bodyPr/>
                    <a:lstStyle/>
                    <a:p>
                      <a:r>
                        <a:rPr kumimoji="1" lang="ja-JP" altLang="en-US" sz="1000" b="0" dirty="0">
                          <a:latin typeface="Meiryo UI" panose="020B0604030504040204" pitchFamily="50" charset="-128"/>
                          <a:ea typeface="Meiryo UI" panose="020B0604030504040204" pitchFamily="50" charset="-128"/>
                        </a:rPr>
                        <a:t>サイバー攻撃等の検知及び監視</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E7E6E6"/>
                    </a:solidFill>
                  </a:tcPr>
                </a:tc>
                <a:tc>
                  <a:txBody>
                    <a:bodyPr/>
                    <a:lstStyle/>
                    <a:p>
                      <a:r>
                        <a:rPr kumimoji="1" lang="ja-JP" altLang="en-US" sz="1000" b="0" dirty="0">
                          <a:latin typeface="Meiryo UI" panose="020B0604030504040204" pitchFamily="50" charset="-128"/>
                          <a:ea typeface="Meiryo UI" panose="020B0604030504040204" pitchFamily="50" charset="-128"/>
                        </a:rPr>
                        <a:t>事業において導入する検知システム、監視対象、及び、監視計画等</a:t>
                      </a:r>
                    </a:p>
                    <a:p>
                      <a:endParaRPr kumimoji="1" lang="ja-JP" altLang="en-US" sz="1000" b="0" dirty="0">
                        <a:latin typeface="Meiryo UI" panose="020B0604030504040204" pitchFamily="50" charset="-128"/>
                        <a:ea typeface="Meiryo UI" panose="020B0604030504040204" pitchFamily="50" charset="-128"/>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rgbClr val="E7E6E6"/>
                    </a:solidFill>
                  </a:tcPr>
                </a:tc>
                <a:extLst>
                  <a:ext uri="{0D108BD9-81ED-4DB2-BD59-A6C34878D82A}">
                    <a16:rowId xmlns:a16="http://schemas.microsoft.com/office/drawing/2014/main" val="604962612"/>
                  </a:ext>
                </a:extLst>
              </a:tr>
            </a:tbl>
          </a:graphicData>
        </a:graphic>
      </p:graphicFrame>
      <p:sp>
        <p:nvSpPr>
          <p:cNvPr id="6" name="タイトル 2"/>
          <p:cNvSpPr txBox="1">
            <a:spLocks/>
          </p:cNvSpPr>
          <p:nvPr/>
        </p:nvSpPr>
        <p:spPr>
          <a:xfrm>
            <a:off x="451824" y="131579"/>
            <a:ext cx="3900366"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cxnSp>
        <p:nvCxnSpPr>
          <p:cNvPr id="7" name="直線コネクタ 6"/>
          <p:cNvCxnSpPr/>
          <p:nvPr/>
        </p:nvCxnSpPr>
        <p:spPr>
          <a:xfrm>
            <a:off x="399072" y="784908"/>
            <a:ext cx="90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タイトル 2"/>
          <p:cNvSpPr txBox="1">
            <a:spLocks/>
          </p:cNvSpPr>
          <p:nvPr/>
        </p:nvSpPr>
        <p:spPr>
          <a:xfrm>
            <a:off x="451824" y="341922"/>
            <a:ext cx="9175752"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法第</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28</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条の２第１項に規定するデータの安全管理に係る基準への適合に関する事項</a:t>
            </a:r>
          </a:p>
        </p:txBody>
      </p:sp>
      <p:sp>
        <p:nvSpPr>
          <p:cNvPr id="10" name="スライド番号プレースホルダー 1"/>
          <p:cNvSpPr>
            <a:spLocks noGrp="1"/>
          </p:cNvSpPr>
          <p:nvPr>
            <p:ph type="sldNum" sz="quarter" idx="12"/>
          </p:nvPr>
        </p:nvSpPr>
        <p:spPr>
          <a:xfrm>
            <a:off x="7605295" y="6525349"/>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1" name="Rectangle 1"/>
          <p:cNvSpPr>
            <a:spLocks noChangeArrowheads="1"/>
          </p:cNvSpPr>
          <p:nvPr/>
        </p:nvSpPr>
        <p:spPr bwMode="auto">
          <a:xfrm>
            <a:off x="6739690" y="161089"/>
            <a:ext cx="325220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u="sng"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Ⅱ</a:t>
            </a:r>
            <a:r>
              <a:rPr lang="ja-JP" altLang="en-US" sz="1400" u="sng"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③</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データ連携基盤」に関する事項</a:t>
            </a:r>
            <a:endParaRPr kumimoji="0" lang="ja-JP" altLang="ja-JP"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8641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835160171"/>
              </p:ext>
            </p:extLst>
          </p:nvPr>
        </p:nvGraphicFramePr>
        <p:xfrm>
          <a:off x="307733" y="492367"/>
          <a:ext cx="9328638" cy="6085734"/>
        </p:xfrm>
        <a:graphic>
          <a:graphicData uri="http://schemas.openxmlformats.org/drawingml/2006/table">
            <a:tbl>
              <a:tblPr firstRow="1" firstCol="1" bandRow="1"/>
              <a:tblGrid>
                <a:gridCol w="9328638">
                  <a:extLst>
                    <a:ext uri="{9D8B030D-6E8A-4147-A177-3AD203B41FA5}">
                      <a16:colId xmlns:a16="http://schemas.microsoft.com/office/drawing/2014/main" val="2133187506"/>
                    </a:ext>
                  </a:extLst>
                </a:gridCol>
              </a:tblGrid>
              <a:tr h="6085734">
                <a:tc>
                  <a:txBody>
                    <a:bodyPr/>
                    <a:lstStyle/>
                    <a:p>
                      <a:pPr algn="just">
                        <a:lnSpc>
                          <a:spcPts val="1200"/>
                        </a:lnSpc>
                        <a:spcAft>
                          <a:spcPts val="0"/>
                        </a:spcAft>
                      </a:pPr>
                      <a:r>
                        <a:rPr lang="ja-JP" altLang="en-US" sz="1100" u="sng" kern="100" dirty="0">
                          <a:effectLst/>
                          <a:latin typeface="Meiryo UI" panose="020B0604030504040204" pitchFamily="50" charset="-128"/>
                          <a:ea typeface="Meiryo UI" panose="020B0604030504040204" pitchFamily="50" charset="-128"/>
                          <a:cs typeface="Times New Roman" panose="02020603050405020304" pitchFamily="18" charset="0"/>
                        </a:rPr>
                        <a:t>○活用する区域データ（法第</a:t>
                      </a:r>
                      <a:r>
                        <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100" u="sng" kern="100" dirty="0">
                          <a:effectLst/>
                          <a:latin typeface="Meiryo UI" panose="020B0604030504040204" pitchFamily="50" charset="-128"/>
                          <a:ea typeface="Meiryo UI" panose="020B0604030504040204" pitchFamily="50" charset="-128"/>
                          <a:cs typeface="Times New Roman" panose="02020603050405020304" pitchFamily="18" charset="0"/>
                        </a:rPr>
                        <a:t>条の２第１項に基づいて国の機関又は公共機関等に対するデータ提供の求めをする場合にはその内容を含む）</a:t>
                      </a: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100" u="none" kern="100" dirty="0">
                          <a:effectLst/>
                          <a:latin typeface="Meiryo UI" panose="020B0604030504040204" pitchFamily="50" charset="-128"/>
                          <a:ea typeface="Meiryo UI" panose="020B0604030504040204" pitchFamily="50" charset="-128"/>
                          <a:cs typeface="Times New Roman" panose="02020603050405020304" pitchFamily="18" charset="0"/>
                        </a:rPr>
                        <a:t>　先端的サービスの実施等に当たって活用しようとする区域データ、その保有者等に関する情報を記載して下さい。</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593" marR="49593"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9495042"/>
                  </a:ext>
                </a:extLst>
              </a:tr>
            </a:tbl>
          </a:graphicData>
        </a:graphic>
      </p:graphicFrame>
      <p:sp>
        <p:nvSpPr>
          <p:cNvPr id="6" name="スライド番号プレースホルダー 1"/>
          <p:cNvSpPr>
            <a:spLocks noGrp="1"/>
          </p:cNvSpPr>
          <p:nvPr>
            <p:ph type="sldNum" sz="quarter" idx="12"/>
          </p:nvPr>
        </p:nvSpPr>
        <p:spPr>
          <a:xfrm>
            <a:off x="7605295" y="6525349"/>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Rectangle 1"/>
          <p:cNvSpPr>
            <a:spLocks noChangeArrowheads="1"/>
          </p:cNvSpPr>
          <p:nvPr/>
        </p:nvSpPr>
        <p:spPr bwMode="auto">
          <a:xfrm>
            <a:off x="6739690" y="161089"/>
            <a:ext cx="325220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u="sng"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Ⅱ</a:t>
            </a:r>
            <a:r>
              <a:rPr lang="ja-JP" altLang="en-US" sz="1400" u="sng"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③</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データ連携基盤」に関する事項</a:t>
            </a:r>
            <a:endParaRPr kumimoji="0" lang="ja-JP" altLang="ja-JP"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86811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2702</TotalTime>
  <Words>1511</Words>
  <Application>Microsoft Office PowerPoint</Application>
  <PresentationFormat>A4 210 x 297 mm</PresentationFormat>
  <Paragraphs>229</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HGS創英角ｺﾞｼｯｸUB</vt: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仙台市まちづくり政策局</dc:creator>
  <cp:lastModifiedBy>松原　由佳</cp:lastModifiedBy>
  <cp:revision>13</cp:revision>
  <cp:lastPrinted>2021-01-14T10:28:39Z</cp:lastPrinted>
  <dcterms:created xsi:type="dcterms:W3CDTF">2018-09-12T04:51:14Z</dcterms:created>
  <dcterms:modified xsi:type="dcterms:W3CDTF">2021-01-19T03:29:52Z</dcterms:modified>
</cp:coreProperties>
</file>