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16"/>
  </p:notesMasterIdLst>
  <p:handoutMasterIdLst>
    <p:handoutMasterId r:id="rId17"/>
  </p:handoutMasterIdLst>
  <p:sldIdLst>
    <p:sldId id="2146850062" r:id="rId2"/>
    <p:sldId id="257" r:id="rId3"/>
    <p:sldId id="263" r:id="rId4"/>
    <p:sldId id="276" r:id="rId5"/>
    <p:sldId id="2146850063" r:id="rId6"/>
    <p:sldId id="2146850068" r:id="rId7"/>
    <p:sldId id="2146850067" r:id="rId8"/>
    <p:sldId id="2146850069" r:id="rId9"/>
    <p:sldId id="259" r:id="rId10"/>
    <p:sldId id="2146850064" r:id="rId11"/>
    <p:sldId id="2146850065" r:id="rId12"/>
    <p:sldId id="2146850066" r:id="rId13"/>
    <p:sldId id="2146850070" r:id="rId14"/>
    <p:sldId id="278"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6F277E1-47FC-5373-3849-BA8718E245E2}" name="渡邉 なつみ" initials="渡邉" userId="S::sb81370@intra.city.sapporo.jp::2fa5a3f4-d879-4ca1-8ec1-45e8252e181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章太(SBM コンシューマ営業統括)" initials="鈴木" lastIdx="1" clrIdx="0">
    <p:extLst>
      <p:ext uri="{19B8F6BF-5375-455C-9EA6-DF929625EA0E}">
        <p15:presenceInfo xmlns:p15="http://schemas.microsoft.com/office/powerpoint/2012/main" userId="S::suzukis93@g.softbank.co.jp::d34eb2cc-1de2-4b5f-8002-17856be25c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245EC6"/>
    <a:srgbClr val="FFE7FF"/>
    <a:srgbClr val="FF66CC"/>
    <a:srgbClr val="FFCCCC"/>
    <a:srgbClr val="5C7392"/>
    <a:srgbClr val="6B82A1"/>
    <a:srgbClr val="FFFFFF"/>
    <a:srgbClr val="8497B0"/>
    <a:srgbClr val="6C7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9" autoAdjust="0"/>
    <p:restoredTop sz="93784" autoAdjust="0"/>
  </p:normalViewPr>
  <p:slideViewPr>
    <p:cSldViewPr snapToGrid="0">
      <p:cViewPr varScale="1">
        <p:scale>
          <a:sx n="92" d="100"/>
          <a:sy n="92" d="100"/>
        </p:scale>
        <p:origin x="312" y="8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p:cViewPr varScale="1">
        <p:scale>
          <a:sx n="62" d="100"/>
          <a:sy n="62" d="100"/>
        </p:scale>
        <p:origin x="3226"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071C1C66-AC5F-4ADE-A203-94EE6FE4308C}"/>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2BC2E5DA-A991-4780-BE59-6522124B1593}"/>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EE3DE59A-4B65-4EF7-80E2-43BA58339D71}" type="datetimeFigureOut">
              <a:rPr kumimoji="1" lang="ja-JP" altLang="en-US" smtClean="0"/>
              <a:t>2025/4/14</a:t>
            </a:fld>
            <a:endParaRPr kumimoji="1" lang="ja-JP" altLang="en-US" dirty="0"/>
          </a:p>
        </p:txBody>
      </p:sp>
      <p:sp>
        <p:nvSpPr>
          <p:cNvPr id="4" name="フッター プレースホルダー 3">
            <a:extLst>
              <a:ext uri="{FF2B5EF4-FFF2-40B4-BE49-F238E27FC236}">
                <a16:creationId xmlns:a16="http://schemas.microsoft.com/office/drawing/2014/main" id="{CF7C5EA6-F110-4655-AF3A-5DBB3D0C3261}"/>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90C1E6C3-4121-4471-80C3-49C3D077D60F}"/>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2B6FDEF-C23A-4D12-9C0E-BFFD99F9FAD8}" type="slidenum">
              <a:rPr kumimoji="1" lang="ja-JP" altLang="en-US" smtClean="0"/>
              <a:t>‹#›</a:t>
            </a:fld>
            <a:endParaRPr kumimoji="1" lang="ja-JP" altLang="en-US" dirty="0"/>
          </a:p>
        </p:txBody>
      </p:sp>
    </p:spTree>
    <p:extLst>
      <p:ext uri="{BB962C8B-B14F-4D97-AF65-F5344CB8AC3E}">
        <p14:creationId xmlns:p14="http://schemas.microsoft.com/office/powerpoint/2010/main" val="2622318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D4C8D17-E5DA-47C4-99CA-BE652A39C3A7}" type="datetimeFigureOut">
              <a:rPr kumimoji="1" lang="ja-JP" altLang="en-US" smtClean="0"/>
              <a:t>2025/4/14</a:t>
            </a:fld>
            <a:endParaRPr kumimoji="1" lang="ja-JP" altLang="en-US" dirty="0"/>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B211BE7B-2EAE-48A9-B9F9-286F7AA5A054}" type="slidenum">
              <a:rPr kumimoji="1" lang="ja-JP" altLang="en-US" smtClean="0"/>
              <a:t>‹#›</a:t>
            </a:fld>
            <a:endParaRPr kumimoji="1" lang="ja-JP" altLang="en-US" dirty="0"/>
          </a:p>
        </p:txBody>
      </p:sp>
    </p:spTree>
    <p:extLst>
      <p:ext uri="{BB962C8B-B14F-4D97-AF65-F5344CB8AC3E}">
        <p14:creationId xmlns:p14="http://schemas.microsoft.com/office/powerpoint/2010/main" val="2779790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22FBB9AF-6E35-4EAA-9FE5-743190EC05B5}" type="datetime1">
              <a:rPr lang="en-US" altLang="ja-JP" smtClean="0"/>
              <a:t>4/14/2025</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410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4203017F-414D-4C52-8F78-E30B54B70295}" type="datetime1">
              <a:rPr lang="en-US" altLang="ja-JP" smtClean="0"/>
              <a:t>4/14/2025</a:t>
            </a:fld>
            <a:endParaRPr lang="en-US" dirty="0"/>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040345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902FF1BB-DE8A-4155-B672-B4ADA2FF334D}" type="datetime1">
              <a:rPr lang="en-US" altLang="ja-JP" smtClean="0"/>
              <a:t>4/14/2025</a:t>
            </a:fld>
            <a:endParaRPr lang="en-US" dirty="0"/>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075770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SY">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B849ADDB-F9F2-4E66-9CFF-B8BD48BB45CB}"/>
              </a:ext>
            </a:extLst>
          </p:cNvPr>
          <p:cNvSpPr>
            <a:spLocks noGrp="1"/>
          </p:cNvSpPr>
          <p:nvPr>
            <p:ph type="ctrTitle"/>
          </p:nvPr>
        </p:nvSpPr>
        <p:spPr>
          <a:xfrm>
            <a:off x="-600" y="0"/>
            <a:ext cx="12192000" cy="864000"/>
          </a:xfrm>
          <a:prstGeom prst="rect">
            <a:avLst/>
          </a:prstGeom>
        </p:spPr>
        <p:txBody>
          <a:bodyPr wrap="square" lIns="0" tIns="0" rIns="0" bIns="0" anchor="ctr">
            <a:noAutofit/>
          </a:bodyPr>
          <a:lstStyle>
            <a:lvl1pPr marL="180000" algn="l">
              <a:lnSpc>
                <a:spcPct val="100000"/>
              </a:lnSpc>
              <a:defRPr sz="4400" b="1">
                <a:ln w="3175" cap="sq">
                  <a:noFill/>
                  <a:miter lim="800000"/>
                </a:ln>
                <a:latin typeface="Century Gothic" panose="020B0502020202020204" pitchFamily="34" charset="0"/>
                <a:ea typeface="Meiryo UI" panose="020B0604030504040204" pitchFamily="50" charset="-128"/>
                <a:cs typeface="Century Gothic" panose="020B0502020202020204" pitchFamily="34" charset="0"/>
              </a:defRPr>
            </a:lvl1pPr>
          </a:lstStyle>
          <a:p>
            <a:r>
              <a:rPr kumimoji="1" lang="ja-JP" altLang="en-US" dirty="0"/>
              <a:t>マスター タイトルの書式設定</a:t>
            </a:r>
          </a:p>
        </p:txBody>
      </p:sp>
      <p:sp>
        <p:nvSpPr>
          <p:cNvPr id="7" name="テキスト プレースホルダー 6">
            <a:extLst>
              <a:ext uri="{FF2B5EF4-FFF2-40B4-BE49-F238E27FC236}">
                <a16:creationId xmlns:a16="http://schemas.microsoft.com/office/drawing/2014/main" id="{3E5C0F48-AA8E-4040-BFF5-1BC590204212}"/>
              </a:ext>
            </a:extLst>
          </p:cNvPr>
          <p:cNvSpPr>
            <a:spLocks noGrp="1"/>
          </p:cNvSpPr>
          <p:nvPr>
            <p:ph type="body" sz="quarter" idx="10" hasCustomPrompt="1"/>
          </p:nvPr>
        </p:nvSpPr>
        <p:spPr>
          <a:xfrm>
            <a:off x="10215622" y="180000"/>
            <a:ext cx="1800000" cy="432000"/>
          </a:xfrm>
        </p:spPr>
        <p:txBody>
          <a:bodyPr wrap="square" tIns="36000" rIns="36000" anchor="t" anchorCtr="0"/>
          <a:lstStyle>
            <a:lvl1pPr algn="r">
              <a:defRPr sz="800" b="0"/>
            </a:lvl1pPr>
          </a:lstStyle>
          <a:p>
            <a:pPr lvl="0"/>
            <a:r>
              <a:rPr kumimoji="1" lang="ja-JP" altLang="en-US" dirty="0"/>
              <a:t>注釈</a:t>
            </a:r>
          </a:p>
        </p:txBody>
      </p:sp>
      <p:sp>
        <p:nvSpPr>
          <p:cNvPr id="9" name="スライド番号プレースホルダー 15">
            <a:extLst>
              <a:ext uri="{FF2B5EF4-FFF2-40B4-BE49-F238E27FC236}">
                <a16:creationId xmlns:a16="http://schemas.microsoft.com/office/drawing/2014/main" id="{675232B0-38F7-4230-8E52-01A97C20B5D9}"/>
              </a:ext>
            </a:extLst>
          </p:cNvPr>
          <p:cNvSpPr>
            <a:spLocks noGrp="1"/>
          </p:cNvSpPr>
          <p:nvPr>
            <p:ph type="sldNum" sz="quarter" idx="4"/>
          </p:nvPr>
        </p:nvSpPr>
        <p:spPr>
          <a:xfrm>
            <a:off x="11783577" y="6550523"/>
            <a:ext cx="371474" cy="252000"/>
          </a:xfrm>
          <a:prstGeom prst="rect">
            <a:avLst/>
          </a:prstGeom>
        </p:spPr>
        <p:txBody>
          <a:bodyPr vert="horz" wrap="none" lIns="0" tIns="0" rIns="0" bIns="0" rtlCol="0" anchor="ctr"/>
          <a:lstStyle>
            <a:lvl1pPr algn="ctr">
              <a:defRPr sz="1400" b="1">
                <a:solidFill>
                  <a:schemeClr val="tx1"/>
                </a:solidFill>
                <a:latin typeface="Century Gothic" panose="020B0502020202020204" pitchFamily="34" charset="0"/>
              </a:defRPr>
            </a:lvl1pPr>
          </a:lstStyle>
          <a:p>
            <a:fld id="{94D4E44C-FDAC-4220-8D07-CF59715B14B1}" type="slidenum">
              <a:rPr lang="ja-JP" altLang="en-US" smtClean="0"/>
              <a:pPr/>
              <a:t>‹#›</a:t>
            </a:fld>
            <a:endParaRPr lang="ja-JP" altLang="en-US" dirty="0"/>
          </a:p>
        </p:txBody>
      </p:sp>
      <p:sp>
        <p:nvSpPr>
          <p:cNvPr id="6" name="テキスト ボックス 5">
            <a:extLst>
              <a:ext uri="{FF2B5EF4-FFF2-40B4-BE49-F238E27FC236}">
                <a16:creationId xmlns:a16="http://schemas.microsoft.com/office/drawing/2014/main" id="{85D29594-1A49-406C-BD50-991A2B926311}"/>
              </a:ext>
            </a:extLst>
          </p:cNvPr>
          <p:cNvSpPr txBox="1"/>
          <p:nvPr userDrawn="1"/>
        </p:nvSpPr>
        <p:spPr>
          <a:xfrm>
            <a:off x="-1" y="6649279"/>
            <a:ext cx="12192001" cy="161583"/>
          </a:xfrm>
          <a:prstGeom prst="rect">
            <a:avLst/>
          </a:prstGeom>
          <a:noFill/>
        </p:spPr>
        <p:txBody>
          <a:bodyPr wrap="square" lIns="72000" tIns="0" rIns="0" bIns="0" rtlCol="0" anchor="ctr">
            <a:spAutoFit/>
          </a:bodyPr>
          <a:lstStyle/>
          <a:p>
            <a:pPr marL="0" marR="0" lvl="0" indent="0" algn="l" defTabSz="371464" rtl="0" eaLnBrk="1" fontAlgn="auto" latinLnBrk="0" hangingPunct="1">
              <a:lnSpc>
                <a:spcPct val="100000"/>
              </a:lnSpc>
              <a:spcBef>
                <a:spcPts val="0"/>
              </a:spcBef>
              <a:spcAft>
                <a:spcPts val="0"/>
              </a:spcAft>
              <a:buClrTx/>
              <a:buSzTx/>
              <a:buFontTx/>
              <a:buNone/>
              <a:tabLst/>
              <a:defRPr/>
            </a:pPr>
            <a:r>
              <a:rPr lang="en-US" altLang="ja-JP" sz="1050" b="1" i="0" u="none" strike="noStrike" baseline="0" dirty="0">
                <a:solidFill>
                  <a:srgbClr val="C0504D"/>
                </a:solidFill>
                <a:latin typeface="Century Gothic" panose="020B0502020202020204" pitchFamily="34" charset="0"/>
              </a:rPr>
              <a:t>CONFIDENTIAL</a:t>
            </a:r>
            <a:r>
              <a:rPr lang="en-US" altLang="ja-JP" sz="1050" b="0" i="0" u="none" strike="noStrike" baseline="0" dirty="0">
                <a:solidFill>
                  <a:srgbClr val="888888"/>
                </a:solidFill>
                <a:latin typeface="Century Gothic" panose="020B0502020202020204" pitchFamily="34" charset="0"/>
              </a:rPr>
              <a:t>|</a:t>
            </a:r>
            <a:r>
              <a:rPr lang="en-US" altLang="ja-JP" sz="1050" b="0" i="0" u="none" strike="noStrike" baseline="0" dirty="0">
                <a:solidFill>
                  <a:srgbClr val="7E7E7E"/>
                </a:solidFill>
                <a:latin typeface="Meiryo UI" panose="020B0604030504040204" pitchFamily="50" charset="-128"/>
                <a:ea typeface="Meiryo UI" panose="020B0604030504040204" pitchFamily="50" charset="-128"/>
              </a:rPr>
              <a:t>© SoftBank Corp.</a:t>
            </a:r>
            <a:endParaRPr kumimoji="1" lang="ja-JP" altLang="en-US" sz="500" b="0" i="0" u="none" strike="noStrike" kern="1200" cap="none" spc="0" normalizeH="0" baseline="0" noProof="0" dirty="0">
              <a:ln>
                <a:noFill/>
              </a:ln>
              <a:solidFill>
                <a:srgbClr val="707070"/>
              </a:solidFill>
              <a:effectLst/>
              <a:uLnTx/>
              <a:uFillTx/>
              <a:latin typeface="Century Gothic" panose="020B0502020202020204" pitchFamily="34" charset="0"/>
              <a:ea typeface="+mn-ea"/>
              <a:cs typeface="Lucida Grande"/>
            </a:endParaRPr>
          </a:p>
        </p:txBody>
      </p:sp>
    </p:spTree>
    <p:extLst>
      <p:ext uri="{BB962C8B-B14F-4D97-AF65-F5344CB8AC3E}">
        <p14:creationId xmlns:p14="http://schemas.microsoft.com/office/powerpoint/2010/main" val="340513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33D5BE49-181A-4625-83BD-73E13DC6B4C7}" type="datetime1">
              <a:rPr lang="en-US" altLang="ja-JP" smtClean="0"/>
              <a:t>4/14/2025</a:t>
            </a:fld>
            <a:endParaRPr lang="en-US" dirty="0"/>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4889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6AAF0330-1D04-45E9-8EBF-90E3AFA0C842}" type="datetime1">
              <a:rPr lang="en-US" altLang="ja-JP" smtClean="0"/>
              <a:t>4/14/2025</a:t>
            </a:fld>
            <a:endParaRPr lang="en-US" dirty="0"/>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56308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7A444648-D24B-47FC-963D-A398CE06E5BE}" type="datetime1">
              <a:rPr lang="en-US" altLang="ja-JP" smtClean="0"/>
              <a:t>4/14/2025</a:t>
            </a:fld>
            <a:endParaRPr lang="en-US" dirty="0"/>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207830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D36EFAD0-E871-4C89-8E4C-B60C9FBC6D24}" type="datetime1">
              <a:rPr lang="en-US" altLang="ja-JP" smtClean="0"/>
              <a:t>4/14/2025</a:t>
            </a:fld>
            <a:endParaRPr lang="en-US" dirty="0"/>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369439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B2CBF319-CF54-4874-9A6F-3B425C867727}" type="datetime1">
              <a:rPr lang="en-US" altLang="ja-JP" smtClean="0"/>
              <a:t>4/14/2025</a:t>
            </a:fld>
            <a:endParaRPr lang="en-US" dirty="0"/>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427197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12471380-75F6-4E56-8C5B-E510E4994154}" type="datetime1">
              <a:rPr lang="en-US" altLang="ja-JP" smtClean="0"/>
              <a:t>4/14/2025</a:t>
            </a:fld>
            <a:endParaRPr lang="en-US" dirty="0"/>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150108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1A3E071C-5543-41E9-8ED8-7AA905608D57}" type="datetime1">
              <a:rPr lang="en-US" altLang="ja-JP" smtClean="0"/>
              <a:t>4/14/2025</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773519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522BE9EA-DA2E-477E-BD2C-07E972E49A31}" type="datetime1">
              <a:rPr lang="en-US" altLang="ja-JP" smtClean="0"/>
              <a:t>4/14/2025</a:t>
            </a:fld>
            <a:endParaRPr lang="en-US" dirty="0"/>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dirty="0"/>
          </a:p>
        </p:txBody>
      </p:sp>
    </p:spTree>
    <p:extLst>
      <p:ext uri="{BB962C8B-B14F-4D97-AF65-F5344CB8AC3E}">
        <p14:creationId xmlns:p14="http://schemas.microsoft.com/office/powerpoint/2010/main" val="4294649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lIns="109728" tIns="109728" rIns="109728" bIns="91440" anchor="ctr"/>
          <a:lstStyle>
            <a:lvl1pPr algn="l">
              <a:defRPr sz="1200" spc="100">
                <a:solidFill>
                  <a:schemeClr val="tx1">
                    <a:tint val="75000"/>
                  </a:schemeClr>
                </a:solidFill>
              </a:defRPr>
            </a:lvl1pPr>
          </a:lstStyle>
          <a:p>
            <a:fld id="{C57BB680-2AAD-4D15-BC7D-76CDCBEB85A4}" type="datetime1">
              <a:rPr lang="en-US" altLang="ja-JP" smtClean="0"/>
              <a:t>4/14/2025</a:t>
            </a:fld>
            <a:endParaRPr lang="en-US" dirty="0"/>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lIns="109728" tIns="109728" rIns="109728" bIns="91440" anchor="ctr"/>
          <a:lstStyle>
            <a:lvl1pPr algn="ctr">
              <a:defRPr sz="1200" spc="1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lIns="109728" tIns="109728" rIns="109728" bIns="91440" anchor="ctr"/>
          <a:lstStyle>
            <a:lvl1pPr algn="r">
              <a:defRPr sz="1200" spc="100">
                <a:solidFill>
                  <a:schemeClr val="tx1">
                    <a:tint val="75000"/>
                  </a:schemeClr>
                </a:solidFill>
              </a:defRPr>
            </a:lvl1pPr>
          </a:lstStyle>
          <a:p>
            <a:fld id="{B2DC25EE-239B-4C5F-AAD1-255A7D5F1EE2}" type="slidenum">
              <a:rPr lang="en-US" smtClean="0"/>
              <a:t>‹#›</a:t>
            </a:fld>
            <a:endParaRPr lang="en-US" dirty="0"/>
          </a:p>
        </p:txBody>
      </p:sp>
    </p:spTree>
    <p:extLst>
      <p:ext uri="{BB962C8B-B14F-4D97-AF65-F5344CB8AC3E}">
        <p14:creationId xmlns:p14="http://schemas.microsoft.com/office/powerpoint/2010/main" val="165435757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hf sldNum="0" hdr="0" ftr="0" dt="0"/>
  <p:txStyles>
    <p:titleStyle>
      <a:lvl1pPr algn="l" defTabSz="914400" rtl="0" eaLnBrk="1" latinLnBrk="0" hangingPunct="1">
        <a:lnSpc>
          <a:spcPct val="105000"/>
        </a:lnSpc>
        <a:spcBef>
          <a:spcPct val="0"/>
        </a:spcBef>
        <a:buNone/>
        <a:defRPr sz="4400" kern="1200" spc="18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mailto:mac001735@city.sendai.jp" TargetMode="Externa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05E7031-3E23-4F7A-968C-A47DAE33CF9C}"/>
              </a:ext>
            </a:extLst>
          </p:cNvPr>
          <p:cNvCxnSpPr>
            <a:cxnSpLocks/>
          </p:cNvCxnSpPr>
          <p:nvPr/>
        </p:nvCxnSpPr>
        <p:spPr>
          <a:xfrm>
            <a:off x="-6694" y="5892258"/>
            <a:ext cx="12198694" cy="0"/>
          </a:xfrm>
          <a:prstGeom prst="line">
            <a:avLst/>
          </a:prstGeom>
          <a:ln w="28575">
            <a:solidFill>
              <a:srgbClr val="D54C29"/>
            </a:solidFill>
          </a:ln>
        </p:spPr>
        <p:style>
          <a:lnRef idx="1">
            <a:schemeClr val="accent2"/>
          </a:lnRef>
          <a:fillRef idx="0">
            <a:schemeClr val="accent2"/>
          </a:fillRef>
          <a:effectRef idx="0">
            <a:schemeClr val="accent2"/>
          </a:effectRef>
          <a:fontRef idx="minor">
            <a:schemeClr val="tx1"/>
          </a:fontRef>
        </p:style>
      </p:cxnSp>
      <p:sp>
        <p:nvSpPr>
          <p:cNvPr id="3" name="テキスト ボックス 2">
            <a:extLst>
              <a:ext uri="{FF2B5EF4-FFF2-40B4-BE49-F238E27FC236}">
                <a16:creationId xmlns:a16="http://schemas.microsoft.com/office/drawing/2014/main" id="{91CA2755-1F65-4338-BADD-193C03CDEC05}"/>
              </a:ext>
            </a:extLst>
          </p:cNvPr>
          <p:cNvSpPr txBox="1">
            <a:spLocks noChangeAspect="1"/>
          </p:cNvSpPr>
          <p:nvPr/>
        </p:nvSpPr>
        <p:spPr>
          <a:xfrm>
            <a:off x="0" y="2685143"/>
            <a:ext cx="7418411" cy="4172856"/>
          </a:xfrm>
          <a:prstGeom prst="rect">
            <a:avLst/>
          </a:prstGeom>
          <a:blipFill dpi="0" rotWithShape="1">
            <a:blip r:embed="rId2">
              <a:alphaModFix amt="30000"/>
              <a:extLst>
                <a:ext uri="{BEBA8EAE-BF5A-486C-A8C5-ECC9F3942E4B}">
                  <a14:imgProps xmlns:a14="http://schemas.microsoft.com/office/drawing/2010/main">
                    <a14:imgLayer r:embed="rId3">
                      <a14:imgEffect>
                        <a14:backgroundRemoval t="7494" b="100000" l="0" r="75156">
                          <a14:foregroundMark x1="781" y1="22951" x2="7500" y2="61593"/>
                        </a14:backgroundRemoval>
                      </a14:imgEffect>
                    </a14:imgLayer>
                  </a14:imgProps>
                </a:ext>
              </a:extLst>
            </a:blip>
            <a:srcRect/>
            <a:stretch>
              <a:fillRect/>
            </a:stretch>
          </a:blipFill>
          <a:ln>
            <a:gradFill>
              <a:gsLst>
                <a:gs pos="12784">
                  <a:schemeClr val="bg1"/>
                </a:gs>
                <a:gs pos="29261">
                  <a:schemeClr val="bg1"/>
                </a:gs>
                <a:gs pos="69000">
                  <a:schemeClr val="bg1"/>
                </a:gs>
                <a:gs pos="44000">
                  <a:srgbClr val="FFE09E"/>
                </a:gs>
                <a:gs pos="91000">
                  <a:schemeClr val="accent1">
                    <a:lumMod val="30000"/>
                    <a:lumOff val="70000"/>
                  </a:schemeClr>
                </a:gs>
              </a:gsLst>
              <a:lin ang="9600000" scaled="0"/>
            </a:gradFill>
          </a:ln>
        </p:spPr>
        <p:txBody>
          <a:bodyPr wrap="square" lIns="0" tIns="0" rIns="0" bIns="0" rtlCol="0" anchor="ctr" anchorCtr="0">
            <a:noAutofit/>
          </a:bodyPr>
          <a:lstStyle/>
          <a:p>
            <a:pPr algn="ctr">
              <a:lnSpc>
                <a:spcPct val="150000"/>
              </a:lnSpc>
            </a:pPr>
            <a:endParaRPr kumimoji="1" lang="ja-JP" altLang="en-US" sz="2000" b="1" dirty="0">
              <a:ln w="12700">
                <a:solidFill>
                  <a:schemeClr val="tx1">
                    <a:lumMod val="75000"/>
                    <a:lumOff val="25000"/>
                    <a:alpha val="33000"/>
                  </a:schemeClr>
                </a:solidFill>
              </a:ln>
              <a:solidFill>
                <a:srgbClr val="CB4A32"/>
              </a:solidFill>
              <a:latin typeface="Century Gothic" panose="020B0502020202020204" pitchFamily="34" charset="0"/>
              <a:ea typeface="Meiryo UI" panose="020B0604030504040204" pitchFamily="50" charset="-128"/>
            </a:endParaRPr>
          </a:p>
        </p:txBody>
      </p:sp>
      <p:sp>
        <p:nvSpPr>
          <p:cNvPr id="4" name="Google Shape;38;p8">
            <a:extLst>
              <a:ext uri="{FF2B5EF4-FFF2-40B4-BE49-F238E27FC236}">
                <a16:creationId xmlns:a16="http://schemas.microsoft.com/office/drawing/2014/main" id="{0A176868-CB3B-73AA-70CB-569ED695E54D}"/>
              </a:ext>
            </a:extLst>
          </p:cNvPr>
          <p:cNvSpPr txBox="1"/>
          <p:nvPr/>
        </p:nvSpPr>
        <p:spPr>
          <a:xfrm>
            <a:off x="2863272" y="6013776"/>
            <a:ext cx="6458761" cy="761100"/>
          </a:xfrm>
          <a:prstGeom prst="rect">
            <a:avLst/>
          </a:prstGeom>
          <a:no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ja-JP"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202</a:t>
            </a:r>
            <a:r>
              <a:rPr lang="en-US" altLang="ja-JP" sz="2000" dirty="0">
                <a:solidFill>
                  <a:srgbClr val="000000"/>
                </a:solidFill>
                <a:latin typeface="メイリオ" panose="020B0604030504040204" pitchFamily="50" charset="-128"/>
                <a:ea typeface="メイリオ" panose="020B0604030504040204" pitchFamily="50" charset="-128"/>
                <a:cs typeface="M PLUS 1p"/>
                <a:sym typeface="M PLUS 1p"/>
              </a:rPr>
              <a:t>5</a:t>
            </a:r>
            <a:r>
              <a:rPr lang="ja-JP"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年</a:t>
            </a:r>
            <a:r>
              <a:rPr lang="ja-JP" altLang="en-US" sz="2000" dirty="0">
                <a:solidFill>
                  <a:srgbClr val="000000"/>
                </a:solidFill>
                <a:latin typeface="メイリオ" panose="020B0604030504040204" pitchFamily="50" charset="-128"/>
                <a:ea typeface="メイリオ" panose="020B0604030504040204" pitchFamily="50" charset="-128"/>
                <a:cs typeface="M PLUS 1p"/>
                <a:sym typeface="M PLUS 1p"/>
              </a:rPr>
              <a:t>４</a:t>
            </a:r>
            <a:r>
              <a:rPr lang="ja-JP"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rPr>
              <a:t>月</a:t>
            </a:r>
            <a:endParaRPr sz="20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endParaRPr>
          </a:p>
          <a:p>
            <a:pPr marL="0" marR="0" lvl="0" indent="0" algn="ctr" rtl="0">
              <a:lnSpc>
                <a:spcPct val="100000"/>
              </a:lnSpc>
              <a:spcBef>
                <a:spcPts val="0"/>
              </a:spcBef>
              <a:spcAft>
                <a:spcPts val="0"/>
              </a:spcAft>
              <a:buClr>
                <a:srgbClr val="000000"/>
              </a:buClr>
              <a:buSzPts val="2400"/>
              <a:buFont typeface="Arial"/>
              <a:buNone/>
            </a:pPr>
            <a:r>
              <a:rPr lang="ja-JP" altLang="en-US" sz="2000" dirty="0">
                <a:solidFill>
                  <a:srgbClr val="000000"/>
                </a:solidFill>
                <a:latin typeface="メイリオ" panose="020B0604030504040204" pitchFamily="50" charset="-128"/>
                <a:ea typeface="メイリオ" panose="020B0604030504040204" pitchFamily="50" charset="-128"/>
                <a:cs typeface="M PLUS 1p"/>
                <a:sym typeface="M PLUS 1p"/>
              </a:rPr>
              <a:t>まちづくり政策局まちのデジタル推進課</a:t>
            </a:r>
            <a:endParaRPr sz="1600" i="0" u="none" strike="noStrike" cap="none" dirty="0">
              <a:solidFill>
                <a:srgbClr val="000000"/>
              </a:solidFill>
              <a:latin typeface="メイリオ" panose="020B0604030504040204" pitchFamily="50" charset="-128"/>
              <a:ea typeface="メイリオ" panose="020B0604030504040204" pitchFamily="50" charset="-128"/>
              <a:cs typeface="M PLUS 1p"/>
              <a:sym typeface="M PLUS 1p"/>
            </a:endParaRPr>
          </a:p>
        </p:txBody>
      </p:sp>
      <p:sp>
        <p:nvSpPr>
          <p:cNvPr id="7" name="テキスト ボックス 6">
            <a:extLst>
              <a:ext uri="{FF2B5EF4-FFF2-40B4-BE49-F238E27FC236}">
                <a16:creationId xmlns:a16="http://schemas.microsoft.com/office/drawing/2014/main" id="{91CA2755-1F65-4338-BADD-193C03CDEC05}"/>
              </a:ext>
            </a:extLst>
          </p:cNvPr>
          <p:cNvSpPr txBox="1"/>
          <p:nvPr/>
        </p:nvSpPr>
        <p:spPr>
          <a:xfrm>
            <a:off x="199852" y="859701"/>
            <a:ext cx="11785600" cy="3429000"/>
          </a:xfrm>
          <a:prstGeom prst="rect">
            <a:avLst/>
          </a:prstGeom>
          <a:noFill/>
          <a:ln>
            <a:noFill/>
          </a:ln>
        </p:spPr>
        <p:txBody>
          <a:bodyPr wrap="square" lIns="0" tIns="0" rIns="0" bIns="0" rtlCol="0" anchor="ctr" anchorCtr="0">
            <a:noAutofit/>
          </a:bodyPr>
          <a:lstStyle/>
          <a:p>
            <a:pPr algn="ctr">
              <a:lnSpc>
                <a:spcPct val="150000"/>
              </a:lnSpc>
            </a:pPr>
            <a:r>
              <a:rPr lang="en-US" altLang="ja-JP" sz="3600" b="1" dirty="0">
                <a:ln w="12700">
                  <a:noFill/>
                </a:ln>
                <a:solidFill>
                  <a:srgbClr val="CB4A32"/>
                </a:solidFill>
                <a:latin typeface="メイリオ" panose="020B0604030504040204" pitchFamily="50" charset="-128"/>
                <a:ea typeface="メイリオ" panose="020B0604030504040204" pitchFamily="50" charset="-128"/>
              </a:rPr>
              <a:t>【</a:t>
            </a:r>
            <a:r>
              <a:rPr lang="ja-JP" altLang="en-US" sz="3600" b="1" dirty="0">
                <a:ln w="12700">
                  <a:noFill/>
                </a:ln>
                <a:solidFill>
                  <a:srgbClr val="CB4A32"/>
                </a:solidFill>
                <a:latin typeface="メイリオ" panose="020B0604030504040204" pitchFamily="50" charset="-128"/>
                <a:ea typeface="メイリオ" panose="020B0604030504040204" pitchFamily="50" charset="-128"/>
              </a:rPr>
              <a:t>ソフトバンク株式会社提供</a:t>
            </a:r>
            <a:r>
              <a:rPr lang="en-US" altLang="ja-JP" sz="3600" b="1" dirty="0">
                <a:ln w="12700">
                  <a:noFill/>
                </a:ln>
                <a:solidFill>
                  <a:srgbClr val="CB4A32"/>
                </a:solidFill>
                <a:latin typeface="メイリオ" panose="020B0604030504040204" pitchFamily="50" charset="-128"/>
                <a:ea typeface="メイリオ" panose="020B0604030504040204" pitchFamily="50" charset="-128"/>
              </a:rPr>
              <a:t>】</a:t>
            </a:r>
            <a:endParaRPr kumimoji="1" lang="en-US" altLang="ja-JP" sz="3600" b="1" dirty="0">
              <a:ln w="12700">
                <a:noFill/>
              </a:ln>
              <a:solidFill>
                <a:srgbClr val="CB4A32"/>
              </a:solidFill>
              <a:latin typeface="メイリオ" panose="020B0604030504040204" pitchFamily="50" charset="-128"/>
              <a:ea typeface="メイリオ" panose="020B0604030504040204" pitchFamily="50" charset="-128"/>
            </a:endParaRPr>
          </a:p>
          <a:p>
            <a:pPr algn="ctr">
              <a:lnSpc>
                <a:spcPct val="150000"/>
              </a:lnSpc>
            </a:pPr>
            <a:r>
              <a:rPr lang="ja-JP" altLang="en-US" sz="5400" b="1" dirty="0">
                <a:ln w="12700">
                  <a:noFill/>
                </a:ln>
                <a:solidFill>
                  <a:srgbClr val="CB4A32"/>
                </a:solidFill>
                <a:latin typeface="メイリオ" panose="020B0604030504040204" pitchFamily="50" charset="-128"/>
                <a:ea typeface="メイリオ" panose="020B0604030504040204" pitchFamily="50" charset="-128"/>
              </a:rPr>
              <a:t>スマホ教室講師派遣サービスのご案内</a:t>
            </a:r>
            <a:endParaRPr kumimoji="1" lang="ja-JP" altLang="en-US" b="1" dirty="0">
              <a:ln w="12700">
                <a:noFill/>
              </a:ln>
              <a:solidFill>
                <a:srgbClr val="CB4A32"/>
              </a:solidFill>
              <a:latin typeface="メイリオ" panose="020B0604030504040204" pitchFamily="50" charset="-128"/>
              <a:ea typeface="メイリオ" panose="020B0604030504040204" pitchFamily="50" charset="-128"/>
            </a:endParaRPr>
          </a:p>
        </p:txBody>
      </p:sp>
      <p:sp>
        <p:nvSpPr>
          <p:cNvPr id="6"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１</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
        <p:nvSpPr>
          <p:cNvPr id="9" name="正方形/長方形 8"/>
          <p:cNvSpPr/>
          <p:nvPr/>
        </p:nvSpPr>
        <p:spPr>
          <a:xfrm>
            <a:off x="11080527" y="229102"/>
            <a:ext cx="904925" cy="886735"/>
          </a:xfrm>
          <a:prstGeom prst="rect">
            <a:avLst/>
          </a:prstGeom>
          <a:blipFill dpi="0" rotWithShape="1">
            <a:blip r:embed="rId4">
              <a:alphaModFix amt="57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4469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実施までの流れ</a:t>
            </a:r>
            <a:r>
              <a:rPr kumimoji="1" lang="en-US" altLang="ja-JP" b="1" dirty="0">
                <a:latin typeface="メイリオ" panose="020B0604030504040204" pitchFamily="50" charset="-128"/>
                <a:ea typeface="メイリオ" panose="020B0604030504040204" pitchFamily="50" charset="-128"/>
              </a:rPr>
              <a:t>(1)</a:t>
            </a:r>
            <a:r>
              <a:rPr kumimoji="1" lang="ja-JP" altLang="en-US" b="1" dirty="0">
                <a:latin typeface="メイリオ" panose="020B0604030504040204" pitchFamily="50" charset="-128"/>
                <a:ea typeface="メイリオ" panose="020B0604030504040204" pitchFamily="50" charset="-128"/>
              </a:rPr>
              <a:t>（～実施日決定まで）</a:t>
            </a:r>
          </a:p>
        </p:txBody>
      </p:sp>
      <p:graphicFrame>
        <p:nvGraphicFramePr>
          <p:cNvPr id="33" name="表 32"/>
          <p:cNvGraphicFramePr>
            <a:graphicFrameLocks noGrp="1"/>
          </p:cNvGraphicFramePr>
          <p:nvPr>
            <p:extLst>
              <p:ext uri="{D42A27DB-BD31-4B8C-83A1-F6EECF244321}">
                <p14:modId xmlns:p14="http://schemas.microsoft.com/office/powerpoint/2010/main" val="1166649729"/>
              </p:ext>
            </p:extLst>
          </p:nvPr>
        </p:nvGraphicFramePr>
        <p:xfrm>
          <a:off x="547632" y="2062045"/>
          <a:ext cx="11304000" cy="448056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事業実施団体等</a:t>
                      </a:r>
                      <a:endParaRPr kumimoji="1" lang="en-US" altLang="ja-JP" sz="1800" dirty="0">
                        <a:solidFill>
                          <a:schemeClr val="tx1"/>
                        </a:solidFill>
                      </a:endParaRPr>
                    </a:p>
                    <a:p>
                      <a:pPr algn="ctr"/>
                      <a:r>
                        <a:rPr kumimoji="1" lang="ja-JP" altLang="en-US" sz="1800" dirty="0">
                          <a:solidFill>
                            <a:schemeClr val="tx1"/>
                          </a:solidFill>
                        </a:rPr>
                        <a:t>（庁内各課含む）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仙台市</a:t>
                      </a:r>
                      <a:endParaRPr kumimoji="1" lang="en-US" altLang="ja-JP" sz="1800" dirty="0">
                        <a:solidFill>
                          <a:schemeClr val="tx1"/>
                        </a:solidFill>
                      </a:endParaRPr>
                    </a:p>
                    <a:p>
                      <a:pPr algn="ctr"/>
                      <a:r>
                        <a:rPr kumimoji="1" lang="ja-JP" altLang="en-US" sz="1800" dirty="0">
                          <a:solidFill>
                            <a:schemeClr val="tx1"/>
                          </a:solidFill>
                        </a:rPr>
                        <a:t>（まちのデジタル推進課）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ソフトバンク株式会社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r>
                        <a:rPr kumimoji="1" lang="ja-JP" altLang="en-US" sz="1800" dirty="0">
                          <a:solidFill>
                            <a:schemeClr val="tx1"/>
                          </a:solidFill>
                        </a:rPr>
                        <a:t>①まちのデジタル推進課へ相談</a:t>
                      </a:r>
                      <a:endParaRPr kumimoji="1" lang="en-US" altLang="ja-JP" sz="1800" dirty="0">
                        <a:solidFill>
                          <a:schemeClr val="tx1"/>
                        </a:solidFill>
                      </a:endParaRPr>
                    </a:p>
                    <a:p>
                      <a:pPr algn="l"/>
                      <a:r>
                        <a:rPr kumimoji="1" lang="en-US" altLang="ja-JP" sz="1200" dirty="0">
                          <a:solidFill>
                            <a:srgbClr val="C00000"/>
                          </a:solidFill>
                        </a:rPr>
                        <a:t>※</a:t>
                      </a:r>
                      <a:r>
                        <a:rPr kumimoji="1" lang="ja-JP" altLang="en-US" sz="1200" dirty="0">
                          <a:solidFill>
                            <a:srgbClr val="C00000"/>
                          </a:solidFill>
                        </a:rPr>
                        <a:t>団体名・日時・会場・定員・講座内容を伝達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②実施内容の確認</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③ソフトバンクへ確認</a:t>
                      </a:r>
                      <a:endParaRPr kumimoji="1" lang="en-US" altLang="ja-JP" sz="18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rgbClr val="C00000"/>
                          </a:solidFill>
                        </a:rPr>
                        <a:t>※</a:t>
                      </a:r>
                      <a:r>
                        <a:rPr kumimoji="1" lang="ja-JP" altLang="en-US" sz="1400" dirty="0">
                          <a:solidFill>
                            <a:srgbClr val="C00000"/>
                          </a:solidFill>
                        </a:rPr>
                        <a:t>相談内容を伝達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④実施日の確認・講師手配</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en-US" altLang="ja-JP" sz="1800" dirty="0">
                          <a:solidFill>
                            <a:schemeClr val="tx1"/>
                          </a:solidFill>
                        </a:rPr>
                        <a:t>※</a:t>
                      </a:r>
                      <a:r>
                        <a:rPr kumimoji="1" lang="ja-JP" altLang="en-US" sz="1800" dirty="0">
                          <a:solidFill>
                            <a:schemeClr val="tx1"/>
                          </a:solidFill>
                        </a:rPr>
                        <a:t>必要に応じて実施日調整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800" dirty="0">
                          <a:solidFill>
                            <a:schemeClr val="tx1"/>
                          </a:solidFill>
                        </a:rPr>
                        <a:t>※</a:t>
                      </a:r>
                      <a:r>
                        <a:rPr kumimoji="1" lang="ja-JP" altLang="en-US" sz="1800" dirty="0">
                          <a:solidFill>
                            <a:schemeClr val="tx1"/>
                          </a:solidFill>
                        </a:rPr>
                        <a:t>必要に応じて実施日ﾋｱﾘﾝｸﾞ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en-US" altLang="ja-JP" sz="1800" dirty="0">
                          <a:solidFill>
                            <a:schemeClr val="tx1"/>
                          </a:solidFill>
                        </a:rPr>
                        <a:t>※</a:t>
                      </a:r>
                      <a:r>
                        <a:rPr kumimoji="1" lang="ja-JP" altLang="en-US" sz="1800" dirty="0">
                          <a:solidFill>
                            <a:schemeClr val="tx1"/>
                          </a:solidFill>
                        </a:rPr>
                        <a:t>必要に応じて実施日調整依頼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a:solidFill>
                            <a:schemeClr val="tx1"/>
                          </a:solidFill>
                        </a:rPr>
                        <a:t>⑦ソフトバンク担当者様の把握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⑥ソフトバンク担当者様を紹介</a:t>
                      </a:r>
                      <a:endParaRPr kumimoji="1" lang="en-US" altLang="ja-JP" sz="1800" dirty="0">
                        <a:solidFill>
                          <a:schemeClr val="tx1"/>
                        </a:solidFill>
                      </a:endParaRPr>
                    </a:p>
                    <a:p>
                      <a:pPr algn="l"/>
                      <a:r>
                        <a:rPr kumimoji="1" lang="en-US" altLang="ja-JP" sz="1800" dirty="0">
                          <a:solidFill>
                            <a:schemeClr val="tx1"/>
                          </a:solidFill>
                        </a:rPr>
                        <a:t>※</a:t>
                      </a:r>
                      <a:r>
                        <a:rPr kumimoji="1" lang="ja-JP" altLang="en-US" sz="1800" dirty="0">
                          <a:solidFill>
                            <a:schemeClr val="tx1"/>
                          </a:solidFill>
                        </a:rPr>
                        <a:t>⑧で申請する内容を伝達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⑤対応可否の回答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a:solidFill>
                            <a:schemeClr val="tx1"/>
                          </a:solidFill>
                        </a:rPr>
                        <a:t>⑧ソフトバンク担当者様へ申請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（電子メールの場合は共有）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⑨申請内容の確認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r h="640080">
                <a:tc>
                  <a:txBody>
                    <a:bodyPr/>
                    <a:lstStyle/>
                    <a:p>
                      <a:pPr algn="ctr"/>
                      <a:r>
                        <a:rPr kumimoji="1" lang="ja-JP" altLang="en-US" sz="1800" dirty="0">
                          <a:solidFill>
                            <a:schemeClr val="tx1"/>
                          </a:solidFill>
                        </a:rPr>
                        <a:t>（申請手続き完了）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rPr>
                        <a:t>（電子メールの場合は共有）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⑩受付完了メール（又は電話）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087307"/>
                  </a:ext>
                </a:extLst>
              </a:tr>
            </a:tbl>
          </a:graphicData>
        </a:graphic>
      </p:graphicFrame>
      <p:sp>
        <p:nvSpPr>
          <p:cNvPr id="4"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10</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955015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実施までの流れ</a:t>
            </a:r>
            <a:r>
              <a:rPr kumimoji="1" lang="en-US" altLang="ja-JP" b="1" dirty="0">
                <a:latin typeface="メイリオ" panose="020B0604030504040204" pitchFamily="50" charset="-128"/>
                <a:ea typeface="メイリオ" panose="020B0604030504040204" pitchFamily="50" charset="-128"/>
              </a:rPr>
              <a:t>(2)</a:t>
            </a:r>
            <a:r>
              <a:rPr kumimoji="1" lang="ja-JP" altLang="en-US" b="1" dirty="0">
                <a:latin typeface="メイリオ" panose="020B0604030504040204" pitchFamily="50" charset="-128"/>
                <a:ea typeface="メイリオ" panose="020B0604030504040204" pitchFamily="50" charset="-128"/>
              </a:rPr>
              <a:t>（～実施日前日まで）</a:t>
            </a:r>
          </a:p>
        </p:txBody>
      </p:sp>
      <p:graphicFrame>
        <p:nvGraphicFramePr>
          <p:cNvPr id="33" name="表 32"/>
          <p:cNvGraphicFramePr>
            <a:graphicFrameLocks noGrp="1"/>
          </p:cNvGraphicFramePr>
          <p:nvPr>
            <p:extLst>
              <p:ext uri="{D42A27DB-BD31-4B8C-83A1-F6EECF244321}">
                <p14:modId xmlns:p14="http://schemas.microsoft.com/office/powerpoint/2010/main" val="214344212"/>
              </p:ext>
            </p:extLst>
          </p:nvPr>
        </p:nvGraphicFramePr>
        <p:xfrm>
          <a:off x="548948" y="2061605"/>
          <a:ext cx="11304000" cy="438912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事業実施団体等</a:t>
                      </a:r>
                      <a:endParaRPr kumimoji="1" lang="en-US" altLang="ja-JP" sz="1800" dirty="0">
                        <a:solidFill>
                          <a:schemeClr val="tx1"/>
                        </a:solidFill>
                      </a:endParaRPr>
                    </a:p>
                    <a:p>
                      <a:pPr algn="ctr"/>
                      <a:r>
                        <a:rPr kumimoji="1" lang="ja-JP" altLang="en-US" sz="1800" dirty="0">
                          <a:solidFill>
                            <a:schemeClr val="tx1"/>
                          </a:solidFill>
                        </a:rPr>
                        <a:t>（庁内各課含む）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仙台市</a:t>
                      </a:r>
                      <a:endParaRPr kumimoji="1" lang="en-US" altLang="ja-JP" sz="1800" dirty="0">
                        <a:solidFill>
                          <a:schemeClr val="tx1"/>
                        </a:solidFill>
                      </a:endParaRPr>
                    </a:p>
                    <a:p>
                      <a:pPr algn="ctr"/>
                      <a:r>
                        <a:rPr kumimoji="1" lang="ja-JP" altLang="en-US" sz="1800" dirty="0">
                          <a:solidFill>
                            <a:schemeClr val="tx1"/>
                          </a:solidFill>
                        </a:rPr>
                        <a:t>（まちのデジタル推進課）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ソフトバンク株式会社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①物品借用依頼・調整等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r>
                        <a:rPr kumimoji="1" lang="ja-JP" altLang="en-US" sz="1800" dirty="0">
                          <a:solidFill>
                            <a:schemeClr val="tx1"/>
                          </a:solidFill>
                        </a:rPr>
                        <a:t>②物品貸出確認・調整等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ja-JP" altLang="en-US" sz="1800" dirty="0">
                          <a:solidFill>
                            <a:schemeClr val="tx1"/>
                          </a:solidFill>
                        </a:rPr>
                        <a:t>③以下は必要に応じて準備</a:t>
                      </a:r>
                      <a:endParaRPr kumimoji="1" lang="en-US" altLang="ja-JP" sz="1800" dirty="0">
                        <a:solidFill>
                          <a:schemeClr val="tx1"/>
                        </a:solidFill>
                      </a:endParaRPr>
                    </a:p>
                    <a:p>
                      <a:pPr algn="l"/>
                      <a:r>
                        <a:rPr kumimoji="1" lang="ja-JP" altLang="en-US" sz="1800" dirty="0">
                          <a:solidFill>
                            <a:schemeClr val="tx1"/>
                          </a:solidFill>
                        </a:rPr>
                        <a:t>・会場確保・広報・申込受付</a:t>
                      </a:r>
                    </a:p>
                    <a:p>
                      <a:pPr algn="l"/>
                      <a:r>
                        <a:rPr kumimoji="1" lang="ja-JP" altLang="en-US" sz="1800" dirty="0">
                          <a:solidFill>
                            <a:schemeClr val="tx1"/>
                          </a:solidFill>
                        </a:rPr>
                        <a:t>・参加者選定・参加者案内通知</a:t>
                      </a:r>
                    </a:p>
                    <a:p>
                      <a:pPr algn="l"/>
                      <a:r>
                        <a:rPr kumimoji="1" lang="ja-JP" altLang="en-US" sz="1800" dirty="0">
                          <a:solidFill>
                            <a:schemeClr val="tx1"/>
                          </a:solidFill>
                        </a:rPr>
                        <a:t>・当日運営準備　　　　　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a:solidFill>
                            <a:schemeClr val="tx1"/>
                          </a:solidFill>
                        </a:rPr>
                        <a:t>④参加者数の報告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⑤参加者数の把握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a:solidFill>
                            <a:schemeClr val="tx1"/>
                          </a:solidFill>
                        </a:rPr>
                        <a:t>⑦派遣講師の把握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⑥講師派遣調整完了・報告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bl>
          </a:graphicData>
        </a:graphic>
      </p:graphicFrame>
      <p:sp>
        <p:nvSpPr>
          <p:cNvPr id="3" name="角丸四角形 2"/>
          <p:cNvSpPr/>
          <p:nvPr/>
        </p:nvSpPr>
        <p:spPr>
          <a:xfrm>
            <a:off x="4579258" y="2800818"/>
            <a:ext cx="3243942" cy="3577771"/>
          </a:xfrm>
          <a:prstGeom prst="roundRect">
            <a:avLst>
              <a:gd name="adj" fmla="val 5481"/>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rgbClr val="C00000"/>
                </a:solidFill>
              </a:rPr>
              <a:t>※</a:t>
            </a:r>
            <a:r>
              <a:rPr kumimoji="1" lang="ja-JP" altLang="en-US" dirty="0">
                <a:solidFill>
                  <a:srgbClr val="C00000"/>
                </a:solidFill>
              </a:rPr>
              <a:t>本市は情報把握のみ</a:t>
            </a:r>
            <a:endParaRPr kumimoji="1" lang="en-US" altLang="ja-JP" dirty="0">
              <a:solidFill>
                <a:srgbClr val="C00000"/>
              </a:solidFill>
            </a:endParaRPr>
          </a:p>
          <a:p>
            <a:r>
              <a:rPr lang="en-US" altLang="ja-JP" dirty="0">
                <a:solidFill>
                  <a:srgbClr val="C00000"/>
                </a:solidFill>
              </a:rPr>
              <a:t>※</a:t>
            </a:r>
            <a:r>
              <a:rPr lang="ja-JP" altLang="en-US" dirty="0">
                <a:solidFill>
                  <a:srgbClr val="C00000"/>
                </a:solidFill>
              </a:rPr>
              <a:t>事業実施団体等とソフトバンク様にて直接調整行う</a:t>
            </a:r>
            <a:endParaRPr lang="en-US" altLang="ja-JP" dirty="0">
              <a:solidFill>
                <a:srgbClr val="C00000"/>
              </a:solidFill>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11</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418774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2D38EB-9DEF-4003-BDD1-D1B24B88E6D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実施までの流れ</a:t>
            </a:r>
            <a:r>
              <a:rPr kumimoji="1" lang="en-US" altLang="ja-JP" b="1" dirty="0">
                <a:latin typeface="メイリオ" panose="020B0604030504040204" pitchFamily="50" charset="-128"/>
                <a:ea typeface="メイリオ" panose="020B0604030504040204" pitchFamily="50" charset="-128"/>
              </a:rPr>
              <a:t>(3)</a:t>
            </a:r>
            <a:r>
              <a:rPr kumimoji="1" lang="ja-JP" altLang="en-US" b="1" dirty="0">
                <a:latin typeface="メイリオ" panose="020B0604030504040204" pitchFamily="50" charset="-128"/>
                <a:ea typeface="メイリオ" panose="020B0604030504040204" pitchFamily="50" charset="-128"/>
              </a:rPr>
              <a:t>（実施日当日～）</a:t>
            </a:r>
          </a:p>
        </p:txBody>
      </p:sp>
      <p:graphicFrame>
        <p:nvGraphicFramePr>
          <p:cNvPr id="33" name="表 32"/>
          <p:cNvGraphicFramePr>
            <a:graphicFrameLocks noGrp="1"/>
          </p:cNvGraphicFramePr>
          <p:nvPr>
            <p:extLst>
              <p:ext uri="{D42A27DB-BD31-4B8C-83A1-F6EECF244321}">
                <p14:modId xmlns:p14="http://schemas.microsoft.com/office/powerpoint/2010/main" val="2053203383"/>
              </p:ext>
            </p:extLst>
          </p:nvPr>
        </p:nvGraphicFramePr>
        <p:xfrm>
          <a:off x="548949" y="2065085"/>
          <a:ext cx="11304000" cy="4480560"/>
        </p:xfrm>
        <a:graphic>
          <a:graphicData uri="http://schemas.openxmlformats.org/drawingml/2006/table">
            <a:tbl>
              <a:tblPr firstRow="1" bandRow="1">
                <a:tableStyleId>{5C22544A-7EE6-4342-B048-85BDC9FD1C3A}</a:tableStyleId>
              </a:tblPr>
              <a:tblGrid>
                <a:gridCol w="3528000">
                  <a:extLst>
                    <a:ext uri="{9D8B030D-6E8A-4147-A177-3AD203B41FA5}">
                      <a16:colId xmlns:a16="http://schemas.microsoft.com/office/drawing/2014/main" val="3530260973"/>
                    </a:ext>
                  </a:extLst>
                </a:gridCol>
                <a:gridCol w="360000">
                  <a:extLst>
                    <a:ext uri="{9D8B030D-6E8A-4147-A177-3AD203B41FA5}">
                      <a16:colId xmlns:a16="http://schemas.microsoft.com/office/drawing/2014/main" val="2485626901"/>
                    </a:ext>
                  </a:extLst>
                </a:gridCol>
                <a:gridCol w="3528000">
                  <a:extLst>
                    <a:ext uri="{9D8B030D-6E8A-4147-A177-3AD203B41FA5}">
                      <a16:colId xmlns:a16="http://schemas.microsoft.com/office/drawing/2014/main" val="3711207824"/>
                    </a:ext>
                  </a:extLst>
                </a:gridCol>
                <a:gridCol w="360000">
                  <a:extLst>
                    <a:ext uri="{9D8B030D-6E8A-4147-A177-3AD203B41FA5}">
                      <a16:colId xmlns:a16="http://schemas.microsoft.com/office/drawing/2014/main" val="2136303050"/>
                    </a:ext>
                  </a:extLst>
                </a:gridCol>
                <a:gridCol w="3528000">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事業実施団体等</a:t>
                      </a:r>
                      <a:endParaRPr kumimoji="1" lang="en-US" altLang="ja-JP" sz="1800" dirty="0">
                        <a:solidFill>
                          <a:schemeClr val="tx1"/>
                        </a:solidFill>
                      </a:endParaRPr>
                    </a:p>
                    <a:p>
                      <a:pPr algn="ctr"/>
                      <a:r>
                        <a:rPr kumimoji="1" lang="ja-JP" altLang="en-US" sz="1800" dirty="0">
                          <a:solidFill>
                            <a:schemeClr val="tx1"/>
                          </a:solidFill>
                        </a:rPr>
                        <a:t>（庁内各課含む）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仙台市</a:t>
                      </a:r>
                      <a:endParaRPr kumimoji="1" lang="en-US" altLang="ja-JP" sz="1800" dirty="0">
                        <a:solidFill>
                          <a:schemeClr val="tx1"/>
                        </a:solidFill>
                      </a:endParaRPr>
                    </a:p>
                    <a:p>
                      <a:pPr algn="ctr"/>
                      <a:r>
                        <a:rPr kumimoji="1" lang="ja-JP" altLang="en-US" sz="1800" dirty="0">
                          <a:solidFill>
                            <a:schemeClr val="tx1"/>
                          </a:solidFill>
                        </a:rPr>
                        <a:t>（まちのデジタル推進課）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ソフトバンク株式会社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640080">
                <a:tc>
                  <a:txBody>
                    <a:bodyPr/>
                    <a:lstStyle/>
                    <a:p>
                      <a:pPr algn="l"/>
                      <a:r>
                        <a:rPr kumimoji="1" lang="ja-JP" altLang="en-US" sz="1800" dirty="0">
                          <a:solidFill>
                            <a:schemeClr val="tx1"/>
                          </a:solidFill>
                        </a:rPr>
                        <a:t>①会場設営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en-US" altLang="ja-JP"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②会場到着・設営等</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640080">
                <a:tc>
                  <a:txBody>
                    <a:bodyPr/>
                    <a:lstStyle/>
                    <a:p>
                      <a:pPr algn="l"/>
                      <a:r>
                        <a:rPr kumimoji="1" lang="ja-JP" altLang="en-US" sz="1800" dirty="0">
                          <a:solidFill>
                            <a:schemeClr val="tx1"/>
                          </a:solidFill>
                        </a:rPr>
                        <a:t>③参加者受付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640080">
                <a:tc>
                  <a:txBody>
                    <a:bodyPr/>
                    <a:lstStyle/>
                    <a:p>
                      <a:pPr algn="l"/>
                      <a:r>
                        <a:rPr kumimoji="1" lang="ja-JP" altLang="en-US" sz="1800" dirty="0">
                          <a:solidFill>
                            <a:schemeClr val="tx1"/>
                          </a:solidFill>
                        </a:rPr>
                        <a:t>④スマホ教室開始（運営）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800" dirty="0">
                          <a:solidFill>
                            <a:schemeClr val="tx1"/>
                          </a:solidFill>
                        </a:rPr>
                        <a:t>（可能な範囲で見学予定）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④スマホ教室開始（説明）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r h="640080">
                <a:tc>
                  <a:txBody>
                    <a:bodyPr/>
                    <a:lstStyle/>
                    <a:p>
                      <a:pPr algn="l"/>
                      <a:r>
                        <a:rPr kumimoji="1" lang="ja-JP" altLang="en-US" sz="1800" dirty="0">
                          <a:solidFill>
                            <a:schemeClr val="tx1"/>
                          </a:solidFill>
                        </a:rPr>
                        <a:t>⑤スマホ教室終了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⑤スマホ教室終了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20129"/>
                  </a:ext>
                </a:extLst>
              </a:tr>
              <a:tr h="640080">
                <a:tc>
                  <a:txBody>
                    <a:bodyPr/>
                    <a:lstStyle/>
                    <a:p>
                      <a:pPr algn="l"/>
                      <a:r>
                        <a:rPr kumimoji="1" lang="ja-JP" altLang="en-US" sz="1800" dirty="0">
                          <a:solidFill>
                            <a:schemeClr val="tx1"/>
                          </a:solidFill>
                        </a:rPr>
                        <a:t>⑥片付け・撤収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⑥片付け・撤収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055195"/>
                  </a:ext>
                </a:extLst>
              </a:tr>
              <a:tr h="640080">
                <a:tc>
                  <a:txBody>
                    <a:bodyPr/>
                    <a:lstStyle/>
                    <a:p>
                      <a:pPr algn="l"/>
                      <a:r>
                        <a:rPr kumimoji="1" lang="ja-JP" altLang="en-US" sz="1800" dirty="0">
                          <a:solidFill>
                            <a:schemeClr val="tx1"/>
                          </a:solidFill>
                        </a:rPr>
                        <a:t>⑦実施報告書（指定様式）提出</a:t>
                      </a:r>
                      <a:endParaRPr kumimoji="1" lang="en-US" altLang="ja-JP" sz="1800" dirty="0">
                        <a:solidFill>
                          <a:schemeClr val="tx1"/>
                        </a:solidFill>
                      </a:endParaRPr>
                    </a:p>
                    <a:p>
                      <a:pPr algn="l"/>
                      <a:r>
                        <a:rPr kumimoji="1" lang="en-US" altLang="ja-JP" sz="1400" dirty="0">
                          <a:solidFill>
                            <a:srgbClr val="C00000"/>
                          </a:solidFill>
                        </a:rPr>
                        <a:t>※</a:t>
                      </a:r>
                      <a:r>
                        <a:rPr kumimoji="1" lang="ja-JP" altLang="en-US" sz="1400" dirty="0">
                          <a:solidFill>
                            <a:srgbClr val="C00000"/>
                          </a:solidFill>
                        </a:rPr>
                        <a:t>様式は申請受付完了時に提供予定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b="1"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800" dirty="0">
                          <a:solidFill>
                            <a:schemeClr val="tx1"/>
                          </a:solidFill>
                        </a:rPr>
                        <a:t>⑧実施報告書の確認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1087307"/>
                  </a:ext>
                </a:extLst>
              </a:tr>
            </a:tbl>
          </a:graphicData>
        </a:graphic>
      </p:graphicFrame>
      <p:sp>
        <p:nvSpPr>
          <p:cNvPr id="4"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1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12</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3837541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46E62-088E-4AB0-AD44-0873F636AB4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過去の利用団体</a:t>
            </a:r>
          </a:p>
        </p:txBody>
      </p:sp>
      <p:sp>
        <p:nvSpPr>
          <p:cNvPr id="3"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849785" y="2159358"/>
            <a:ext cx="4520726" cy="3876539"/>
          </a:xfrm>
        </p:spPr>
        <p:txBody>
          <a:bodyPr/>
          <a:lstStyle/>
          <a:p>
            <a:pPr marL="0" indent="0">
              <a:lnSpc>
                <a:spcPts val="4000"/>
              </a:lnSpc>
              <a:spcBef>
                <a:spcPts val="0"/>
              </a:spcBef>
              <a:buNone/>
            </a:pP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町内会</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サークル団体</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市民センター</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地域包括支援センター</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老人福祉センター</a:t>
            </a:r>
            <a:endParaRPr kumimoji="1" lang="en-US" altLang="ja-JP" sz="2000" dirty="0">
              <a:latin typeface="メイリオ" panose="020B0604030504040204" pitchFamily="50" charset="-128"/>
              <a:ea typeface="メイリオ" panose="020B0604030504040204" pitchFamily="50" charset="-128"/>
            </a:endParaRPr>
          </a:p>
          <a:p>
            <a:pPr marL="355600" indent="-355600">
              <a:lnSpc>
                <a:spcPts val="4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女性防火クラブ　など</a:t>
            </a:r>
            <a:endParaRPr kumimoji="1" lang="en-US" altLang="ja-JP" sz="2000" dirty="0">
              <a:latin typeface="メイリオ" panose="020B0604030504040204" pitchFamily="50" charset="-128"/>
              <a:ea typeface="メイリオ" panose="020B0604030504040204" pitchFamily="50" charset="-128"/>
            </a:endParaRPr>
          </a:p>
        </p:txBody>
      </p:sp>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13</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
        <p:nvSpPr>
          <p:cNvPr id="10" name="テキスト プレースホルダー 5">
            <a:extLst>
              <a:ext uri="{FF2B5EF4-FFF2-40B4-BE49-F238E27FC236}">
                <a16:creationId xmlns:a16="http://schemas.microsoft.com/office/drawing/2014/main" id="{78860BC0-E4D8-4428-8741-459A09C46875}"/>
              </a:ext>
            </a:extLst>
          </p:cNvPr>
          <p:cNvSpPr txBox="1">
            <a:spLocks/>
          </p:cNvSpPr>
          <p:nvPr/>
        </p:nvSpPr>
        <p:spPr>
          <a:xfrm>
            <a:off x="5308851" y="2133191"/>
            <a:ext cx="3588204" cy="655776"/>
          </a:xfrm>
          <a:prstGeom prst="rect">
            <a:avLst/>
          </a:prstGeom>
        </p:spPr>
        <p:txBody>
          <a:bodyPr lIns="109728" tIns="109728" rIns="109728" bIns="91440" anchor="t"/>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開催</a:t>
            </a:r>
            <a:r>
              <a:rPr kumimoji="1" lang="ja-JP" altLang="en-US" sz="2000" b="1" dirty="0">
                <a:latin typeface="メイリオ" panose="020B0604030504040204" pitchFamily="50" charset="-128"/>
                <a:ea typeface="メイリオ" panose="020B0604030504040204" pitchFamily="50" charset="-128"/>
              </a:rPr>
              <a:t>の様子</a:t>
            </a:r>
            <a:r>
              <a:rPr kumimoji="1" lang="en-US" altLang="ja-JP" sz="2000" b="1" dirty="0">
                <a:latin typeface="メイリオ" panose="020B0604030504040204" pitchFamily="50" charset="-128"/>
                <a:ea typeface="メイリオ" panose="020B0604030504040204" pitchFamily="50" charset="-128"/>
              </a:rPr>
              <a:t>】</a:t>
            </a:r>
          </a:p>
        </p:txBody>
      </p:sp>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4132" t="24225" r="-1221" b="-250"/>
          <a:stretch/>
        </p:blipFill>
        <p:spPr>
          <a:xfrm>
            <a:off x="5559380" y="2746820"/>
            <a:ext cx="5786907" cy="3398549"/>
          </a:xfrm>
          <a:prstGeom prst="rect">
            <a:avLst/>
          </a:prstGeom>
        </p:spPr>
      </p:pic>
      <p:sp>
        <p:nvSpPr>
          <p:cNvPr id="12" name="テキスト プレースホルダー 5">
            <a:extLst>
              <a:ext uri="{FF2B5EF4-FFF2-40B4-BE49-F238E27FC236}">
                <a16:creationId xmlns:a16="http://schemas.microsoft.com/office/drawing/2014/main" id="{78860BC0-E4D8-4428-8741-459A09C46875}"/>
              </a:ext>
            </a:extLst>
          </p:cNvPr>
          <p:cNvSpPr txBox="1">
            <a:spLocks/>
          </p:cNvSpPr>
          <p:nvPr/>
        </p:nvSpPr>
        <p:spPr>
          <a:xfrm>
            <a:off x="711092" y="2133191"/>
            <a:ext cx="3843735" cy="655776"/>
          </a:xfrm>
          <a:prstGeom prst="rect">
            <a:avLst/>
          </a:prstGeom>
        </p:spPr>
        <p:txBody>
          <a:bodyPr lIns="109728" tIns="109728" rIns="109728" bIns="91440" anchor="t"/>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利用団体（</a:t>
            </a: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一部抜粋）</a:t>
            </a:r>
            <a:r>
              <a:rPr kumimoji="1" lang="en-US" altLang="ja-JP" sz="2000" b="1"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854932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8B9DED-1D0C-464A-AB3F-1DA64648A680}"/>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その他</a:t>
            </a:r>
          </a:p>
        </p:txBody>
      </p:sp>
      <p:sp>
        <p:nvSpPr>
          <p:cNvPr id="10"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732008" y="2421203"/>
            <a:ext cx="10837512" cy="4201805"/>
          </a:xfrm>
        </p:spPr>
        <p:txBody>
          <a:bodyPr anchor="t"/>
          <a:lstStyle/>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実施希望日によっては日時調整をお願いする場合がございますのでご了承ください。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定員多数により対応困難な場合は、複数日でご検討いただく場合などがございますのでご了承ください。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まちのデジタル推進課に相談する際、日時・会場・定員・講座内容を伝達ください。また、できる限り電子メールにてご相談ください。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実施日当日、まちのデジタル推進課の職員が見学に行く場合がございますのでご了承ください（事前連絡あり）。この際、記録写真を撮影するので撮影へのご協力をお願いします。</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実施状況（記録写真等）を庁内外に向けて紹介する場合がございますが、ご要望がある際はご相談の際にお申し付けください。</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本資料を含め、詳細は仙台市ホームページにも掲載しております。</a:t>
            </a:r>
            <a:endParaRPr kumimoji="1" lang="en-US" altLang="ja-JP" sz="1600" b="0" dirty="0">
              <a:latin typeface="メイリオ" panose="020B0604030504040204" pitchFamily="50" charset="-128"/>
              <a:ea typeface="メイリオ" panose="020B0604030504040204" pitchFamily="50" charset="-128"/>
            </a:endParaRPr>
          </a:p>
          <a:p>
            <a:pPr marL="355600" indent="-355600">
              <a:lnSpc>
                <a:spcPts val="2300"/>
              </a:lnSpc>
              <a:spcBef>
                <a:spcPts val="0"/>
              </a:spcBef>
              <a:buFont typeface="Wingdings" panose="05000000000000000000" pitchFamily="2" charset="2"/>
              <a:buChar char="l"/>
            </a:pPr>
            <a:r>
              <a:rPr kumimoji="1" lang="ja-JP" altLang="en-US" sz="1600" b="0" dirty="0">
                <a:latin typeface="メイリオ" panose="020B0604030504040204" pitchFamily="50" charset="-128"/>
                <a:ea typeface="メイリオ" panose="020B0604030504040204" pitchFamily="50" charset="-128"/>
              </a:rPr>
              <a:t>お問い合わせは以下にお願いします。</a:t>
            </a:r>
            <a:endParaRPr kumimoji="1" lang="en-US" altLang="ja-JP" sz="1600" b="0" dirty="0">
              <a:latin typeface="メイリオ" panose="020B0604030504040204" pitchFamily="50" charset="-128"/>
              <a:ea typeface="メイリオ" panose="020B0604030504040204" pitchFamily="50" charset="-128"/>
            </a:endParaRPr>
          </a:p>
          <a:p>
            <a:pPr>
              <a:lnSpc>
                <a:spcPts val="2300"/>
              </a:lnSpc>
              <a:spcBef>
                <a:spcPts val="0"/>
              </a:spcBef>
            </a:pPr>
            <a:r>
              <a:rPr kumimoji="1" lang="ja-JP" altLang="en-US" sz="1600" b="0" dirty="0">
                <a:latin typeface="メイリオ" panose="020B0604030504040204" pitchFamily="50" charset="-128"/>
                <a:ea typeface="メイリオ" panose="020B0604030504040204" pitchFamily="50" charset="-128"/>
              </a:rPr>
              <a:t>　 担当：まちづくり政策局まちのデジタル推進課</a:t>
            </a:r>
            <a:endParaRPr kumimoji="1" lang="en-US" altLang="ja-JP" sz="1600" b="0" dirty="0">
              <a:latin typeface="メイリオ" panose="020B0604030504040204" pitchFamily="50" charset="-128"/>
              <a:ea typeface="メイリオ" panose="020B0604030504040204" pitchFamily="50" charset="-128"/>
            </a:endParaRPr>
          </a:p>
          <a:p>
            <a:pPr>
              <a:lnSpc>
                <a:spcPts val="2300"/>
              </a:lnSpc>
              <a:spcBef>
                <a:spcPts val="0"/>
              </a:spcBef>
            </a:pPr>
            <a:r>
              <a:rPr kumimoji="1" lang="ja-JP" altLang="en-US" sz="1600" b="0" dirty="0">
                <a:latin typeface="メイリオ" panose="020B0604030504040204" pitchFamily="50" charset="-128"/>
                <a:ea typeface="メイリオ" panose="020B0604030504040204" pitchFamily="50" charset="-128"/>
              </a:rPr>
              <a:t>　 電話：</a:t>
            </a:r>
            <a:r>
              <a:rPr kumimoji="1" lang="en-US" altLang="ja-JP" sz="1600" b="0" dirty="0">
                <a:latin typeface="メイリオ" panose="020B0604030504040204" pitchFamily="50" charset="-128"/>
                <a:ea typeface="メイリオ" panose="020B0604030504040204" pitchFamily="50" charset="-128"/>
              </a:rPr>
              <a:t>022-214-8636</a:t>
            </a:r>
            <a:r>
              <a:rPr kumimoji="1" lang="ja-JP" altLang="en-US" sz="1600" b="0" dirty="0">
                <a:latin typeface="メイリオ" panose="020B0604030504040204" pitchFamily="50" charset="-128"/>
                <a:ea typeface="メイリオ" panose="020B0604030504040204" pitchFamily="50" charset="-128"/>
              </a:rPr>
              <a:t>（</a:t>
            </a:r>
            <a:r>
              <a:rPr kumimoji="1" lang="en-US" altLang="ja-JP" sz="1600" b="0" dirty="0">
                <a:latin typeface="メイリオ" panose="020B0604030504040204" pitchFamily="50" charset="-128"/>
                <a:ea typeface="メイリオ" panose="020B0604030504040204" pitchFamily="50" charset="-128"/>
              </a:rPr>
              <a:t>FAX</a:t>
            </a:r>
            <a:r>
              <a:rPr kumimoji="1" lang="ja-JP" altLang="en-US" sz="1600" b="0" dirty="0">
                <a:latin typeface="メイリオ" panose="020B0604030504040204" pitchFamily="50" charset="-128"/>
                <a:ea typeface="メイリオ" panose="020B0604030504040204" pitchFamily="50" charset="-128"/>
              </a:rPr>
              <a:t>：</a:t>
            </a:r>
            <a:r>
              <a:rPr kumimoji="1" lang="en-US" altLang="ja-JP" sz="1600" b="0" dirty="0">
                <a:latin typeface="メイリオ" panose="020B0604030504040204" pitchFamily="50" charset="-128"/>
                <a:ea typeface="メイリオ" panose="020B0604030504040204" pitchFamily="50" charset="-128"/>
              </a:rPr>
              <a:t>022-214-8136</a:t>
            </a:r>
            <a:r>
              <a:rPr kumimoji="1" lang="ja-JP" altLang="en-US" sz="1600" b="0" dirty="0">
                <a:latin typeface="メイリオ" panose="020B0604030504040204" pitchFamily="50" charset="-128"/>
                <a:ea typeface="メイリオ" panose="020B0604030504040204" pitchFamily="50" charset="-128"/>
              </a:rPr>
              <a:t>）</a:t>
            </a:r>
            <a:endParaRPr kumimoji="1" lang="en-US" altLang="ja-JP" sz="1600" b="0" dirty="0">
              <a:latin typeface="メイリオ" panose="020B0604030504040204" pitchFamily="50" charset="-128"/>
              <a:ea typeface="メイリオ" panose="020B0604030504040204" pitchFamily="50" charset="-128"/>
            </a:endParaRPr>
          </a:p>
          <a:p>
            <a:pPr>
              <a:lnSpc>
                <a:spcPts val="2300"/>
              </a:lnSpc>
              <a:spcBef>
                <a:spcPts val="0"/>
              </a:spcBef>
            </a:pPr>
            <a:r>
              <a:rPr kumimoji="1" lang="ja-JP" altLang="en-US" sz="1600" b="0" dirty="0">
                <a:latin typeface="メイリオ" panose="020B0604030504040204" pitchFamily="50" charset="-128"/>
                <a:ea typeface="メイリオ" panose="020B0604030504040204" pitchFamily="50" charset="-128"/>
              </a:rPr>
              <a:t>　 電子メール：</a:t>
            </a:r>
            <a:r>
              <a:rPr kumimoji="1" lang="en-US" altLang="ja-JP" sz="1600" b="0" dirty="0">
                <a:latin typeface="メイリオ" panose="020B0604030504040204" pitchFamily="50" charset="-128"/>
                <a:ea typeface="メイリオ" panose="020B0604030504040204" pitchFamily="50" charset="-128"/>
                <a:hlinkClick r:id="rId2"/>
              </a:rPr>
              <a:t>mac001735@city.sendai.jp</a:t>
            </a:r>
            <a:endParaRPr kumimoji="1" lang="en-US" altLang="ja-JP" sz="1600" b="0" dirty="0">
              <a:latin typeface="メイリオ" panose="020B0604030504040204" pitchFamily="50" charset="-128"/>
              <a:ea typeface="メイリオ" panose="020B0604030504040204" pitchFamily="50" charset="-128"/>
            </a:endParaRPr>
          </a:p>
        </p:txBody>
      </p:sp>
      <p:sp>
        <p:nvSpPr>
          <p:cNvPr id="11" name="テキスト プレースホルダー 5">
            <a:extLst>
              <a:ext uri="{FF2B5EF4-FFF2-40B4-BE49-F238E27FC236}">
                <a16:creationId xmlns:a16="http://schemas.microsoft.com/office/drawing/2014/main" id="{78860BC0-E4D8-4428-8741-459A09C46875}"/>
              </a:ext>
            </a:extLst>
          </p:cNvPr>
          <p:cNvSpPr>
            <a:spLocks noGrp="1"/>
          </p:cNvSpPr>
          <p:nvPr>
            <p:ph type="body" idx="1"/>
          </p:nvPr>
        </p:nvSpPr>
        <p:spPr>
          <a:xfrm>
            <a:off x="570719" y="1931421"/>
            <a:ext cx="4867810" cy="655776"/>
          </a:xfrm>
        </p:spPr>
        <p:txBody>
          <a:bodyPr anchor="t"/>
          <a:lstStyle/>
          <a:p>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事業実施団体等へのお願い</a:t>
            </a:r>
            <a:r>
              <a:rPr kumimoji="1" lang="en-US" altLang="ja-JP" sz="2000" dirty="0">
                <a:latin typeface="メイリオ" panose="020B0604030504040204" pitchFamily="50" charset="-128"/>
                <a:ea typeface="メイリオ" panose="020B0604030504040204" pitchFamily="50" charset="-128"/>
              </a:rPr>
              <a:t>】</a:t>
            </a:r>
          </a:p>
        </p:txBody>
      </p:sp>
      <p:sp>
        <p:nvSpPr>
          <p:cNvPr id="9"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14</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pic>
        <p:nvPicPr>
          <p:cNvPr id="3" name="図 2"/>
          <p:cNvPicPr>
            <a:picLocks noChangeAspect="1"/>
          </p:cNvPicPr>
          <p:nvPr/>
        </p:nvPicPr>
        <p:blipFill>
          <a:blip r:embed="rId3"/>
          <a:stretch>
            <a:fillRect/>
          </a:stretch>
        </p:blipFill>
        <p:spPr>
          <a:xfrm>
            <a:off x="6591745" y="5326604"/>
            <a:ext cx="983614" cy="987312"/>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91866" y="4874624"/>
            <a:ext cx="1149176" cy="1440000"/>
          </a:xfrm>
          <a:prstGeom prst="rect">
            <a:avLst/>
          </a:prstGeom>
        </p:spPr>
      </p:pic>
      <p:pic>
        <p:nvPicPr>
          <p:cNvPr id="12" name="図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3299" y="4874624"/>
            <a:ext cx="1201255" cy="1439292"/>
          </a:xfrm>
          <a:prstGeom prst="rect">
            <a:avLst/>
          </a:prstGeom>
        </p:spPr>
      </p:pic>
    </p:spTree>
    <p:extLst>
      <p:ext uri="{BB962C8B-B14F-4D97-AF65-F5344CB8AC3E}">
        <p14:creationId xmlns:p14="http://schemas.microsoft.com/office/powerpoint/2010/main" val="144596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C6C262-2818-4249-BC4C-E375F14FDDC1}"/>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スマホ教室講師派遣サービスとは</a:t>
            </a:r>
          </a:p>
        </p:txBody>
      </p:sp>
      <p:sp>
        <p:nvSpPr>
          <p:cNvPr id="3" name="コンテンツ プレースホルダー 2">
            <a:extLst>
              <a:ext uri="{FF2B5EF4-FFF2-40B4-BE49-F238E27FC236}">
                <a16:creationId xmlns:a16="http://schemas.microsoft.com/office/drawing/2014/main" id="{AF0D9F31-C9E9-4D82-9EB2-8B2C9048FEAB}"/>
              </a:ext>
            </a:extLst>
          </p:cNvPr>
          <p:cNvSpPr>
            <a:spLocks noGrp="1"/>
          </p:cNvSpPr>
          <p:nvPr>
            <p:ph idx="1"/>
          </p:nvPr>
        </p:nvSpPr>
        <p:spPr>
          <a:xfrm>
            <a:off x="547460" y="2024743"/>
            <a:ext cx="11144250" cy="3338286"/>
          </a:xfrm>
        </p:spPr>
        <p:txBody>
          <a:bodyPr/>
          <a:lstStyle/>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まちのデジタル推進課では、スマホ教室の開催を希望する事業実施団体等に対して、</a:t>
            </a:r>
            <a:r>
              <a:rPr kumimoji="1" lang="ja-JP" altLang="en-US" sz="2000" u="sng" spc="0" dirty="0">
                <a:latin typeface="メイリオ" panose="020B0604030504040204" pitchFamily="50" charset="-128"/>
                <a:ea typeface="メイリオ" panose="020B0604030504040204" pitchFamily="50" charset="-128"/>
              </a:rPr>
              <a:t>ソフトバンク株式会社の「スマホアドバイザー</a:t>
            </a:r>
            <a:r>
              <a:rPr kumimoji="1" lang="en-US" altLang="ja-JP" sz="2000" u="sng" spc="0" dirty="0">
                <a:latin typeface="メイリオ" panose="020B0604030504040204" pitchFamily="50" charset="-128"/>
                <a:ea typeface="メイリオ" panose="020B0604030504040204" pitchFamily="50" charset="-128"/>
              </a:rPr>
              <a:t>®</a:t>
            </a:r>
            <a:r>
              <a:rPr kumimoji="1" lang="ja-JP" altLang="en-US" sz="2000" u="sng" spc="0" dirty="0">
                <a:latin typeface="メイリオ" panose="020B0604030504040204" pitchFamily="50" charset="-128"/>
                <a:ea typeface="メイリオ" panose="020B0604030504040204" pitchFamily="50" charset="-128"/>
              </a:rPr>
              <a:t>」を講師として派遣するサービス（無償）</a:t>
            </a:r>
            <a:r>
              <a:rPr kumimoji="1" lang="ja-JP" altLang="en-US" sz="2000" dirty="0">
                <a:latin typeface="メイリオ" panose="020B0604030504040204" pitchFamily="50" charset="-128"/>
                <a:ea typeface="メイリオ" panose="020B0604030504040204" pitchFamily="50" charset="-128"/>
              </a:rPr>
              <a:t>を提供しています。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仙台市内であればどこでも対応可能です。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本サービスは令和８年</a:t>
            </a:r>
            <a:r>
              <a:rPr kumimoji="1" lang="en-US" altLang="ja-JP" sz="2000" dirty="0">
                <a:latin typeface="メイリオ" panose="020B0604030504040204" pitchFamily="50" charset="-128"/>
                <a:ea typeface="メイリオ" panose="020B0604030504040204" pitchFamily="50" charset="-128"/>
              </a:rPr>
              <a:t>3</a:t>
            </a:r>
            <a:r>
              <a:rPr kumimoji="1" lang="ja-JP" altLang="en-US" sz="2000" dirty="0">
                <a:latin typeface="メイリオ" panose="020B0604030504040204" pitchFamily="50" charset="-128"/>
                <a:ea typeface="メイリオ" panose="020B0604030504040204" pitchFamily="50" charset="-128"/>
              </a:rPr>
              <a:t>月末までに開催するスマホ教室が対象です。</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申請期限は、開催日１ヵ月前までを目安としています。</a:t>
            </a:r>
            <a:endParaRPr kumimoji="1" lang="en-US" altLang="ja-JP" sz="2000" dirty="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AF0D9F31-C9E9-4D82-9EB2-8B2C9048FEAB}"/>
              </a:ext>
            </a:extLst>
          </p:cNvPr>
          <p:cNvSpPr txBox="1">
            <a:spLocks/>
          </p:cNvSpPr>
          <p:nvPr/>
        </p:nvSpPr>
        <p:spPr>
          <a:xfrm>
            <a:off x="547460" y="5009322"/>
            <a:ext cx="11144250" cy="1855934"/>
          </a:xfrm>
          <a:prstGeom prst="rect">
            <a:avLst/>
          </a:prstGeom>
        </p:spPr>
        <p:txBody>
          <a:bodyPr lIns="109728" tIns="109728" rIns="109728" bIns="91440" anchor="b"/>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この取組みは、令和</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年にソフトバンク株式会社と仙台市が締結した覚書に基づくものです。</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latin typeface="メイリオ" panose="020B0604030504040204" pitchFamily="50" charset="-128"/>
                <a:ea typeface="メイリオ" panose="020B0604030504040204" pitchFamily="50" charset="-128"/>
              </a:rPr>
              <a:t>※</a:t>
            </a:r>
            <a:r>
              <a:rPr lang="ja-JP" altLang="en-US" sz="1600" b="1" u="sng" dirty="0">
                <a:latin typeface="メイリオ" panose="020B0604030504040204" pitchFamily="50" charset="-128"/>
                <a:ea typeface="メイリオ" panose="020B0604030504040204" pitchFamily="50" charset="-128"/>
              </a:rPr>
              <a:t>スマホアドバイザー</a:t>
            </a:r>
            <a:r>
              <a:rPr kumimoji="1" lang="en-US" altLang="ja-JP" sz="1600" b="1" u="sng" spc="0" dirty="0">
                <a:latin typeface="メイリオ" panose="020B0604030504040204" pitchFamily="50" charset="-128"/>
                <a:ea typeface="メイリオ" panose="020B0604030504040204" pitchFamily="50" charset="-128"/>
              </a:rPr>
              <a:t>®</a:t>
            </a:r>
            <a:r>
              <a:rPr kumimoji="1" lang="en-US" altLang="ja-JP" sz="1600" u="sng" spc="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ソフトバンク株式会社が独自に資格認定するスマホのスペシャリストです。</a:t>
            </a:r>
            <a:endParaRPr lang="en-US" altLang="ja-JP" sz="16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ja-JP" altLang="en-US" sz="1600" dirty="0">
                <a:latin typeface="メイリオ" panose="020B0604030504040204" pitchFamily="50" charset="-128"/>
                <a:ea typeface="メイリオ" panose="020B0604030504040204" pitchFamily="50" charset="-128"/>
              </a:rPr>
              <a:t>　デジタル庁の定めた「デジタル推進委員」にも任命されています。</a:t>
            </a:r>
            <a:endParaRPr kumimoji="1" lang="en-US" altLang="ja-JP" sz="1600" dirty="0">
              <a:solidFill>
                <a:srgbClr val="FF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en-US" altLang="ja-JP" sz="1600" dirty="0">
                <a:solidFill>
                  <a:srgbClr val="C00000"/>
                </a:solidFill>
                <a:latin typeface="メイリオ" panose="020B0604030504040204" pitchFamily="50" charset="-128"/>
                <a:ea typeface="メイリオ" panose="020B0604030504040204" pitchFamily="50" charset="-128"/>
              </a:rPr>
              <a:t>※</a:t>
            </a:r>
            <a:r>
              <a:rPr kumimoji="1" lang="ja-JP" altLang="en-US" sz="1600" dirty="0">
                <a:solidFill>
                  <a:srgbClr val="C00000"/>
                </a:solidFill>
                <a:latin typeface="メイリオ" panose="020B0604030504040204" pitchFamily="50" charset="-128"/>
                <a:ea typeface="メイリオ" panose="020B0604030504040204" pitchFamily="50" charset="-128"/>
              </a:rPr>
              <a:t>本サービスは講師派遣サービスのため、主催は実施希望団体等となります。</a:t>
            </a:r>
            <a:endParaRPr kumimoji="1" lang="en-US" altLang="ja-JP" sz="16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Font typeface="Arial" panose="020B0604020202020204" pitchFamily="34" charset="0"/>
              <a:buNone/>
            </a:pPr>
            <a:r>
              <a:rPr kumimoji="1" lang="en-US" altLang="ja-JP" sz="1600" dirty="0">
                <a:solidFill>
                  <a:srgbClr val="C00000"/>
                </a:solidFill>
                <a:latin typeface="メイリオ" panose="020B0604030504040204" pitchFamily="50" charset="-128"/>
                <a:ea typeface="メイリオ" panose="020B0604030504040204" pitchFamily="50" charset="-128"/>
              </a:rPr>
              <a:t>※</a:t>
            </a:r>
            <a:r>
              <a:rPr lang="ja-JP" altLang="en-US" sz="1600" dirty="0">
                <a:solidFill>
                  <a:srgbClr val="C00000"/>
                </a:solidFill>
                <a:latin typeface="メイリオ" panose="020B0604030504040204" pitchFamily="50" charset="-128"/>
                <a:ea typeface="メイリオ" panose="020B0604030504040204" pitchFamily="50" charset="-128"/>
              </a:rPr>
              <a:t>派遣先</a:t>
            </a:r>
            <a:r>
              <a:rPr kumimoji="1" lang="ja-JP" altLang="en-US" sz="1600" dirty="0">
                <a:solidFill>
                  <a:srgbClr val="C00000"/>
                </a:solidFill>
                <a:latin typeface="メイリオ" panose="020B0604030504040204" pitchFamily="50" charset="-128"/>
                <a:ea typeface="メイリオ" panose="020B0604030504040204" pitchFamily="50" charset="-128"/>
              </a:rPr>
              <a:t>は庁内各課のほか、任意団体や町内会など幅広く対応可能です。</a:t>
            </a:r>
            <a:endParaRPr kumimoji="1" lang="en-US" altLang="ja-JP" sz="1600" dirty="0">
              <a:solidFill>
                <a:srgbClr val="C00000"/>
              </a:solidFill>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2449" y="4658119"/>
            <a:ext cx="1259261" cy="1830732"/>
          </a:xfrm>
          <a:prstGeom prst="rect">
            <a:avLst/>
          </a:prstGeom>
        </p:spPr>
      </p:pic>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２</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16722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718245-E75F-41A1-A252-F557B2D2C1D5}"/>
              </a:ext>
            </a:extLst>
          </p:cNvPr>
          <p:cNvSpPr>
            <a:spLocks noGrp="1"/>
          </p:cNvSpPr>
          <p:nvPr>
            <p:ph type="title"/>
          </p:nvPr>
        </p:nvSpPr>
        <p:spPr/>
        <p:txBody>
          <a:bodyPr/>
          <a:lstStyle/>
          <a:p>
            <a:r>
              <a:rPr kumimoji="1" lang="ja-JP" altLang="en-US" b="1" dirty="0">
                <a:latin typeface="メイリオ" panose="020B0604030504040204" pitchFamily="50" charset="-128"/>
                <a:ea typeface="メイリオ" panose="020B0604030504040204" pitchFamily="50" charset="-128"/>
              </a:rPr>
              <a:t>提供サービスの基本情報</a:t>
            </a:r>
          </a:p>
        </p:txBody>
      </p:sp>
      <p:sp>
        <p:nvSpPr>
          <p:cNvPr id="5"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19" y="6096000"/>
            <a:ext cx="11257826" cy="762000"/>
          </a:xfrm>
        </p:spPr>
        <p:txBody>
          <a:bodyPr anchor="b"/>
          <a:lstStyle/>
          <a:p>
            <a:pPr marL="0" indent="0">
              <a:lnSpc>
                <a:spcPct val="100000"/>
              </a:lnSpc>
              <a:spcBef>
                <a:spcPts val="0"/>
              </a:spcBef>
              <a:buNone/>
            </a:pPr>
            <a:r>
              <a:rPr kumimoji="1" lang="en-US" altLang="ja-JP" sz="1200" dirty="0">
                <a:solidFill>
                  <a:srgbClr val="C00000"/>
                </a:solidFill>
                <a:latin typeface="メイリオ" panose="020B0604030504040204" pitchFamily="50" charset="-128"/>
                <a:ea typeface="メイリオ" panose="020B0604030504040204" pitchFamily="50" charset="-128"/>
              </a:rPr>
              <a:t>※</a:t>
            </a:r>
            <a:r>
              <a:rPr kumimoji="1" lang="ja-JP" altLang="en-US" sz="1200" dirty="0">
                <a:solidFill>
                  <a:srgbClr val="C00000"/>
                </a:solidFill>
                <a:latin typeface="メイリオ" panose="020B0604030504040204" pitchFamily="50" charset="-128"/>
                <a:ea typeface="メイリオ" panose="020B0604030504040204" pitchFamily="50" charset="-128"/>
              </a:rPr>
              <a:t>上記以外の講座内容等に関しては、ソフトバンク株式会社へ事前に問い合わせが可能です。</a:t>
            </a:r>
            <a:endParaRPr kumimoji="1" lang="en-US" altLang="ja-JP" sz="12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en-US" altLang="ja-JP" sz="1200" dirty="0">
                <a:solidFill>
                  <a:srgbClr val="C00000"/>
                </a:solidFill>
                <a:latin typeface="メイリオ" panose="020B0604030504040204" pitchFamily="50" charset="-128"/>
                <a:ea typeface="メイリオ" panose="020B0604030504040204" pitchFamily="50" charset="-128"/>
              </a:rPr>
              <a:t>※</a:t>
            </a:r>
            <a:r>
              <a:rPr kumimoji="1" lang="ja-JP" altLang="en-US" sz="1200" dirty="0">
                <a:solidFill>
                  <a:srgbClr val="C00000"/>
                </a:solidFill>
                <a:latin typeface="メイリオ" panose="020B0604030504040204" pitchFamily="50" charset="-128"/>
                <a:ea typeface="メイリオ" panose="020B0604030504040204" pitchFamily="50" charset="-128"/>
              </a:rPr>
              <a:t>上記のほか、必要に応じて事前に調整を行う場合がございます。</a:t>
            </a:r>
            <a:endParaRPr kumimoji="1" lang="en-US" altLang="ja-JP" sz="1200" dirty="0">
              <a:solidFill>
                <a:srgbClr val="C00000"/>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113933543"/>
              </p:ext>
            </p:extLst>
          </p:nvPr>
        </p:nvGraphicFramePr>
        <p:xfrm>
          <a:off x="570718" y="1672632"/>
          <a:ext cx="11257827" cy="4590000"/>
        </p:xfrm>
        <a:graphic>
          <a:graphicData uri="http://schemas.openxmlformats.org/drawingml/2006/table">
            <a:tbl>
              <a:tblPr firstRow="1" bandRow="1">
                <a:tableStyleId>{5C22544A-7EE6-4342-B048-85BDC9FD1C3A}</a:tableStyleId>
              </a:tblPr>
              <a:tblGrid>
                <a:gridCol w="1533852">
                  <a:extLst>
                    <a:ext uri="{9D8B030D-6E8A-4147-A177-3AD203B41FA5}">
                      <a16:colId xmlns:a16="http://schemas.microsoft.com/office/drawing/2014/main" val="3530260973"/>
                    </a:ext>
                  </a:extLst>
                </a:gridCol>
                <a:gridCol w="4527519">
                  <a:extLst>
                    <a:ext uri="{9D8B030D-6E8A-4147-A177-3AD203B41FA5}">
                      <a16:colId xmlns:a16="http://schemas.microsoft.com/office/drawing/2014/main" val="2136303050"/>
                    </a:ext>
                  </a:extLst>
                </a:gridCol>
                <a:gridCol w="5196456">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0">
                <a:tc>
                  <a:txBody>
                    <a:bodyPr/>
                    <a:lstStyle/>
                    <a:p>
                      <a:pPr algn="l"/>
                      <a:r>
                        <a:rPr kumimoji="1" lang="ja-JP" altLang="en-US" sz="1800" dirty="0">
                          <a:solidFill>
                            <a:schemeClr val="tx1"/>
                          </a:solidFill>
                        </a:rPr>
                        <a:t>講座内容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800" dirty="0">
                          <a:solidFill>
                            <a:schemeClr val="tx1"/>
                          </a:solidFill>
                        </a:rPr>
                        <a:t>(1)</a:t>
                      </a:r>
                      <a:r>
                        <a:rPr kumimoji="1" lang="ja-JP" altLang="en-US" sz="1800" dirty="0">
                          <a:solidFill>
                            <a:schemeClr val="tx1"/>
                          </a:solidFill>
                        </a:rPr>
                        <a:t>「はじめてのスマホ体験」</a:t>
                      </a:r>
                      <a:endParaRPr kumimoji="1" lang="en-US" altLang="ja-JP" sz="1800" dirty="0">
                        <a:solidFill>
                          <a:schemeClr val="tx1"/>
                        </a:solidFill>
                      </a:endParaRPr>
                    </a:p>
                    <a:p>
                      <a:pPr algn="l"/>
                      <a:r>
                        <a:rPr kumimoji="1" lang="en-US" altLang="ja-JP" sz="1800" dirty="0">
                          <a:solidFill>
                            <a:schemeClr val="tx1"/>
                          </a:solidFill>
                        </a:rPr>
                        <a:t>(2)</a:t>
                      </a:r>
                      <a:r>
                        <a:rPr kumimoji="1" lang="ja-JP" altLang="en-US" sz="1800" dirty="0">
                          <a:solidFill>
                            <a:schemeClr val="tx1"/>
                          </a:solidFill>
                        </a:rPr>
                        <a:t>「スマホの基本と</a:t>
                      </a:r>
                      <a:r>
                        <a:rPr kumimoji="1" lang="en-US" altLang="ja-JP" sz="1800" dirty="0">
                          <a:solidFill>
                            <a:schemeClr val="tx1"/>
                          </a:solidFill>
                        </a:rPr>
                        <a:t>LINE</a:t>
                      </a:r>
                      <a:r>
                        <a:rPr kumimoji="1" lang="ja-JP" altLang="en-US" sz="1800" dirty="0">
                          <a:solidFill>
                            <a:schemeClr val="tx1"/>
                          </a:solidFill>
                        </a:rPr>
                        <a:t>」</a:t>
                      </a:r>
                      <a:endParaRPr kumimoji="1" lang="en-US" altLang="ja-JP" sz="1800" dirty="0">
                        <a:solidFill>
                          <a:schemeClr val="tx1"/>
                        </a:solidFill>
                      </a:endParaRPr>
                    </a:p>
                    <a:p>
                      <a:pPr algn="l"/>
                      <a:r>
                        <a:rPr kumimoji="1" lang="en-US" altLang="ja-JP" sz="1800" dirty="0">
                          <a:solidFill>
                            <a:schemeClr val="tx1"/>
                          </a:solidFill>
                        </a:rPr>
                        <a:t>(3)</a:t>
                      </a:r>
                      <a:r>
                        <a:rPr kumimoji="1" lang="ja-JP" altLang="en-US" sz="1800" dirty="0">
                          <a:solidFill>
                            <a:schemeClr val="tx1"/>
                          </a:solidFill>
                        </a:rPr>
                        <a:t>「</a:t>
                      </a:r>
                      <a:r>
                        <a:rPr lang="ja-JP" altLang="ja-JP" sz="1800" b="0" kern="1200" dirty="0">
                          <a:solidFill>
                            <a:schemeClr val="dk1"/>
                          </a:solidFill>
                          <a:effectLst/>
                          <a:latin typeface="+mn-lt"/>
                          <a:ea typeface="+mn-ea"/>
                          <a:cs typeface="+mn-cs"/>
                        </a:rPr>
                        <a:t>スマホの基本とキャッシュレス</a:t>
                      </a:r>
                      <a:r>
                        <a:rPr lang="ja-JP" altLang="en-US" sz="1800" b="0" kern="1200" dirty="0">
                          <a:solidFill>
                            <a:schemeClr val="dk1"/>
                          </a:solidFill>
                          <a:effectLst/>
                          <a:latin typeface="+mn-lt"/>
                          <a:ea typeface="+mn-ea"/>
                          <a:cs typeface="+mn-cs"/>
                        </a:rPr>
                        <a:t>」</a:t>
                      </a:r>
                      <a:endParaRPr kumimoji="1" lang="en-US" altLang="ja-JP" sz="1600" b="0" dirty="0">
                        <a:solidFill>
                          <a:schemeClr val="tx1"/>
                        </a:solidFill>
                      </a:endParaRPr>
                    </a:p>
                    <a:p>
                      <a:pPr algn="l"/>
                      <a:r>
                        <a:rPr kumimoji="1" lang="en-US" altLang="ja-JP" sz="1800" dirty="0">
                          <a:solidFill>
                            <a:schemeClr val="tx1"/>
                          </a:solidFill>
                        </a:rPr>
                        <a:t>(4)</a:t>
                      </a:r>
                      <a:r>
                        <a:rPr kumimoji="1" lang="ja-JP" altLang="en-US" sz="1800" dirty="0">
                          <a:solidFill>
                            <a:schemeClr val="tx1"/>
                          </a:solidFill>
                        </a:rPr>
                        <a:t>「スマホの基本と防災」</a:t>
                      </a:r>
                      <a:endParaRPr kumimoji="1" lang="en-US" altLang="ja-JP" sz="1800" dirty="0">
                        <a:solidFill>
                          <a:schemeClr val="tx1"/>
                        </a:solidFill>
                      </a:endParaRPr>
                    </a:p>
                    <a:p>
                      <a:pPr algn="l"/>
                      <a:r>
                        <a:rPr kumimoji="1" lang="en-US" altLang="ja-JP" sz="1800" dirty="0">
                          <a:solidFill>
                            <a:schemeClr val="tx1"/>
                          </a:solidFill>
                        </a:rPr>
                        <a:t>(5)</a:t>
                      </a:r>
                      <a:r>
                        <a:rPr kumimoji="1" lang="ja-JP" altLang="en-US" sz="1800" dirty="0">
                          <a:solidFill>
                            <a:schemeClr val="tx1"/>
                          </a:solidFill>
                        </a:rPr>
                        <a:t>「</a:t>
                      </a:r>
                      <a:r>
                        <a:rPr lang="ja-JP" altLang="ja-JP" sz="1800" b="0" kern="1200" dirty="0">
                          <a:solidFill>
                            <a:schemeClr val="dk1"/>
                          </a:solidFill>
                          <a:effectLst/>
                          <a:latin typeface="+mn-lt"/>
                          <a:ea typeface="+mn-ea"/>
                          <a:cs typeface="+mn-cs"/>
                        </a:rPr>
                        <a:t>スマホの基本と詐欺対策</a:t>
                      </a:r>
                      <a:r>
                        <a:rPr kumimoji="1" lang="ja-JP" altLang="en-US" sz="1800" dirty="0">
                          <a:solidFill>
                            <a:schemeClr val="tx1"/>
                          </a:solidFill>
                        </a:rPr>
                        <a:t>」</a:t>
                      </a:r>
                      <a:endParaRPr kumimoji="1" lang="en-US" altLang="ja-JP" sz="1800" dirty="0">
                        <a:solidFill>
                          <a:schemeClr val="tx1"/>
                        </a:solidFill>
                      </a:endParaRPr>
                    </a:p>
                  </a:txBody>
                  <a:tcPr marL="72000" marR="108000" marT="72000" marB="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・詳細は次ページ以降を参照</a:t>
                      </a:r>
                      <a:endParaRPr kumimoji="1" lang="en-US" altLang="ja-JP" sz="1800" dirty="0">
                        <a:solidFill>
                          <a:schemeClr val="tx1"/>
                        </a:solidFill>
                      </a:endParaRPr>
                    </a:p>
                    <a:p>
                      <a:pPr algn="l"/>
                      <a:r>
                        <a:rPr kumimoji="1" lang="ja-JP" altLang="en-US" sz="1800" dirty="0">
                          <a:solidFill>
                            <a:schemeClr val="tx1"/>
                          </a:solidFill>
                        </a:rPr>
                        <a:t>・左記以外の内容については応相談</a:t>
                      </a:r>
                      <a:endParaRPr kumimoji="1" lang="en-US" altLang="ja-JP" sz="1800" dirty="0">
                        <a:solidFill>
                          <a:schemeClr val="tx1"/>
                        </a:solidFill>
                      </a:endParaRPr>
                    </a:p>
                    <a:p>
                      <a:pPr algn="l"/>
                      <a:r>
                        <a:rPr kumimoji="1" lang="ja-JP" altLang="en-US" sz="1800" dirty="0">
                          <a:solidFill>
                            <a:srgbClr val="C00000"/>
                          </a:solidFill>
                        </a:rPr>
                        <a:t>（</a:t>
                      </a:r>
                      <a:r>
                        <a:rPr kumimoji="1" lang="en-US" altLang="ja-JP" sz="1800" dirty="0">
                          <a:solidFill>
                            <a:srgbClr val="C00000"/>
                          </a:solidFill>
                        </a:rPr>
                        <a:t>※</a:t>
                      </a:r>
                      <a:r>
                        <a:rPr kumimoji="1" lang="ja-JP" altLang="en-US" sz="1800" dirty="0">
                          <a:solidFill>
                            <a:srgbClr val="C00000"/>
                          </a:solidFill>
                        </a:rPr>
                        <a:t>内容によっては有償となる場合あり）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l"/>
                      <a:r>
                        <a:rPr kumimoji="1" lang="ja-JP" altLang="en-US" sz="1800" dirty="0">
                          <a:solidFill>
                            <a:schemeClr val="tx1"/>
                          </a:solidFill>
                        </a:rPr>
                        <a:t>派遣先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・仙台市内</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・市民センター、会議室、集会所など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1897271"/>
                  </a:ext>
                </a:extLst>
              </a:tr>
              <a:tr h="432000">
                <a:tc>
                  <a:txBody>
                    <a:bodyPr/>
                    <a:lstStyle/>
                    <a:p>
                      <a:pPr algn="l"/>
                      <a:r>
                        <a:rPr kumimoji="1" lang="ja-JP" altLang="en-US" sz="1800" dirty="0">
                          <a:solidFill>
                            <a:schemeClr val="tx1"/>
                          </a:solidFill>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・令和</a:t>
                      </a:r>
                      <a:r>
                        <a:rPr kumimoji="1" lang="en-US" altLang="ja-JP" sz="1800" dirty="0">
                          <a:solidFill>
                            <a:schemeClr val="tx1"/>
                          </a:solidFill>
                        </a:rPr>
                        <a:t>7</a:t>
                      </a:r>
                      <a:r>
                        <a:rPr kumimoji="1" lang="ja-JP" altLang="en-US" sz="1800" dirty="0">
                          <a:solidFill>
                            <a:schemeClr val="tx1"/>
                          </a:solidFill>
                        </a:rPr>
                        <a:t>年</a:t>
                      </a:r>
                      <a:r>
                        <a:rPr kumimoji="1" lang="en-US" altLang="ja-JP" sz="1800" dirty="0">
                          <a:solidFill>
                            <a:schemeClr val="tx1"/>
                          </a:solidFill>
                        </a:rPr>
                        <a:t>4</a:t>
                      </a:r>
                      <a:r>
                        <a:rPr kumimoji="1" lang="ja-JP" altLang="en-US" sz="1800" dirty="0">
                          <a:solidFill>
                            <a:schemeClr val="tx1"/>
                          </a:solidFill>
                        </a:rPr>
                        <a:t>月から令和</a:t>
                      </a:r>
                      <a:r>
                        <a:rPr kumimoji="1" lang="en-US" altLang="ja-JP" sz="1800" dirty="0">
                          <a:solidFill>
                            <a:schemeClr val="tx1"/>
                          </a:solidFill>
                        </a:rPr>
                        <a:t>8</a:t>
                      </a:r>
                      <a:r>
                        <a:rPr kumimoji="1" lang="ja-JP" altLang="en-US" sz="1800" dirty="0">
                          <a:solidFill>
                            <a:schemeClr val="tx1"/>
                          </a:solidFill>
                        </a:rPr>
                        <a:t>年３月末まで</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・平日のみ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5566387"/>
                  </a:ext>
                </a:extLst>
              </a:tr>
              <a:tr h="432000">
                <a:tc>
                  <a:txBody>
                    <a:bodyPr/>
                    <a:lstStyle/>
                    <a:p>
                      <a:pPr algn="l"/>
                      <a:r>
                        <a:rPr kumimoji="1" lang="ja-JP" altLang="en-US" sz="1800" dirty="0">
                          <a:solidFill>
                            <a:schemeClr val="tx1"/>
                          </a:solidFill>
                        </a:rPr>
                        <a:t>定員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・基本</a:t>
                      </a:r>
                      <a:r>
                        <a:rPr kumimoji="1" lang="en-US" altLang="ja-JP" sz="1800" dirty="0">
                          <a:solidFill>
                            <a:schemeClr val="tx1"/>
                          </a:solidFill>
                        </a:rPr>
                        <a:t>5</a:t>
                      </a:r>
                      <a:r>
                        <a:rPr kumimoji="1" lang="ja-JP" altLang="en-US" sz="1800" dirty="0">
                          <a:solidFill>
                            <a:schemeClr val="tx1"/>
                          </a:solidFill>
                        </a:rPr>
                        <a:t>～</a:t>
                      </a:r>
                      <a:r>
                        <a:rPr kumimoji="1" lang="en-US" altLang="ja-JP" sz="1800" dirty="0">
                          <a:solidFill>
                            <a:schemeClr val="tx1"/>
                          </a:solidFill>
                        </a:rPr>
                        <a:t>20</a:t>
                      </a:r>
                      <a:r>
                        <a:rPr kumimoji="1" lang="ja-JP" altLang="en-US" sz="1800" dirty="0">
                          <a:solidFill>
                            <a:schemeClr val="tx1"/>
                          </a:solidFill>
                        </a:rPr>
                        <a:t>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・左記以外の定員については応相談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l"/>
                      <a:r>
                        <a:rPr kumimoji="1" lang="ja-JP" altLang="en-US" sz="1800" dirty="0">
                          <a:solidFill>
                            <a:schemeClr val="tx1"/>
                          </a:solidFill>
                        </a:rPr>
                        <a:t>持込物品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・ソフトバンク提供デモ機</a:t>
                      </a:r>
                      <a:r>
                        <a:rPr kumimoji="1" lang="en-US" altLang="ja-JP" sz="1800" dirty="0">
                          <a:solidFill>
                            <a:schemeClr val="tx1"/>
                          </a:solidFill>
                        </a:rPr>
                        <a:t>(</a:t>
                      </a:r>
                      <a:r>
                        <a:rPr kumimoji="1" lang="ja-JP" altLang="en-US" sz="1800" dirty="0">
                          <a:solidFill>
                            <a:schemeClr val="tx1"/>
                          </a:solidFill>
                        </a:rPr>
                        <a:t>人数分</a:t>
                      </a:r>
                      <a:r>
                        <a:rPr kumimoji="1" lang="en-US" altLang="ja-JP" sz="1800" dirty="0">
                          <a:solidFill>
                            <a:schemeClr val="tx1"/>
                          </a:solidFill>
                        </a:rPr>
                        <a:t>)</a:t>
                      </a:r>
                    </a:p>
                    <a:p>
                      <a:pPr algn="l"/>
                      <a:r>
                        <a:rPr kumimoji="1" lang="ja-JP" altLang="en-US" sz="1800" dirty="0">
                          <a:solidFill>
                            <a:schemeClr val="tx1"/>
                          </a:solidFill>
                        </a:rPr>
                        <a:t>・参加者アンケート</a:t>
                      </a:r>
                      <a:endParaRPr kumimoji="1" lang="en-US" altLang="ja-JP" sz="1800" dirty="0">
                        <a:solidFill>
                          <a:schemeClr val="tx1"/>
                        </a:solidFill>
                      </a:endParaRPr>
                    </a:p>
                    <a:p>
                      <a:pPr algn="l"/>
                      <a:r>
                        <a:rPr kumimoji="1" lang="ja-JP" altLang="en-US" sz="1800" dirty="0">
                          <a:solidFill>
                            <a:schemeClr val="tx1"/>
                          </a:solidFill>
                        </a:rPr>
                        <a:t>・プロジェクター</a:t>
                      </a:r>
                      <a:r>
                        <a:rPr kumimoji="1" lang="en-US" altLang="ja-JP" sz="1800" dirty="0">
                          <a:solidFill>
                            <a:schemeClr val="tx1"/>
                          </a:solidFill>
                        </a:rPr>
                        <a:t>(HDMI</a:t>
                      </a:r>
                      <a:r>
                        <a:rPr kumimoji="1" lang="ja-JP" altLang="en-US" sz="1800" dirty="0">
                          <a:solidFill>
                            <a:schemeClr val="tx1"/>
                          </a:solidFill>
                        </a:rPr>
                        <a:t>端子対応</a:t>
                      </a:r>
                      <a:r>
                        <a:rPr kumimoji="1" lang="en-US" altLang="ja-JP" sz="1800" dirty="0">
                          <a:solidFill>
                            <a:schemeClr val="tx1"/>
                          </a:solidFill>
                        </a:rPr>
                        <a:t>)</a:t>
                      </a:r>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・参加者自身のスマホ使用については応相談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328695"/>
                  </a:ext>
                </a:extLst>
              </a:tr>
              <a:tr h="432000">
                <a:tc>
                  <a:txBody>
                    <a:bodyPr/>
                    <a:lstStyle/>
                    <a:p>
                      <a:pPr algn="l"/>
                      <a:r>
                        <a:rPr kumimoji="1" lang="ja-JP" altLang="en-US" sz="1800" dirty="0">
                          <a:solidFill>
                            <a:schemeClr val="tx1"/>
                          </a:solidFill>
                        </a:rPr>
                        <a:t>借用物品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・スクリーン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・ホワイトボードや白壁でも対応可能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3039241"/>
                  </a:ext>
                </a:extLst>
              </a:tr>
            </a:tbl>
          </a:graphicData>
        </a:graphic>
      </p:graphicFrame>
      <p:sp>
        <p:nvSpPr>
          <p:cNvPr id="6"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３</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694437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(1)</a:t>
            </a:r>
            <a:r>
              <a:rPr lang="ja-JP" altLang="en-US" b="1" dirty="0">
                <a:latin typeface="メイリオ" panose="020B0604030504040204" pitchFamily="50" charset="-128"/>
                <a:ea typeface="メイリオ" panose="020B0604030504040204" pitchFamily="50" charset="-128"/>
              </a:rPr>
              <a:t>「はじめてのスマホ体験」</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066104053"/>
              </p:ext>
            </p:extLst>
          </p:nvPr>
        </p:nvGraphicFramePr>
        <p:xfrm>
          <a:off x="570720" y="2035920"/>
          <a:ext cx="11257827" cy="351576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・スマホを持っていない方</a:t>
                      </a:r>
                      <a:endParaRPr kumimoji="1" lang="en-US" altLang="ja-JP" sz="1800" dirty="0">
                        <a:solidFill>
                          <a:schemeClr val="tx1"/>
                        </a:solidFill>
                      </a:endParaRPr>
                    </a:p>
                    <a:p>
                      <a:pPr algn="l"/>
                      <a:r>
                        <a:rPr kumimoji="1" lang="ja-JP" altLang="en-US" sz="1800" dirty="0">
                          <a:solidFill>
                            <a:schemeClr val="tx1"/>
                          </a:solidFill>
                        </a:rPr>
                        <a:t>・スマホ操作に苦手意識のある方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イ）文字入力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10"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４</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352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(2)</a:t>
            </a:r>
            <a:r>
              <a:rPr lang="ja-JP" altLang="en-US" b="1" dirty="0">
                <a:latin typeface="メイリオ" panose="020B0604030504040204" pitchFamily="50" charset="-128"/>
                <a:ea typeface="メイリオ" panose="020B0604030504040204" pitchFamily="50" charset="-128"/>
              </a:rPr>
              <a:t>「スマホの基本と</a:t>
            </a:r>
            <a:r>
              <a:rPr lang="en-US" altLang="ja-JP" b="1" dirty="0">
                <a:latin typeface="メイリオ" panose="020B0604030504040204" pitchFamily="50" charset="-128"/>
                <a:ea typeface="メイリオ" panose="020B0604030504040204" pitchFamily="50" charset="-128"/>
              </a:rPr>
              <a:t>LINE</a:t>
            </a:r>
            <a:r>
              <a:rPr lang="ja-JP" altLang="en-US" b="1" dirty="0">
                <a:latin typeface="メイリオ" panose="020B0604030504040204" pitchFamily="50" charset="-128"/>
                <a:ea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60216573"/>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エ）ＬＩＮＥの基本　　：</a:t>
                      </a:r>
                      <a:r>
                        <a:rPr kumimoji="1" lang="en-US" altLang="ja-JP" sz="1800" dirty="0">
                          <a:solidFill>
                            <a:schemeClr val="tx1"/>
                          </a:solidFill>
                        </a:rPr>
                        <a:t>20</a:t>
                      </a:r>
                      <a:r>
                        <a:rPr kumimoji="1" lang="ja-JP" altLang="en-US" sz="1800" dirty="0">
                          <a:solidFill>
                            <a:schemeClr val="tx1"/>
                          </a:solidFill>
                        </a:rPr>
                        <a:t>分（文字入力、トーク等）</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ja-JP" altLang="en-US" sz="14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５</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05864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773920" y="486674"/>
            <a:ext cx="11291313" cy="1179576"/>
          </a:xfrm>
          <a:prstGeom prst="rect">
            <a:avLst/>
          </a:prstGeom>
        </p:spPr>
        <p:txBody>
          <a:bodyPr lIns="109728" tIns="109728" rIns="109728" bIns="91440" anchor="ctr">
            <a:no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sz="3800" b="1" dirty="0">
                <a:latin typeface="メイリオ" panose="020B0604030504040204" pitchFamily="50" charset="-128"/>
                <a:ea typeface="メイリオ" panose="020B0604030504040204" pitchFamily="50" charset="-128"/>
              </a:rPr>
              <a:t>講座内容</a:t>
            </a:r>
            <a:r>
              <a:rPr lang="en-US" altLang="ja-JP" sz="3800" b="1" dirty="0">
                <a:latin typeface="メイリオ" panose="020B0604030504040204" pitchFamily="50" charset="-128"/>
                <a:ea typeface="メイリオ" panose="020B0604030504040204" pitchFamily="50" charset="-128"/>
              </a:rPr>
              <a:t>(3)</a:t>
            </a:r>
            <a:r>
              <a:rPr lang="ja-JP" altLang="en-US" sz="3800" b="1" dirty="0">
                <a:latin typeface="メイリオ" panose="020B0604030504040204" pitchFamily="50" charset="-128"/>
                <a:ea typeface="メイリオ" panose="020B0604030504040204" pitchFamily="50" charset="-128"/>
              </a:rPr>
              <a:t>「</a:t>
            </a:r>
            <a:r>
              <a:rPr lang="ja-JP" altLang="ja-JP" sz="3800" b="1" dirty="0"/>
              <a:t>スマホの基本とキャッシュレス</a:t>
            </a:r>
            <a:r>
              <a:rPr lang="ja-JP" altLang="en-US" sz="3800" b="1" dirty="0">
                <a:latin typeface="メイリオ" panose="020B0604030504040204" pitchFamily="50" charset="-128"/>
                <a:ea typeface="メイリオ" panose="020B0604030504040204" pitchFamily="50" charset="-128"/>
              </a:rPr>
              <a:t>」</a:t>
            </a:r>
            <a:endParaRPr kumimoji="1" lang="ja-JP" altLang="en-US" sz="3800"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76545467"/>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エ）キャッシュレス体験：</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6</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2357144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(4)</a:t>
            </a:r>
            <a:r>
              <a:rPr lang="ja-JP" altLang="en-US" b="1" dirty="0">
                <a:latin typeface="メイリオ" panose="020B0604030504040204" pitchFamily="50" charset="-128"/>
                <a:ea typeface="メイリオ" panose="020B0604030504040204" pitchFamily="50" charset="-128"/>
              </a:rPr>
              <a:t>「スマホの基本と防災」</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11570911"/>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エ）スマホで防災　　　：</a:t>
                      </a:r>
                      <a:r>
                        <a:rPr kumimoji="1" lang="en-US" altLang="ja-JP" sz="1800" dirty="0">
                          <a:solidFill>
                            <a:schemeClr val="tx1"/>
                          </a:solidFill>
                        </a:rPr>
                        <a:t>20</a:t>
                      </a:r>
                      <a:r>
                        <a:rPr kumimoji="1" lang="ja-JP" altLang="en-US" sz="1800" dirty="0">
                          <a:solidFill>
                            <a:schemeClr val="tx1"/>
                          </a:solidFill>
                        </a:rPr>
                        <a:t>分（各種防災アプリ体験等）</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7</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3424662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B718245-E75F-41A1-A252-F557B2D2C1D5}"/>
              </a:ext>
            </a:extLst>
          </p:cNvPr>
          <p:cNvSpPr txBox="1">
            <a:spLocks/>
          </p:cNvSpPr>
          <p:nvPr/>
        </p:nvSpPr>
        <p:spPr>
          <a:xfrm>
            <a:off x="1115568" y="548640"/>
            <a:ext cx="10168128" cy="1179576"/>
          </a:xfrm>
          <a:prstGeom prst="rect">
            <a:avLst/>
          </a:prstGeom>
        </p:spPr>
        <p:txBody>
          <a:bodyPr lIns="109728" tIns="109728" rIns="109728" bIns="91440" anchor="ctr">
            <a:normAutofit/>
          </a:bodyPr>
          <a:lstStyle>
            <a:lvl1pPr algn="l" defTabSz="914400" rtl="0" eaLnBrk="1" latinLnBrk="0" hangingPunct="1">
              <a:lnSpc>
                <a:spcPct val="105000"/>
              </a:lnSpc>
              <a:spcBef>
                <a:spcPct val="0"/>
              </a:spcBef>
              <a:buNone/>
              <a:defRPr sz="4000" kern="1200" spc="180">
                <a:solidFill>
                  <a:schemeClr val="tx1"/>
                </a:solidFill>
                <a:latin typeface="+mj-lt"/>
                <a:ea typeface="+mj-ea"/>
                <a:cs typeface="+mj-cs"/>
              </a:defRPr>
            </a:lvl1pPr>
          </a:lstStyle>
          <a:p>
            <a:r>
              <a:rPr lang="ja-JP" altLang="en-US" b="1" dirty="0">
                <a:latin typeface="メイリオ" panose="020B0604030504040204" pitchFamily="50" charset="-128"/>
                <a:ea typeface="メイリオ" panose="020B0604030504040204" pitchFamily="50" charset="-128"/>
              </a:rPr>
              <a:t>講座内容</a:t>
            </a:r>
            <a:r>
              <a:rPr lang="en-US" altLang="ja-JP" b="1" dirty="0">
                <a:latin typeface="メイリオ" panose="020B0604030504040204" pitchFamily="50" charset="-128"/>
                <a:ea typeface="メイリオ" panose="020B0604030504040204" pitchFamily="50" charset="-128"/>
              </a:rPr>
              <a:t>(5)</a:t>
            </a:r>
            <a:r>
              <a:rPr lang="ja-JP" altLang="en-US" b="1" dirty="0">
                <a:latin typeface="メイリオ" panose="020B0604030504040204" pitchFamily="50" charset="-128"/>
                <a:ea typeface="メイリオ" panose="020B0604030504040204" pitchFamily="50" charset="-128"/>
              </a:rPr>
              <a:t>「スマホの基本と詐欺対策」</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38496774"/>
              </p:ext>
            </p:extLst>
          </p:nvPr>
        </p:nvGraphicFramePr>
        <p:xfrm>
          <a:off x="570720" y="2040273"/>
          <a:ext cx="11257827" cy="3307680"/>
        </p:xfrm>
        <a:graphic>
          <a:graphicData uri="http://schemas.openxmlformats.org/drawingml/2006/table">
            <a:tbl>
              <a:tblPr firstRow="1" bandRow="1">
                <a:tableStyleId>{5C22544A-7EE6-4342-B048-85BDC9FD1C3A}</a:tableStyleId>
              </a:tblPr>
              <a:tblGrid>
                <a:gridCol w="1729795">
                  <a:extLst>
                    <a:ext uri="{9D8B030D-6E8A-4147-A177-3AD203B41FA5}">
                      <a16:colId xmlns:a16="http://schemas.microsoft.com/office/drawing/2014/main" val="3530260973"/>
                    </a:ext>
                  </a:extLst>
                </a:gridCol>
                <a:gridCol w="6342743">
                  <a:extLst>
                    <a:ext uri="{9D8B030D-6E8A-4147-A177-3AD203B41FA5}">
                      <a16:colId xmlns:a16="http://schemas.microsoft.com/office/drawing/2014/main" val="2136303050"/>
                    </a:ext>
                  </a:extLst>
                </a:gridCol>
                <a:gridCol w="3185289">
                  <a:extLst>
                    <a:ext uri="{9D8B030D-6E8A-4147-A177-3AD203B41FA5}">
                      <a16:colId xmlns:a16="http://schemas.microsoft.com/office/drawing/2014/main" val="449290056"/>
                    </a:ext>
                  </a:extLst>
                </a:gridCol>
              </a:tblGrid>
              <a:tr h="432000">
                <a:tc>
                  <a:txBody>
                    <a:bodyPr/>
                    <a:lstStyle/>
                    <a:p>
                      <a:pPr algn="ctr"/>
                      <a:r>
                        <a:rPr kumimoji="1" lang="ja-JP" altLang="en-US" sz="180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942695"/>
                  </a:ext>
                </a:extLst>
              </a:tr>
              <a:tr h="432000">
                <a:tc>
                  <a:txBody>
                    <a:bodyPr/>
                    <a:lstStyle/>
                    <a:p>
                      <a:pPr algn="ctr"/>
                      <a:r>
                        <a:rPr kumimoji="1" lang="ja-JP" altLang="en-US" sz="1800" dirty="0">
                          <a:solidFill>
                            <a:schemeClr val="tx1"/>
                          </a:solidFill>
                        </a:rPr>
                        <a:t>主な対象者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・スマホ初心者の方</a:t>
                      </a:r>
                      <a:endParaRPr kumimoji="1" lang="en-US" altLang="ja-JP"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kumimoji="1" lang="ja-JP" alt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3890235"/>
                  </a:ext>
                </a:extLst>
              </a:tr>
              <a:tr h="432000">
                <a:tc>
                  <a:txBody>
                    <a:bodyPr/>
                    <a:lstStyle/>
                    <a:p>
                      <a:pPr algn="ctr"/>
                      <a:r>
                        <a:rPr kumimoji="1" lang="ja-JP" altLang="en-US" sz="1800" dirty="0">
                          <a:solidFill>
                            <a:schemeClr val="tx1"/>
                          </a:solidFill>
                        </a:rPr>
                        <a:t>所要時間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120</a:t>
                      </a:r>
                      <a:r>
                        <a:rPr kumimoji="1" lang="ja-JP" altLang="en-US" sz="1800" dirty="0">
                          <a:solidFill>
                            <a:schemeClr val="tx1"/>
                          </a:solidFill>
                        </a:rPr>
                        <a:t>分（休憩</a:t>
                      </a:r>
                      <a:r>
                        <a:rPr kumimoji="1" lang="en-US" altLang="ja-JP" sz="1800" dirty="0">
                          <a:solidFill>
                            <a:schemeClr val="tx1"/>
                          </a:solidFill>
                        </a:rPr>
                        <a:t>10</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a:t>
                      </a:r>
                      <a:r>
                        <a:rPr kumimoji="1" lang="en-US" altLang="ja-JP" sz="1800" dirty="0">
                          <a:solidFill>
                            <a:schemeClr val="tx1"/>
                          </a:solidFill>
                        </a:rPr>
                        <a:t>1</a:t>
                      </a:r>
                      <a:r>
                        <a:rPr kumimoji="1" lang="ja-JP" altLang="en-US" sz="1800" dirty="0">
                          <a:solidFill>
                            <a:schemeClr val="tx1"/>
                          </a:solidFill>
                        </a:rPr>
                        <a:t>時間前会場入り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539268"/>
                  </a:ext>
                </a:extLst>
              </a:tr>
              <a:tr h="0">
                <a:tc>
                  <a:txBody>
                    <a:bodyPr/>
                    <a:lstStyle/>
                    <a:p>
                      <a:pPr algn="ctr"/>
                      <a:r>
                        <a:rPr kumimoji="1" lang="ja-JP" altLang="en-US" sz="1800" dirty="0">
                          <a:solidFill>
                            <a:schemeClr val="tx1"/>
                          </a:solidFill>
                        </a:rPr>
                        <a:t>実施内容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ア）ガイダンス・座学　：</a:t>
                      </a:r>
                      <a:r>
                        <a:rPr kumimoji="1" lang="en-US" altLang="ja-JP" sz="1800" dirty="0">
                          <a:solidFill>
                            <a:schemeClr val="tx1"/>
                          </a:solidFill>
                        </a:rPr>
                        <a:t>15</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イ）マップの使い方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ウ）カメラの使い方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エ）ネット詐欺対策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オ）音声アシスタント　：</a:t>
                      </a:r>
                      <a:r>
                        <a:rPr kumimoji="1" lang="en-US" altLang="ja-JP" sz="1800" dirty="0">
                          <a:solidFill>
                            <a:schemeClr val="tx1"/>
                          </a:solidFill>
                        </a:rPr>
                        <a:t>10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カ）個別相談　　　　　：</a:t>
                      </a:r>
                      <a:r>
                        <a:rPr kumimoji="1" lang="en-US" altLang="ja-JP" sz="1800" dirty="0">
                          <a:solidFill>
                            <a:schemeClr val="tx1"/>
                          </a:solidFill>
                        </a:rPr>
                        <a:t>20</a:t>
                      </a:r>
                      <a:r>
                        <a:rPr kumimoji="1" lang="ja-JP" altLang="en-US" sz="1800" dirty="0">
                          <a:solidFill>
                            <a:schemeClr val="tx1"/>
                          </a:solidFill>
                        </a:rPr>
                        <a:t>分</a:t>
                      </a:r>
                      <a:endParaRPr kumimoji="1" lang="en-US" altLang="ja-JP" sz="1800" dirty="0">
                        <a:solidFill>
                          <a:schemeClr val="tx1"/>
                        </a:solidFill>
                      </a:endParaRPr>
                    </a:p>
                    <a:p>
                      <a:pPr algn="l"/>
                      <a:r>
                        <a:rPr kumimoji="1" lang="ja-JP" altLang="en-US" sz="1800" dirty="0">
                          <a:solidFill>
                            <a:schemeClr val="tx1"/>
                          </a:solidFill>
                        </a:rPr>
                        <a:t>キ）アンケート・閉会　：  </a:t>
                      </a:r>
                      <a:r>
                        <a:rPr kumimoji="1" lang="en-US" altLang="ja-JP" sz="1800" dirty="0">
                          <a:solidFill>
                            <a:schemeClr val="tx1"/>
                          </a:solidFill>
                        </a:rPr>
                        <a:t>5</a:t>
                      </a:r>
                      <a:r>
                        <a:rPr kumimoji="1" lang="ja-JP" altLang="en-US" sz="1800" dirty="0">
                          <a:solidFill>
                            <a:schemeClr val="tx1"/>
                          </a:solidFill>
                        </a:rPr>
                        <a:t>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800" dirty="0">
                          <a:solidFill>
                            <a:schemeClr val="tx1"/>
                          </a:solidFill>
                        </a:rPr>
                        <a:t>・時間調整可能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5299360"/>
                  </a:ext>
                </a:extLst>
              </a:tr>
            </a:tbl>
          </a:graphicData>
        </a:graphic>
      </p:graphicFrame>
      <p:sp>
        <p:nvSpPr>
          <p:cNvPr id="8" name="コンテンツ プレースホルダー 2">
            <a:extLst>
              <a:ext uri="{FF2B5EF4-FFF2-40B4-BE49-F238E27FC236}">
                <a16:creationId xmlns:a16="http://schemas.microsoft.com/office/drawing/2014/main" id="{341B6A3C-D351-42F1-AE36-37207042D22A}"/>
              </a:ext>
            </a:extLst>
          </p:cNvPr>
          <p:cNvSpPr>
            <a:spLocks noGrp="1"/>
          </p:cNvSpPr>
          <p:nvPr>
            <p:ph idx="1"/>
          </p:nvPr>
        </p:nvSpPr>
        <p:spPr>
          <a:xfrm>
            <a:off x="570720" y="6096000"/>
            <a:ext cx="11257826" cy="762000"/>
          </a:xfrm>
        </p:spPr>
        <p:txBody>
          <a:bodyPr/>
          <a:lstStyle/>
          <a:p>
            <a:pPr marL="0" indent="0">
              <a:lnSpc>
                <a:spcPct val="100000"/>
              </a:lnSpc>
              <a:spcBef>
                <a:spcPts val="0"/>
              </a:spcBef>
              <a:buNone/>
            </a:pPr>
            <a:r>
              <a:rPr kumimoji="1" lang="en-US" altLang="ja-JP" sz="1600" b="0" dirty="0">
                <a:solidFill>
                  <a:srgbClr val="C00000"/>
                </a:solidFill>
                <a:latin typeface="メイリオ" panose="020B0604030504040204" pitchFamily="50" charset="-128"/>
                <a:ea typeface="メイリオ" panose="020B0604030504040204" pitchFamily="50" charset="-128"/>
              </a:rPr>
              <a:t>※</a:t>
            </a:r>
            <a:r>
              <a:rPr kumimoji="1" lang="ja-JP" altLang="en-US" sz="1600" b="0" dirty="0">
                <a:solidFill>
                  <a:srgbClr val="C00000"/>
                </a:solidFill>
                <a:latin typeface="メイリオ" panose="020B0604030504040204" pitchFamily="50" charset="-128"/>
                <a:ea typeface="メイリオ" panose="020B0604030504040204" pitchFamily="50" charset="-128"/>
              </a:rPr>
              <a:t>上記は令和</a:t>
            </a:r>
            <a:r>
              <a:rPr kumimoji="1" lang="en-US" altLang="ja-JP" sz="1600" b="0" dirty="0">
                <a:solidFill>
                  <a:srgbClr val="C00000"/>
                </a:solidFill>
                <a:latin typeface="メイリオ" panose="020B0604030504040204" pitchFamily="50" charset="-128"/>
                <a:ea typeface="メイリオ" panose="020B0604030504040204" pitchFamily="50" charset="-128"/>
              </a:rPr>
              <a:t>7</a:t>
            </a:r>
            <a:r>
              <a:rPr kumimoji="1" lang="ja-JP" altLang="en-US" sz="1600" b="0" dirty="0">
                <a:solidFill>
                  <a:srgbClr val="C00000"/>
                </a:solidFill>
                <a:latin typeface="メイリオ" panose="020B0604030504040204" pitchFamily="50" charset="-128"/>
                <a:ea typeface="メイリオ" panose="020B0604030504040204" pitchFamily="50" charset="-128"/>
              </a:rPr>
              <a:t>年</a:t>
            </a:r>
            <a:r>
              <a:rPr kumimoji="1" lang="en-US" altLang="ja-JP" sz="1600" b="0" dirty="0">
                <a:solidFill>
                  <a:srgbClr val="C00000"/>
                </a:solidFill>
                <a:latin typeface="メイリオ" panose="020B0604030504040204" pitchFamily="50" charset="-128"/>
                <a:ea typeface="メイリオ" panose="020B0604030504040204" pitchFamily="50" charset="-128"/>
              </a:rPr>
              <a:t>4</a:t>
            </a:r>
            <a:r>
              <a:rPr kumimoji="1" lang="ja-JP" altLang="en-US" sz="1600" b="0" dirty="0">
                <a:solidFill>
                  <a:srgbClr val="C00000"/>
                </a:solidFill>
                <a:latin typeface="メイリオ" panose="020B0604030504040204" pitchFamily="50" charset="-128"/>
                <a:ea typeface="メイリオ" panose="020B0604030504040204" pitchFamily="50" charset="-128"/>
              </a:rPr>
              <a:t>月時点の内容のため、今後、変更となる場合もございます。</a:t>
            </a:r>
            <a:endParaRPr kumimoji="1" lang="en-US" altLang="ja-JP" sz="1600" b="0" dirty="0">
              <a:solidFill>
                <a:srgbClr val="C00000"/>
              </a:solidFill>
              <a:latin typeface="メイリオ" panose="020B0604030504040204" pitchFamily="50" charset="-128"/>
              <a:ea typeface="メイリオ" panose="020B0604030504040204" pitchFamily="50" charset="-128"/>
            </a:endParaRPr>
          </a:p>
        </p:txBody>
      </p:sp>
      <p:sp>
        <p:nvSpPr>
          <p:cNvPr id="5"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8</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4272673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46E62-088E-4AB0-AD44-0873F636AB4C}"/>
              </a:ext>
            </a:extLst>
          </p:cNvPr>
          <p:cNvSpPr>
            <a:spLocks noGrp="1"/>
          </p:cNvSpPr>
          <p:nvPr>
            <p:ph type="title"/>
          </p:nvPr>
        </p:nvSpPr>
        <p:spPr/>
        <p:txBody>
          <a:bodyPr>
            <a:normAutofit/>
          </a:bodyPr>
          <a:lstStyle/>
          <a:p>
            <a:r>
              <a:rPr kumimoji="1" lang="ja-JP" altLang="en-US" b="1" dirty="0">
                <a:latin typeface="メイリオ" panose="020B0604030504040204" pitchFamily="50" charset="-128"/>
                <a:ea typeface="メイリオ" panose="020B0604030504040204" pitchFamily="50" charset="-128"/>
              </a:rPr>
              <a:t>事業実施団体等に対応いただく内容</a:t>
            </a:r>
          </a:p>
        </p:txBody>
      </p:sp>
      <p:sp>
        <p:nvSpPr>
          <p:cNvPr id="3" name="コンテンツ プレースホルダー 2">
            <a:extLst>
              <a:ext uri="{FF2B5EF4-FFF2-40B4-BE49-F238E27FC236}">
                <a16:creationId xmlns:a16="http://schemas.microsoft.com/office/drawing/2014/main" id="{73CE955C-9F59-45F0-9DF9-213B9C49468D}"/>
              </a:ext>
            </a:extLst>
          </p:cNvPr>
          <p:cNvSpPr>
            <a:spLocks noGrp="1"/>
          </p:cNvSpPr>
          <p:nvPr>
            <p:ph idx="1"/>
          </p:nvPr>
        </p:nvSpPr>
        <p:spPr>
          <a:xfrm>
            <a:off x="570719" y="2040273"/>
            <a:ext cx="11201400" cy="3511441"/>
          </a:xfrm>
        </p:spPr>
        <p:txBody>
          <a:bodyPr/>
          <a:lstStyle/>
          <a:p>
            <a:pPr marL="355600" indent="-355600">
              <a:lnSpc>
                <a:spcPct val="10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実施計画案等の作成</a:t>
            </a:r>
            <a:endParaRPr kumimoji="1"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ja-JP" altLang="en-US" sz="2000" dirty="0">
                <a:latin typeface="メイリオ" panose="020B0604030504040204" pitchFamily="50" charset="-128"/>
                <a:ea typeface="メイリオ" panose="020B0604030504040204" pitchFamily="50" charset="-128"/>
              </a:rPr>
              <a:t>　⇒開催日、回数、定員、講座内容など</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広報・申込受付</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会場選定・確保</a:t>
            </a:r>
            <a:endParaRPr kumimoji="1" lang="en-US" altLang="ja-JP" sz="2000" dirty="0">
              <a:latin typeface="メイリオ" panose="020B0604030504040204" pitchFamily="50" charset="-128"/>
              <a:ea typeface="メイリオ" panose="020B0604030504040204" pitchFamily="50" charset="-128"/>
            </a:endParaRPr>
          </a:p>
          <a:p>
            <a:pPr marL="0" indent="0">
              <a:lnSpc>
                <a:spcPct val="100000"/>
              </a:lnSpc>
              <a:spcBef>
                <a:spcPts val="0"/>
              </a:spcBef>
              <a:buNone/>
            </a:pPr>
            <a:r>
              <a:rPr kumimoji="1" lang="ja-JP" altLang="en-US" sz="2000" dirty="0">
                <a:latin typeface="メイリオ" panose="020B0604030504040204" pitchFamily="50" charset="-128"/>
                <a:ea typeface="メイリオ" panose="020B0604030504040204" pitchFamily="50" charset="-128"/>
              </a:rPr>
              <a:t>　⇒仙台市内のみ派遣可能（例：市民センター、会議室、集会所など）</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参加者選定</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参加者への事前案内</a:t>
            </a:r>
            <a:endParaRPr kumimoji="1" lang="en-US" altLang="ja-JP" sz="2000" dirty="0">
              <a:latin typeface="メイリオ" panose="020B0604030504040204" pitchFamily="50" charset="-128"/>
              <a:ea typeface="メイリオ" panose="020B0604030504040204" pitchFamily="50" charset="-128"/>
            </a:endParaRPr>
          </a:p>
          <a:p>
            <a:pPr marL="355600" indent="-355600">
              <a:lnSpc>
                <a:spcPct val="150000"/>
              </a:lnSpc>
              <a:spcBef>
                <a:spcPts val="0"/>
              </a:spcBef>
              <a:buFont typeface="Wingdings" panose="05000000000000000000" pitchFamily="2" charset="2"/>
              <a:buChar char="l"/>
            </a:pPr>
            <a:r>
              <a:rPr kumimoji="1" lang="ja-JP" altLang="en-US" sz="2000" dirty="0">
                <a:latin typeface="メイリオ" panose="020B0604030504040204" pitchFamily="50" charset="-128"/>
                <a:ea typeface="メイリオ" panose="020B0604030504040204" pitchFamily="50" charset="-128"/>
              </a:rPr>
              <a:t>当日運営（設営・参加者受付・撤収など）</a:t>
            </a:r>
            <a:endParaRPr kumimoji="1" lang="en-US" altLang="ja-JP" sz="2000" dirty="0">
              <a:latin typeface="メイリオ" panose="020B0604030504040204" pitchFamily="50" charset="-128"/>
              <a:ea typeface="メイリオ" panose="020B0604030504040204" pitchFamily="50" charset="-128"/>
            </a:endParaRPr>
          </a:p>
        </p:txBody>
      </p:sp>
      <p:sp>
        <p:nvSpPr>
          <p:cNvPr id="5" name="コンテンツ プレースホルダー 2">
            <a:extLst>
              <a:ext uri="{FF2B5EF4-FFF2-40B4-BE49-F238E27FC236}">
                <a16:creationId xmlns:a16="http://schemas.microsoft.com/office/drawing/2014/main" id="{341B6A3C-D351-42F1-AE36-37207042D22A}"/>
              </a:ext>
            </a:extLst>
          </p:cNvPr>
          <p:cNvSpPr txBox="1">
            <a:spLocks/>
          </p:cNvSpPr>
          <p:nvPr/>
        </p:nvSpPr>
        <p:spPr>
          <a:xfrm>
            <a:off x="570719" y="5711882"/>
            <a:ext cx="11257826" cy="1103086"/>
          </a:xfrm>
          <a:prstGeom prst="rect">
            <a:avLst/>
          </a:prstGeom>
        </p:spPr>
        <p:txBody>
          <a:bodyPr lIns="109728" tIns="109728" rIns="109728" bIns="91440" anchor="b"/>
          <a:lstStyle>
            <a:lvl1pPr marL="228600" indent="-228600" algn="l" defTabSz="914400" rtl="0" eaLnBrk="1" latinLnBrk="0" hangingPunct="1">
              <a:lnSpc>
                <a:spcPct val="120000"/>
              </a:lnSpc>
              <a:spcBef>
                <a:spcPts val="1000"/>
              </a:spcBef>
              <a:buFont typeface="Arial" panose="020B0604020202020204" pitchFamily="34" charset="0"/>
              <a:buChar char="•"/>
              <a:defRPr sz="2600" kern="1200" spc="15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200" kern="1200" spc="15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spc="15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spc="15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kumimoji="1" lang="en-US" altLang="ja-JP" sz="1600" dirty="0">
                <a:solidFill>
                  <a:srgbClr val="C00000"/>
                </a:solidFill>
                <a:latin typeface="メイリオ" panose="020B0604030504040204" pitchFamily="50" charset="-128"/>
                <a:ea typeface="メイリオ" panose="020B0604030504040204" pitchFamily="50" charset="-128"/>
              </a:rPr>
              <a:t>※</a:t>
            </a:r>
            <a:r>
              <a:rPr kumimoji="1" lang="ja-JP" altLang="en-US" sz="1600" dirty="0">
                <a:solidFill>
                  <a:srgbClr val="C00000"/>
                </a:solidFill>
                <a:latin typeface="メイリオ" panose="020B0604030504040204" pitchFamily="50" charset="-128"/>
                <a:ea typeface="メイリオ" panose="020B0604030504040204" pitchFamily="50" charset="-128"/>
              </a:rPr>
              <a:t>上記を検討のうえ、まちのデジタル推進課</a:t>
            </a:r>
            <a:r>
              <a:rPr lang="ja-JP" altLang="en-US" sz="1600" dirty="0">
                <a:solidFill>
                  <a:srgbClr val="C00000"/>
                </a:solidFill>
                <a:latin typeface="メイリオ" panose="020B0604030504040204" pitchFamily="50" charset="-128"/>
                <a:ea typeface="メイリオ" panose="020B0604030504040204" pitchFamily="50" charset="-128"/>
              </a:rPr>
              <a:t>へご相談</a:t>
            </a:r>
            <a:r>
              <a:rPr kumimoji="1" lang="ja-JP" altLang="en-US" sz="1600" dirty="0">
                <a:solidFill>
                  <a:srgbClr val="C00000"/>
                </a:solidFill>
                <a:latin typeface="メイリオ" panose="020B0604030504040204" pitchFamily="50" charset="-128"/>
                <a:ea typeface="メイリオ" panose="020B0604030504040204" pitchFamily="50" charset="-128"/>
              </a:rPr>
              <a:t>ください。</a:t>
            </a:r>
            <a:endParaRPr kumimoji="1" lang="en-US" altLang="ja-JP" sz="16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solidFill>
                  <a:srgbClr val="C00000"/>
                </a:solidFill>
                <a:latin typeface="メイリオ" panose="020B0604030504040204" pitchFamily="50" charset="-128"/>
                <a:ea typeface="メイリオ" panose="020B0604030504040204" pitchFamily="50" charset="-128"/>
              </a:rPr>
              <a:t>※</a:t>
            </a:r>
            <a:r>
              <a:rPr kumimoji="1" lang="ja-JP" altLang="en-US" sz="1600" dirty="0">
                <a:solidFill>
                  <a:srgbClr val="C00000"/>
                </a:solidFill>
                <a:latin typeface="メイリオ" panose="020B0604030504040204" pitchFamily="50" charset="-128"/>
                <a:ea typeface="メイリオ" panose="020B0604030504040204" pitchFamily="50" charset="-128"/>
              </a:rPr>
              <a:t>場合によっては対応不要な項目もありますので、各自</a:t>
            </a:r>
            <a:r>
              <a:rPr lang="ja-JP" altLang="en-US" sz="1600" dirty="0">
                <a:solidFill>
                  <a:srgbClr val="C00000"/>
                </a:solidFill>
                <a:latin typeface="メイリオ" panose="020B0604030504040204" pitchFamily="50" charset="-128"/>
                <a:ea typeface="メイリオ" panose="020B0604030504040204" pitchFamily="50" charset="-128"/>
              </a:rPr>
              <a:t>でご判断いただいて差し支えございません</a:t>
            </a:r>
            <a:r>
              <a:rPr kumimoji="1" lang="ja-JP" altLang="en-US" sz="1600" dirty="0">
                <a:solidFill>
                  <a:srgbClr val="C00000"/>
                </a:solidFill>
                <a:latin typeface="メイリオ" panose="020B0604030504040204" pitchFamily="50" charset="-128"/>
                <a:ea typeface="メイリオ" panose="020B0604030504040204" pitchFamily="50" charset="-128"/>
              </a:rPr>
              <a:t>。</a:t>
            </a:r>
            <a:endParaRPr kumimoji="1" lang="en-US" altLang="ja-JP" sz="1600" dirty="0">
              <a:solidFill>
                <a:srgbClr val="C00000"/>
              </a:solidFill>
              <a:latin typeface="メイリオ" panose="020B0604030504040204" pitchFamily="50" charset="-128"/>
              <a:ea typeface="メイリオ" panose="020B0604030504040204" pitchFamily="50" charset="-128"/>
            </a:endParaRPr>
          </a:p>
          <a:p>
            <a:pPr marL="0" indent="0">
              <a:lnSpc>
                <a:spcPct val="100000"/>
              </a:lnSpc>
              <a:spcBef>
                <a:spcPts val="0"/>
              </a:spcBef>
              <a:buNone/>
            </a:pPr>
            <a:r>
              <a:rPr lang="en-US" altLang="ja-JP" sz="1600" dirty="0">
                <a:solidFill>
                  <a:srgbClr val="C00000"/>
                </a:solidFill>
                <a:latin typeface="メイリオ" panose="020B0604030504040204" pitchFamily="50" charset="-128"/>
                <a:ea typeface="メイリオ" panose="020B0604030504040204" pitchFamily="50" charset="-128"/>
              </a:rPr>
              <a:t>※</a:t>
            </a:r>
            <a:r>
              <a:rPr lang="ja-JP" altLang="en-US" sz="1600" dirty="0">
                <a:solidFill>
                  <a:srgbClr val="C00000"/>
                </a:solidFill>
                <a:latin typeface="メイリオ" panose="020B0604030504040204" pitchFamily="50" charset="-128"/>
                <a:ea typeface="メイリオ" panose="020B0604030504040204" pitchFamily="50" charset="-128"/>
              </a:rPr>
              <a:t>開催に関して、ご不明な点はまちのデジタル推進課へお問い合わせください。</a:t>
            </a: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172" y="4273897"/>
            <a:ext cx="1729128" cy="1536454"/>
          </a:xfrm>
          <a:prstGeom prst="rect">
            <a:avLst/>
          </a:prstGeom>
        </p:spPr>
      </p:pic>
      <p:sp>
        <p:nvSpPr>
          <p:cNvPr id="7" name="Google Shape;38;p8">
            <a:extLst>
              <a:ext uri="{FF2B5EF4-FFF2-40B4-BE49-F238E27FC236}">
                <a16:creationId xmlns:a16="http://schemas.microsoft.com/office/drawing/2014/main" id="{0A176868-CB3B-73AA-70CB-569ED695E54D}"/>
              </a:ext>
            </a:extLst>
          </p:cNvPr>
          <p:cNvSpPr txBox="1"/>
          <p:nvPr/>
        </p:nvSpPr>
        <p:spPr>
          <a:xfrm>
            <a:off x="10878457" y="6522858"/>
            <a:ext cx="1186776" cy="252018"/>
          </a:xfrm>
          <a:prstGeom prst="rect">
            <a:avLst/>
          </a:prstGeom>
          <a:noFill/>
          <a:ln>
            <a:noFill/>
          </a:ln>
        </p:spPr>
        <p:txBody>
          <a:bodyPr spcFirstLastPara="1" wrap="square" lIns="0" tIns="0" rIns="0" bIns="0" anchor="ctr" anchorCtr="0">
            <a:noAutofit/>
          </a:bodyPr>
          <a:lstStyle/>
          <a:p>
            <a:pPr marL="0" marR="0" lvl="0" indent="0" algn="r" rtl="0">
              <a:lnSpc>
                <a:spcPct val="100000"/>
              </a:lnSpc>
              <a:spcBef>
                <a:spcPts val="0"/>
              </a:spcBef>
              <a:spcAft>
                <a:spcPts val="0"/>
              </a:spcAft>
              <a:buClr>
                <a:srgbClr val="000000"/>
              </a:buClr>
              <a:buSzPts val="2400"/>
              <a:buFont typeface="Arial"/>
              <a:buNone/>
            </a:pPr>
            <a:r>
              <a:rPr lang="en-US" altLang="ja-JP" sz="1400"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rPr>
              <a:t>9</a:t>
            </a:r>
            <a:endParaRPr sz="110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M PLUS 1p"/>
              <a:sym typeface="M PLUS 1p"/>
            </a:endParaRPr>
          </a:p>
        </p:txBody>
      </p:sp>
    </p:spTree>
    <p:extLst>
      <p:ext uri="{BB962C8B-B14F-4D97-AF65-F5344CB8AC3E}">
        <p14:creationId xmlns:p14="http://schemas.microsoft.com/office/powerpoint/2010/main" val="1685127982"/>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37321</TotalTime>
  <Words>1822</Words>
  <Application>Microsoft Office PowerPoint</Application>
  <PresentationFormat>ワイド画面</PresentationFormat>
  <Paragraphs>268</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Meiryo UI</vt:lpstr>
      <vt:lpstr>メイリオ</vt:lpstr>
      <vt:lpstr>メイリオ</vt:lpstr>
      <vt:lpstr>游ゴシック</vt:lpstr>
      <vt:lpstr>Arial</vt:lpstr>
      <vt:lpstr>Calibri</vt:lpstr>
      <vt:lpstr>Century Gothic</vt:lpstr>
      <vt:lpstr>Wingdings</vt:lpstr>
      <vt:lpstr>AccentBoxVTI</vt:lpstr>
      <vt:lpstr>PowerPoint プレゼンテーション</vt:lpstr>
      <vt:lpstr>スマホ教室講師派遣サービスとは</vt:lpstr>
      <vt:lpstr>提供サービスの基本情報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事業実施団体等に対応いただく内容</vt:lpstr>
      <vt:lpstr>実施までの流れ(1)（～実施日決定まで）</vt:lpstr>
      <vt:lpstr>実施までの流れ(2)（～実施日前日まで）</vt:lpstr>
      <vt:lpstr>実施までの流れ(3)（実施日当日～）</vt:lpstr>
      <vt:lpstr>過去の利用団体</vt:lpstr>
      <vt:lpstr>その他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須藤　幸輝</dc:creator>
  <cp:lastModifiedBy>赤石　加奈子</cp:lastModifiedBy>
  <cp:revision>102</cp:revision>
  <cp:lastPrinted>2023-08-10T11:32:12Z</cp:lastPrinted>
  <dcterms:created xsi:type="dcterms:W3CDTF">2015-12-18T00:58:37Z</dcterms:created>
  <dcterms:modified xsi:type="dcterms:W3CDTF">2025-04-14T04:55:55Z</dcterms:modified>
</cp:coreProperties>
</file>