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9" r:id="rId4"/>
    <p:sldId id="272" r:id="rId5"/>
    <p:sldId id="273" r:id="rId6"/>
    <p:sldId id="270" r:id="rId7"/>
    <p:sldId id="271"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E032D-E34F-4120-BACB-608F184AC27D}" type="datetimeFigureOut">
              <a:rPr kumimoji="1" lang="ja-JP" altLang="en-US" smtClean="0"/>
              <a:t>2025/3/6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74A71-9705-4636-9823-087F43F40FF0}" type="slidenum">
              <a:rPr kumimoji="1" lang="ja-JP" altLang="en-US" smtClean="0"/>
              <a:t>‹#›</a:t>
            </a:fld>
            <a:endParaRPr kumimoji="1" lang="ja-JP" altLang="en-US"/>
          </a:p>
        </p:txBody>
      </p:sp>
    </p:spTree>
    <p:extLst>
      <p:ext uri="{BB962C8B-B14F-4D97-AF65-F5344CB8AC3E}">
        <p14:creationId xmlns:p14="http://schemas.microsoft.com/office/powerpoint/2010/main" val="207083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4</a:t>
            </a:fld>
            <a:endParaRPr kumimoji="1" lang="ja-JP" altLang="en-US"/>
          </a:p>
        </p:txBody>
      </p:sp>
    </p:spTree>
    <p:extLst>
      <p:ext uri="{BB962C8B-B14F-4D97-AF65-F5344CB8AC3E}">
        <p14:creationId xmlns:p14="http://schemas.microsoft.com/office/powerpoint/2010/main" val="1433873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5</a:t>
            </a:fld>
            <a:endParaRPr kumimoji="1" lang="ja-JP" altLang="en-US"/>
          </a:p>
        </p:txBody>
      </p:sp>
    </p:spTree>
    <p:extLst>
      <p:ext uri="{BB962C8B-B14F-4D97-AF65-F5344CB8AC3E}">
        <p14:creationId xmlns:p14="http://schemas.microsoft.com/office/powerpoint/2010/main" val="301853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6</a:t>
            </a:fld>
            <a:endParaRPr kumimoji="1" lang="ja-JP" altLang="en-US"/>
          </a:p>
        </p:txBody>
      </p:sp>
    </p:spTree>
    <p:extLst>
      <p:ext uri="{BB962C8B-B14F-4D97-AF65-F5344CB8AC3E}">
        <p14:creationId xmlns:p14="http://schemas.microsoft.com/office/powerpoint/2010/main" val="1861262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7</a:t>
            </a:fld>
            <a:endParaRPr kumimoji="1" lang="ja-JP" altLang="en-US"/>
          </a:p>
        </p:txBody>
      </p:sp>
    </p:spTree>
    <p:extLst>
      <p:ext uri="{BB962C8B-B14F-4D97-AF65-F5344CB8AC3E}">
        <p14:creationId xmlns:p14="http://schemas.microsoft.com/office/powerpoint/2010/main" val="768951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4260029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397195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841157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8743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946097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043522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10427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719352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333091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91280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47DE972-2573-427A-81EC-7B80202A3E5C}" type="datetimeFigureOut">
              <a:rPr kumimoji="1" lang="ja-JP" altLang="en-US" smtClean="0"/>
              <a:t>2025/3/6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11993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7DE972-2573-427A-81EC-7B80202A3E5C}" type="datetimeFigureOut">
              <a:rPr kumimoji="1" lang="ja-JP" altLang="en-US" smtClean="0"/>
              <a:t>2025/3/6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400138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5" y="540845"/>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ctrTitle"/>
          </p:nvPr>
        </p:nvSpPr>
        <p:spPr>
          <a:xfrm>
            <a:off x="174885" y="224852"/>
            <a:ext cx="6360826" cy="871694"/>
          </a:xfrm>
        </p:spPr>
        <p:txBody>
          <a:bodyPr>
            <a:normAutofit/>
          </a:bodyPr>
          <a:lstStyle/>
          <a:p>
            <a:pPr algn="l"/>
            <a:r>
              <a:rPr lang="ja-JP" altLang="en-US" sz="4400" dirty="0"/>
              <a:t>報酬</a:t>
            </a:r>
            <a:r>
              <a:rPr kumimoji="1" lang="ja-JP" altLang="en-US" sz="4400" dirty="0" smtClean="0"/>
              <a:t>基準</a:t>
            </a:r>
            <a:endParaRPr kumimoji="1" lang="ja-JP" altLang="en-US" sz="4400" dirty="0"/>
          </a:p>
        </p:txBody>
      </p:sp>
      <p:sp>
        <p:nvSpPr>
          <p:cNvPr id="3" name="サブタイトル 2"/>
          <p:cNvSpPr>
            <a:spLocks noGrp="1"/>
          </p:cNvSpPr>
          <p:nvPr>
            <p:ph type="subTitle" idx="1"/>
          </p:nvPr>
        </p:nvSpPr>
        <p:spPr>
          <a:xfrm>
            <a:off x="584616" y="1959549"/>
            <a:ext cx="10927830" cy="3916596"/>
          </a:xfrm>
        </p:spPr>
        <p:txBody>
          <a:bodyPr>
            <a:noAutofit/>
          </a:bodyPr>
          <a:lstStyle/>
          <a:p>
            <a:pPr algn="l"/>
            <a:r>
              <a:rPr kumimoji="1" lang="ja-JP" altLang="en-US" sz="3000" dirty="0" smtClean="0">
                <a:latin typeface="+mj-ea"/>
                <a:ea typeface="+mj-ea"/>
              </a:rPr>
              <a:t>①高齢者虐待防止措置未実施減算について</a:t>
            </a:r>
            <a:endParaRPr lang="en-US" altLang="ja-JP" sz="3000" dirty="0">
              <a:latin typeface="+mj-ea"/>
              <a:ea typeface="+mj-ea"/>
            </a:endParaRPr>
          </a:p>
          <a:p>
            <a:pPr algn="l"/>
            <a:endParaRPr lang="en-US" altLang="ja-JP" sz="1400" dirty="0">
              <a:latin typeface="+mj-ea"/>
              <a:ea typeface="+mj-ea"/>
            </a:endParaRPr>
          </a:p>
          <a:p>
            <a:pPr algn="l"/>
            <a:r>
              <a:rPr lang="ja-JP" altLang="en-US" sz="3000" dirty="0" smtClean="0">
                <a:latin typeface="+mj-ea"/>
                <a:ea typeface="+mj-ea"/>
              </a:rPr>
              <a:t>②</a:t>
            </a:r>
            <a:r>
              <a:rPr lang="ja-JP" altLang="en-US" sz="3000" dirty="0">
                <a:latin typeface="+mj-ea"/>
                <a:ea typeface="+mj-ea"/>
              </a:rPr>
              <a:t>業務継続</a:t>
            </a:r>
            <a:r>
              <a:rPr lang="ja-JP" altLang="en-US" sz="3000" dirty="0" smtClean="0">
                <a:latin typeface="+mj-ea"/>
                <a:ea typeface="+mj-ea"/>
              </a:rPr>
              <a:t>計画未策定減算について</a:t>
            </a:r>
            <a:endParaRPr lang="en-US" altLang="ja-JP" sz="3000" dirty="0" smtClean="0">
              <a:latin typeface="+mj-ea"/>
              <a:ea typeface="+mj-ea"/>
            </a:endParaRPr>
          </a:p>
          <a:p>
            <a:pPr algn="l"/>
            <a:endParaRPr lang="en-US" altLang="ja-JP" sz="1400" dirty="0">
              <a:latin typeface="+mj-ea"/>
              <a:ea typeface="+mj-ea"/>
            </a:endParaRPr>
          </a:p>
          <a:p>
            <a:pPr algn="l"/>
            <a:r>
              <a:rPr lang="ja-JP" altLang="en-US" sz="3000" dirty="0" smtClean="0">
                <a:latin typeface="+mj-ea"/>
                <a:ea typeface="+mj-ea"/>
              </a:rPr>
              <a:t>③</a:t>
            </a:r>
            <a:r>
              <a:rPr lang="ja-JP" altLang="en-US" sz="3000" dirty="0">
                <a:latin typeface="+mj-ea"/>
                <a:ea typeface="+mj-ea"/>
              </a:rPr>
              <a:t>所要</a:t>
            </a:r>
            <a:r>
              <a:rPr lang="ja-JP" altLang="en-US" sz="3000" dirty="0" smtClean="0">
                <a:latin typeface="+mj-ea"/>
                <a:ea typeface="+mj-ea"/>
              </a:rPr>
              <a:t>時間の取り扱いについて</a:t>
            </a:r>
            <a:endParaRPr lang="en-US" altLang="ja-JP" sz="3000" dirty="0" smtClean="0">
              <a:latin typeface="+mj-ea"/>
              <a:ea typeface="+mj-ea"/>
            </a:endParaRPr>
          </a:p>
          <a:p>
            <a:pPr algn="l"/>
            <a:endParaRPr lang="en-US" altLang="ja-JP" sz="1400" dirty="0" smtClean="0">
              <a:latin typeface="+mj-ea"/>
              <a:ea typeface="+mj-ea"/>
            </a:endParaRPr>
          </a:p>
          <a:p>
            <a:pPr algn="l"/>
            <a:r>
              <a:rPr lang="ja-JP" altLang="en-US" sz="3000" dirty="0" smtClean="0">
                <a:latin typeface="+mj-ea"/>
                <a:ea typeface="+mj-ea"/>
              </a:rPr>
              <a:t>④入浴介助加算について</a:t>
            </a:r>
            <a:endParaRPr lang="en-US" altLang="ja-JP" sz="3000" dirty="0" smtClean="0">
              <a:latin typeface="+mj-ea"/>
              <a:ea typeface="+mj-ea"/>
            </a:endParaRPr>
          </a:p>
          <a:p>
            <a:pPr algn="l"/>
            <a:endParaRPr lang="en-US" altLang="ja-JP" sz="1400" dirty="0" smtClean="0">
              <a:latin typeface="+mj-ea"/>
              <a:ea typeface="+mj-ea"/>
            </a:endParaRPr>
          </a:p>
          <a:p>
            <a:pPr algn="l"/>
            <a:r>
              <a:rPr lang="ja-JP" altLang="en-US" sz="3000" dirty="0">
                <a:latin typeface="+mj-ea"/>
                <a:ea typeface="+mj-ea"/>
              </a:rPr>
              <a:t>⑤</a:t>
            </a:r>
            <a:r>
              <a:rPr lang="ja-JP" altLang="en-US" sz="3000" dirty="0" smtClean="0">
                <a:latin typeface="+mj-ea"/>
                <a:ea typeface="+mj-ea"/>
              </a:rPr>
              <a:t>個別</a:t>
            </a:r>
            <a:r>
              <a:rPr lang="ja-JP" altLang="en-US" sz="3000" dirty="0">
                <a:latin typeface="+mj-ea"/>
                <a:ea typeface="+mj-ea"/>
              </a:rPr>
              <a:t>機能訓練</a:t>
            </a:r>
            <a:r>
              <a:rPr lang="ja-JP" altLang="en-US" sz="3000" dirty="0" smtClean="0">
                <a:latin typeface="+mj-ea"/>
                <a:ea typeface="+mj-ea"/>
              </a:rPr>
              <a:t>加算について</a:t>
            </a:r>
            <a:endParaRPr lang="en-US" altLang="ja-JP" sz="3000" dirty="0" smtClean="0">
              <a:latin typeface="+mj-ea"/>
              <a:ea typeface="+mj-ea"/>
            </a:endParaRPr>
          </a:p>
        </p:txBody>
      </p:sp>
    </p:spTree>
    <p:extLst>
      <p:ext uri="{BB962C8B-B14F-4D97-AF65-F5344CB8AC3E}">
        <p14:creationId xmlns:p14="http://schemas.microsoft.com/office/powerpoint/2010/main" val="3186915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①</a:t>
            </a:r>
            <a:r>
              <a:rPr lang="ja-JP" altLang="en-US" sz="2800" dirty="0">
                <a:latin typeface="+mj-ea"/>
              </a:rPr>
              <a:t>高齢者虐待防止措置未実施</a:t>
            </a:r>
            <a:r>
              <a:rPr lang="ja-JP" altLang="en-US" sz="2800" dirty="0" smtClean="0">
                <a:latin typeface="+mj-ea"/>
              </a:rPr>
              <a:t>減算について</a:t>
            </a:r>
            <a:endParaRPr lang="ja-JP" altLang="en-US" sz="2800" dirty="0"/>
          </a:p>
        </p:txBody>
      </p:sp>
      <p:sp>
        <p:nvSpPr>
          <p:cNvPr id="6" name="タイトル 1"/>
          <p:cNvSpPr txBox="1">
            <a:spLocks/>
          </p:cNvSpPr>
          <p:nvPr/>
        </p:nvSpPr>
        <p:spPr>
          <a:xfrm>
            <a:off x="476872" y="998979"/>
            <a:ext cx="10943445" cy="211897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虐待の発生又はその再発を防止するための措置を講じていない場合に、当該減算を適用することとなります。</a:t>
            </a:r>
            <a:r>
              <a:rPr lang="ja-JP" altLang="en-US" sz="2200" u="sng" dirty="0" smtClean="0"/>
              <a:t>あくまでも措置を講じていない場合</a:t>
            </a:r>
            <a:r>
              <a:rPr lang="ja-JP" altLang="en-US" sz="2200" dirty="0" smtClean="0"/>
              <a:t>であり、事業所において</a:t>
            </a:r>
            <a:r>
              <a:rPr lang="ja-JP" altLang="en-US" sz="2200" u="sng" dirty="0" smtClean="0">
                <a:solidFill>
                  <a:srgbClr val="FF0000"/>
                </a:solidFill>
              </a:rPr>
              <a:t>高齢者虐待が発生した場合に適用するものではありません</a:t>
            </a:r>
            <a:r>
              <a:rPr lang="ja-JP" altLang="en-US" sz="2200" dirty="0" smtClean="0"/>
              <a:t>。</a:t>
            </a:r>
            <a:endParaRPr lang="en-US" altLang="ja-JP" sz="2200" dirty="0" smtClean="0"/>
          </a:p>
          <a:p>
            <a:endParaRPr lang="en-US" altLang="ja-JP" sz="800" dirty="0" smtClean="0"/>
          </a:p>
          <a:p>
            <a:r>
              <a:rPr lang="ja-JP" altLang="en-US" sz="2200" dirty="0" smtClean="0"/>
              <a:t>措置を講じてない事実が生じた場合は、速やかに改善計画を提出した後、事実が生じた月の翌月から３月後に改善計画に基づく改善状況を報告し、事実が生じた月の翌月から改善が認められた月までの間について、当該減算を適用することになります。</a:t>
            </a:r>
            <a:endParaRPr lang="en-US" altLang="ja-JP" sz="2200" dirty="0" smtClean="0"/>
          </a:p>
        </p:txBody>
      </p:sp>
      <p:sp>
        <p:nvSpPr>
          <p:cNvPr id="8" name="タイトル 1"/>
          <p:cNvSpPr txBox="1">
            <a:spLocks/>
          </p:cNvSpPr>
          <p:nvPr/>
        </p:nvSpPr>
        <p:spPr>
          <a:xfrm>
            <a:off x="476872" y="3322454"/>
            <a:ext cx="10943445" cy="2268877"/>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dirty="0" smtClean="0"/>
              <a:t>【</a:t>
            </a:r>
            <a:r>
              <a:rPr lang="ja-JP" altLang="en-US" sz="2200" dirty="0" smtClean="0"/>
              <a:t>確認された事例</a:t>
            </a:r>
            <a:r>
              <a:rPr lang="en-US" altLang="ja-JP" sz="2200" dirty="0" smtClean="0"/>
              <a:t>】</a:t>
            </a:r>
          </a:p>
          <a:p>
            <a:r>
              <a:rPr lang="ja-JP" altLang="en-US" sz="2200" dirty="0"/>
              <a:t>・虐待の発生又はその再発を防止するため</a:t>
            </a:r>
            <a:r>
              <a:rPr lang="ja-JP" altLang="en-US" sz="2200" dirty="0" smtClean="0"/>
              <a:t>の全ての措置を講じていないことが確認さ</a:t>
            </a:r>
            <a:endParaRPr lang="en-US" altLang="ja-JP" sz="2200" dirty="0" smtClean="0"/>
          </a:p>
          <a:p>
            <a:r>
              <a:rPr lang="ja-JP" altLang="en-US" sz="2200" dirty="0"/>
              <a:t>　</a:t>
            </a:r>
            <a:r>
              <a:rPr lang="ja-JP" altLang="en-US" sz="2200" dirty="0" smtClean="0"/>
              <a:t>れた。</a:t>
            </a:r>
            <a:endParaRPr lang="en-US" altLang="ja-JP" sz="2200" dirty="0" smtClean="0"/>
          </a:p>
          <a:p>
            <a:r>
              <a:rPr lang="ja-JP" altLang="en-US" sz="2200" dirty="0" smtClean="0"/>
              <a:t>・虐待の防止のための指針を整備していないことが確認された。</a:t>
            </a:r>
            <a:endParaRPr lang="en-US" altLang="ja-JP" sz="2200" dirty="0" smtClean="0"/>
          </a:p>
          <a:p>
            <a:r>
              <a:rPr lang="ja-JP" altLang="en-US" sz="2200" dirty="0"/>
              <a:t>　</a:t>
            </a:r>
            <a:r>
              <a:rPr lang="ja-JP" altLang="en-US" sz="2200" dirty="0" smtClean="0"/>
              <a:t>⇒</a:t>
            </a:r>
            <a:r>
              <a:rPr lang="ja-JP" altLang="en-US" sz="2200" dirty="0"/>
              <a:t>虐待の発生又はその再発を防止するための</a:t>
            </a:r>
            <a:r>
              <a:rPr lang="ja-JP" altLang="en-US" sz="2200" dirty="0" smtClean="0"/>
              <a:t>措置（定期的な委員会の開催、指針の</a:t>
            </a:r>
            <a:endParaRPr lang="en-US" altLang="ja-JP" sz="2200" dirty="0" smtClean="0"/>
          </a:p>
          <a:p>
            <a:r>
              <a:rPr lang="ja-JP" altLang="en-US" sz="2200" dirty="0"/>
              <a:t>　</a:t>
            </a:r>
            <a:r>
              <a:rPr lang="ja-JP" altLang="en-US" sz="2200" dirty="0" smtClean="0"/>
              <a:t>　整備、年１回以上の研修の実施、担当者を置くこと）が</a:t>
            </a:r>
            <a:r>
              <a:rPr lang="ja-JP" altLang="en-US" sz="2200" u="sng" dirty="0" smtClean="0">
                <a:solidFill>
                  <a:srgbClr val="FF0000"/>
                </a:solidFill>
              </a:rPr>
              <a:t>一つでも講じられていな</a:t>
            </a:r>
            <a:endParaRPr lang="en-US" altLang="ja-JP" sz="2200" u="sng" dirty="0" smtClean="0">
              <a:solidFill>
                <a:srgbClr val="FF0000"/>
              </a:solidFill>
            </a:endParaRPr>
          </a:p>
          <a:p>
            <a:r>
              <a:rPr lang="ja-JP" altLang="en-US" sz="2200" dirty="0">
                <a:solidFill>
                  <a:srgbClr val="FF0000"/>
                </a:solidFill>
              </a:rPr>
              <a:t>　</a:t>
            </a:r>
            <a:r>
              <a:rPr lang="ja-JP" altLang="en-US" sz="2200" dirty="0" smtClean="0">
                <a:solidFill>
                  <a:srgbClr val="FF0000"/>
                </a:solidFill>
              </a:rPr>
              <a:t>　</a:t>
            </a:r>
            <a:r>
              <a:rPr lang="ja-JP" altLang="en-US" sz="2200" u="sng" dirty="0" smtClean="0">
                <a:solidFill>
                  <a:srgbClr val="FF0000"/>
                </a:solidFill>
              </a:rPr>
              <a:t>ければ減算の対象となります。</a:t>
            </a:r>
            <a:endParaRPr lang="en-US" altLang="ja-JP" sz="2200" u="sng" dirty="0">
              <a:solidFill>
                <a:srgbClr val="FF0000"/>
              </a:solidFill>
            </a:endParaRPr>
          </a:p>
          <a:p>
            <a:endParaRPr lang="en-US" altLang="ja-JP" sz="2200" dirty="0" smtClean="0"/>
          </a:p>
        </p:txBody>
      </p:sp>
      <p:sp>
        <p:nvSpPr>
          <p:cNvPr id="9" name="タイトル 1"/>
          <p:cNvSpPr txBox="1">
            <a:spLocks/>
          </p:cNvSpPr>
          <p:nvPr/>
        </p:nvSpPr>
        <p:spPr>
          <a:xfrm>
            <a:off x="476871" y="5795831"/>
            <a:ext cx="10943445" cy="754871"/>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dirty="0" smtClean="0"/>
              <a:t>※</a:t>
            </a:r>
            <a:r>
              <a:rPr lang="ja-JP" altLang="en-US" sz="2200" dirty="0" smtClean="0"/>
              <a:t> 令和７年度以降の運営指導では、過年度の状況についても確認する可能性がありま</a:t>
            </a:r>
            <a:endParaRPr lang="en-US" altLang="ja-JP" sz="2200" dirty="0" smtClean="0"/>
          </a:p>
          <a:p>
            <a:r>
              <a:rPr lang="ja-JP" altLang="en-US" sz="2200" dirty="0"/>
              <a:t>　</a:t>
            </a:r>
            <a:r>
              <a:rPr lang="ja-JP" altLang="en-US" sz="2200" dirty="0" smtClean="0"/>
              <a:t> すので、各措置を適切に講じているかご確認ください。</a:t>
            </a:r>
            <a:endParaRPr lang="en-US" altLang="ja-JP" sz="2200" dirty="0" smtClean="0"/>
          </a:p>
        </p:txBody>
      </p:sp>
    </p:spTree>
    <p:extLst>
      <p:ext uri="{BB962C8B-B14F-4D97-AF65-F5344CB8AC3E}">
        <p14:creationId xmlns:p14="http://schemas.microsoft.com/office/powerpoint/2010/main" val="2256292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②業務継続計画未策定減算について</a:t>
            </a:r>
            <a:endParaRPr lang="ja-JP" altLang="en-US" sz="2800" dirty="0"/>
          </a:p>
        </p:txBody>
      </p:sp>
      <p:sp>
        <p:nvSpPr>
          <p:cNvPr id="6" name="タイトル 1"/>
          <p:cNvSpPr txBox="1">
            <a:spLocks/>
          </p:cNvSpPr>
          <p:nvPr/>
        </p:nvSpPr>
        <p:spPr>
          <a:xfrm>
            <a:off x="476872" y="998979"/>
            <a:ext cx="10943445" cy="227262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業務継続計画を策定していない、計画に従い必要な措置を講じていない事実が生じた場合に、その翌月（基準を満たさない事実が生じた日が月の初日である場合は当該月）から基準に満たない状況が解消されるに至った月まで、当該減算を適用することになります。</a:t>
            </a:r>
            <a:endParaRPr lang="en-US" altLang="ja-JP" sz="2200" dirty="0" smtClean="0"/>
          </a:p>
          <a:p>
            <a:endParaRPr lang="en-US" altLang="ja-JP" sz="800" dirty="0" smtClean="0"/>
          </a:p>
          <a:p>
            <a:r>
              <a:rPr lang="ja-JP" altLang="en-US" sz="2200" dirty="0" smtClean="0"/>
              <a:t>（経過措置）</a:t>
            </a:r>
            <a:endParaRPr lang="en-US" altLang="ja-JP" sz="2200" dirty="0" smtClean="0"/>
          </a:p>
          <a:p>
            <a:r>
              <a:rPr lang="ja-JP" altLang="en-US" sz="2200" u="sng" dirty="0" smtClean="0">
                <a:solidFill>
                  <a:srgbClr val="FF0000"/>
                </a:solidFill>
              </a:rPr>
              <a:t>令和７年３月</a:t>
            </a:r>
            <a:r>
              <a:rPr lang="en-US" altLang="ja-JP" sz="2200" u="sng" dirty="0" smtClean="0">
                <a:solidFill>
                  <a:srgbClr val="FF0000"/>
                </a:solidFill>
              </a:rPr>
              <a:t>31</a:t>
            </a:r>
            <a:r>
              <a:rPr lang="ja-JP" altLang="en-US" sz="2200" u="sng" dirty="0" smtClean="0">
                <a:solidFill>
                  <a:srgbClr val="FF0000"/>
                </a:solidFill>
              </a:rPr>
              <a:t>日までの間</a:t>
            </a:r>
            <a:r>
              <a:rPr lang="ja-JP" altLang="en-US" sz="2200" dirty="0" smtClean="0"/>
              <a:t>、感染症の予防及びまん延の防止のための指針及び非常災害に関する具体的な計画を策定している場合には、当該減算は適用しません。</a:t>
            </a:r>
            <a:endParaRPr lang="en-US" altLang="ja-JP" sz="2200" dirty="0" smtClean="0"/>
          </a:p>
        </p:txBody>
      </p:sp>
      <p:sp>
        <p:nvSpPr>
          <p:cNvPr id="9" name="タイトル 1"/>
          <p:cNvSpPr txBox="1">
            <a:spLocks/>
          </p:cNvSpPr>
          <p:nvPr/>
        </p:nvSpPr>
        <p:spPr>
          <a:xfrm>
            <a:off x="476872" y="3476103"/>
            <a:ext cx="10943445" cy="1382681"/>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dirty="0" smtClean="0"/>
              <a:t>【</a:t>
            </a:r>
            <a:r>
              <a:rPr lang="ja-JP" altLang="en-US" sz="2200" dirty="0" smtClean="0"/>
              <a:t>確認された事例</a:t>
            </a:r>
            <a:r>
              <a:rPr lang="en-US" altLang="ja-JP" sz="2200" dirty="0" smtClean="0"/>
              <a:t>】</a:t>
            </a:r>
          </a:p>
          <a:p>
            <a:r>
              <a:rPr lang="ja-JP" altLang="en-US" sz="2200" dirty="0" smtClean="0"/>
              <a:t>・感染症に係る業務継続計画を策定していなかった</a:t>
            </a:r>
            <a:endParaRPr lang="en-US" altLang="ja-JP" sz="2200" dirty="0" smtClean="0"/>
          </a:p>
          <a:p>
            <a:r>
              <a:rPr lang="ja-JP" altLang="en-US" sz="2200" dirty="0"/>
              <a:t>　</a:t>
            </a:r>
            <a:r>
              <a:rPr lang="ja-JP" altLang="en-US" sz="2200" dirty="0" smtClean="0"/>
              <a:t>⇒ただし、感染症の予防及びまん延の防止のための指針は整備されていたため、業</a:t>
            </a:r>
            <a:endParaRPr lang="en-US" altLang="ja-JP" sz="2200" dirty="0" smtClean="0"/>
          </a:p>
          <a:p>
            <a:r>
              <a:rPr lang="ja-JP" altLang="en-US" sz="2200" dirty="0"/>
              <a:t>　</a:t>
            </a:r>
            <a:r>
              <a:rPr lang="ja-JP" altLang="en-US" sz="2200" dirty="0" smtClean="0"/>
              <a:t>　務継続計画未策定減算は適用せず。</a:t>
            </a:r>
            <a:endParaRPr lang="en-US" altLang="ja-JP" sz="2200" dirty="0" smtClean="0"/>
          </a:p>
          <a:p>
            <a:endParaRPr lang="en-US" altLang="ja-JP" sz="2200" dirty="0"/>
          </a:p>
          <a:p>
            <a:endParaRPr lang="en-US" altLang="ja-JP" sz="2200" dirty="0" smtClean="0"/>
          </a:p>
        </p:txBody>
      </p:sp>
      <p:sp>
        <p:nvSpPr>
          <p:cNvPr id="7" name="タイトル 1"/>
          <p:cNvSpPr txBox="1">
            <a:spLocks/>
          </p:cNvSpPr>
          <p:nvPr/>
        </p:nvSpPr>
        <p:spPr>
          <a:xfrm>
            <a:off x="476872" y="5156973"/>
            <a:ext cx="10943445" cy="1701027"/>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dirty="0" smtClean="0"/>
              <a:t>※</a:t>
            </a:r>
            <a:r>
              <a:rPr lang="ja-JP" altLang="en-US" sz="2200" dirty="0" smtClean="0"/>
              <a:t> 令和７年度以降の運営指導で、業務継続計画を策定していない、計画に従い必要な</a:t>
            </a:r>
            <a:endParaRPr lang="en-US" altLang="ja-JP" sz="2200" dirty="0" smtClean="0"/>
          </a:p>
          <a:p>
            <a:r>
              <a:rPr lang="ja-JP" altLang="en-US" sz="2200" dirty="0"/>
              <a:t>　</a:t>
            </a:r>
            <a:r>
              <a:rPr lang="ja-JP" altLang="en-US" sz="2200" dirty="0" smtClean="0"/>
              <a:t> 措置を講じていない事実が確認された場合には、当該減算の適用を指示するように</a:t>
            </a:r>
            <a:endParaRPr lang="en-US" altLang="ja-JP" sz="2200" dirty="0" smtClean="0"/>
          </a:p>
          <a:p>
            <a:r>
              <a:rPr lang="ja-JP" altLang="en-US" sz="2200" dirty="0"/>
              <a:t>　</a:t>
            </a:r>
            <a:r>
              <a:rPr lang="ja-JP" altLang="en-US" sz="2200" dirty="0" smtClean="0"/>
              <a:t> なります。</a:t>
            </a:r>
            <a:endParaRPr lang="en-US" altLang="ja-JP" sz="2200" dirty="0" smtClean="0"/>
          </a:p>
          <a:p>
            <a:r>
              <a:rPr lang="ja-JP" altLang="en-US" sz="2200" dirty="0"/>
              <a:t>　</a:t>
            </a:r>
            <a:r>
              <a:rPr lang="ja-JP" altLang="en-US" sz="2200" dirty="0" smtClean="0"/>
              <a:t> なお、業務継続計画未策定減算は、</a:t>
            </a:r>
            <a:r>
              <a:rPr lang="ja-JP" altLang="en-US" sz="2200" u="sng" dirty="0">
                <a:solidFill>
                  <a:srgbClr val="FF0000"/>
                </a:solidFill>
              </a:rPr>
              <a:t>「基準を満たさない事実が生じた時点」</a:t>
            </a:r>
            <a:r>
              <a:rPr lang="ja-JP" altLang="en-US" sz="2200" u="sng" dirty="0" smtClean="0"/>
              <a:t>まで遡</a:t>
            </a:r>
            <a:endParaRPr lang="en-US" altLang="ja-JP" sz="2200" u="sng" dirty="0" smtClean="0"/>
          </a:p>
          <a:p>
            <a:r>
              <a:rPr lang="ja-JP" altLang="en-US" sz="2200" dirty="0"/>
              <a:t>　</a:t>
            </a:r>
            <a:r>
              <a:rPr lang="ja-JP" altLang="en-US" sz="2200" dirty="0" smtClean="0"/>
              <a:t> </a:t>
            </a:r>
            <a:r>
              <a:rPr lang="ja-JP" altLang="en-US" sz="2200" u="sng" dirty="0" smtClean="0"/>
              <a:t>及して適用することになります。</a:t>
            </a:r>
            <a:endParaRPr lang="en-US" altLang="ja-JP" sz="2200" u="sng" dirty="0"/>
          </a:p>
          <a:p>
            <a:endParaRPr lang="en-US" altLang="ja-JP" sz="2200" dirty="0" smtClean="0"/>
          </a:p>
        </p:txBody>
      </p:sp>
    </p:spTree>
    <p:extLst>
      <p:ext uri="{BB962C8B-B14F-4D97-AF65-F5344CB8AC3E}">
        <p14:creationId xmlns:p14="http://schemas.microsoft.com/office/powerpoint/2010/main" val="2194640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③所要時間の取り扱いについて</a:t>
            </a:r>
            <a:endParaRPr lang="en-US" altLang="ja-JP" sz="2800" dirty="0"/>
          </a:p>
        </p:txBody>
      </p:sp>
      <p:sp>
        <p:nvSpPr>
          <p:cNvPr id="6" name="タイトル 1"/>
          <p:cNvSpPr txBox="1">
            <a:spLocks/>
          </p:cNvSpPr>
          <p:nvPr/>
        </p:nvSpPr>
        <p:spPr>
          <a:xfrm>
            <a:off x="359764" y="1144357"/>
            <a:ext cx="11167672" cy="846470"/>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通所介護費</a:t>
            </a:r>
            <a:r>
              <a:rPr lang="ja-JP" altLang="en-US" sz="2400" dirty="0" smtClean="0"/>
              <a:t>等の</a:t>
            </a:r>
            <a:r>
              <a:rPr lang="ja-JP" altLang="en-US" sz="2400" dirty="0"/>
              <a:t>所要時間について</a:t>
            </a:r>
            <a:r>
              <a:rPr lang="ja-JP" altLang="en-US" sz="2400" dirty="0" smtClean="0"/>
              <a:t>、気象状況の影響による取り扱いが明確化されました。</a:t>
            </a:r>
            <a:endParaRPr lang="ja-JP" altLang="en-US" sz="2400" dirty="0"/>
          </a:p>
        </p:txBody>
      </p:sp>
      <p:sp>
        <p:nvSpPr>
          <p:cNvPr id="8" name="タイトル 1"/>
          <p:cNvSpPr txBox="1">
            <a:spLocks/>
          </p:cNvSpPr>
          <p:nvPr/>
        </p:nvSpPr>
        <p:spPr>
          <a:xfrm>
            <a:off x="359764" y="5242034"/>
            <a:ext cx="11167672" cy="106882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 なお</a:t>
            </a:r>
            <a:r>
              <a:rPr lang="ja-JP" altLang="en-US" sz="2400" dirty="0"/>
              <a:t>、急な気象状況の悪化には、降雪に限らず、</a:t>
            </a:r>
            <a:r>
              <a:rPr lang="ja-JP" altLang="en-US" sz="2400" u="sng" dirty="0">
                <a:solidFill>
                  <a:srgbClr val="FF0000"/>
                </a:solidFill>
              </a:rPr>
              <a:t>局地的大雨や雷、竜巻</a:t>
            </a:r>
            <a:r>
              <a:rPr lang="ja-JP" altLang="en-US" sz="2400" u="sng" dirty="0" smtClean="0">
                <a:solidFill>
                  <a:srgbClr val="FF0000"/>
                </a:solidFill>
              </a:rPr>
              <a:t>、</a:t>
            </a:r>
            <a:endParaRPr lang="en-US" altLang="ja-JP" sz="2400" u="sng" dirty="0" smtClean="0">
              <a:solidFill>
                <a:srgbClr val="FF0000"/>
              </a:solidFill>
            </a:endParaRPr>
          </a:p>
          <a:p>
            <a:r>
              <a:rPr lang="ja-JP" altLang="en-US" sz="2400" dirty="0">
                <a:solidFill>
                  <a:srgbClr val="FF0000"/>
                </a:solidFill>
              </a:rPr>
              <a:t>　</a:t>
            </a:r>
            <a:r>
              <a:rPr lang="ja-JP" altLang="en-US" sz="2400" dirty="0" smtClean="0">
                <a:solidFill>
                  <a:srgbClr val="FF0000"/>
                </a:solidFill>
              </a:rPr>
              <a:t> </a:t>
            </a:r>
            <a:r>
              <a:rPr lang="ja-JP" altLang="en-US" sz="2400" u="sng" dirty="0" err="1" smtClean="0">
                <a:solidFill>
                  <a:srgbClr val="FF0000"/>
                </a:solidFill>
              </a:rPr>
              <a:t>ひょう</a:t>
            </a:r>
            <a:r>
              <a:rPr lang="ja-JP" altLang="en-US" sz="2400" dirty="0" smtClean="0"/>
              <a:t>など</a:t>
            </a:r>
            <a:r>
              <a:rPr lang="ja-JP" altLang="en-US" sz="2400" dirty="0"/>
              <a:t>も含まれます。また</a:t>
            </a:r>
            <a:r>
              <a:rPr lang="ja-JP" altLang="en-US" sz="2400" dirty="0" smtClean="0"/>
              <a:t>、急な気象</a:t>
            </a:r>
            <a:r>
              <a:rPr lang="ja-JP" altLang="en-US" sz="2400" dirty="0"/>
              <a:t>状況の悪化等により、</a:t>
            </a:r>
            <a:r>
              <a:rPr lang="ja-JP" altLang="en-US" sz="2400" u="sng" dirty="0" smtClean="0"/>
              <a:t>道路環境が</a:t>
            </a:r>
            <a:endParaRPr lang="en-US" altLang="ja-JP" sz="2400" u="sng" dirty="0" smtClean="0"/>
          </a:p>
          <a:p>
            <a:r>
              <a:rPr lang="ja-JP" altLang="en-US" sz="2400" dirty="0"/>
              <a:t>　</a:t>
            </a:r>
            <a:r>
              <a:rPr lang="ja-JP" altLang="en-US" sz="2400" dirty="0" smtClean="0"/>
              <a:t> </a:t>
            </a:r>
            <a:r>
              <a:rPr lang="ja-JP" altLang="en-US" sz="2400" u="sng" dirty="0" smtClean="0"/>
              <a:t>著しく</a:t>
            </a:r>
            <a:r>
              <a:rPr lang="ja-JP" altLang="en-US" sz="2400" u="sng" dirty="0"/>
              <a:t>悪い</a:t>
            </a:r>
            <a:r>
              <a:rPr lang="ja-JP" altLang="en-US" sz="2400" u="sng" dirty="0" smtClean="0"/>
              <a:t>状態</a:t>
            </a:r>
            <a:r>
              <a:rPr lang="ja-JP" altLang="en-US" sz="2400" dirty="0"/>
              <a:t>なども含まれます。</a:t>
            </a:r>
          </a:p>
        </p:txBody>
      </p:sp>
      <p:sp>
        <p:nvSpPr>
          <p:cNvPr id="7" name="タイトル 1"/>
          <p:cNvSpPr txBox="1">
            <a:spLocks/>
          </p:cNvSpPr>
          <p:nvPr/>
        </p:nvSpPr>
        <p:spPr>
          <a:xfrm>
            <a:off x="359764" y="2013418"/>
            <a:ext cx="11167672" cy="2993297"/>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現行の所要時間による区分の</a:t>
            </a:r>
            <a:r>
              <a:rPr lang="ja-JP" altLang="en-US" sz="2400" dirty="0" smtClean="0"/>
              <a:t>取扱いにおいて</a:t>
            </a:r>
            <a:r>
              <a:rPr lang="ja-JP" altLang="en-US" sz="2400" dirty="0"/>
              <a:t>は、現に要した時間ではなく、計画に位置づけられた内容の通所</a:t>
            </a:r>
            <a:r>
              <a:rPr lang="ja-JP" altLang="en-US" sz="2400" dirty="0" smtClean="0"/>
              <a:t>介護等</a:t>
            </a:r>
            <a:r>
              <a:rPr lang="ja-JP" altLang="en-US" sz="2400" dirty="0"/>
              <a:t>を行うための標準的な時間によることとされている</a:t>
            </a:r>
            <a:r>
              <a:rPr lang="ja-JP" altLang="en-US" sz="2400" dirty="0" smtClean="0"/>
              <a:t>ところですが、</a:t>
            </a:r>
            <a:r>
              <a:rPr lang="ja-JP" altLang="en-US" sz="2400" dirty="0"/>
              <a:t>実際の通所介護等の提供が計画上の所要時間よりも</a:t>
            </a:r>
            <a:r>
              <a:rPr lang="ja-JP" altLang="en-US" sz="2400" dirty="0" smtClean="0"/>
              <a:t>、</a:t>
            </a:r>
            <a:r>
              <a:rPr lang="ja-JP" altLang="en-US" sz="2400" dirty="0" smtClean="0">
                <a:solidFill>
                  <a:srgbClr val="FF0000"/>
                </a:solidFill>
              </a:rPr>
              <a:t>やむを得ず</a:t>
            </a:r>
            <a:r>
              <a:rPr lang="ja-JP" altLang="en-US" sz="2400" dirty="0">
                <a:solidFill>
                  <a:srgbClr val="FF0000"/>
                </a:solidFill>
              </a:rPr>
              <a:t>短くなった場合</a:t>
            </a:r>
            <a:r>
              <a:rPr lang="ja-JP" altLang="en-US" sz="2400" dirty="0"/>
              <a:t>には計画上の単位数を算定して差し支えないもの</a:t>
            </a:r>
            <a:r>
              <a:rPr lang="ja-JP" altLang="en-US" sz="2400" dirty="0" smtClean="0"/>
              <a:t>とされています。</a:t>
            </a:r>
            <a:endParaRPr lang="en-US" altLang="ja-JP" sz="800" dirty="0" smtClean="0"/>
          </a:p>
          <a:p>
            <a:endParaRPr lang="en-US" altLang="ja-JP" sz="800" dirty="0" smtClean="0"/>
          </a:p>
          <a:p>
            <a:endParaRPr lang="en-US" altLang="ja-JP" sz="800" dirty="0"/>
          </a:p>
          <a:p>
            <a:r>
              <a:rPr lang="ja-JP" altLang="en-US" sz="2400" dirty="0" smtClean="0"/>
              <a:t>この</a:t>
            </a:r>
            <a:r>
              <a:rPr lang="ja-JP" altLang="en-US" sz="2400" dirty="0" smtClean="0">
                <a:solidFill>
                  <a:srgbClr val="FF0000"/>
                </a:solidFill>
              </a:rPr>
              <a:t>「</a:t>
            </a:r>
            <a:r>
              <a:rPr lang="ja-JP" altLang="en-US" sz="2400" dirty="0">
                <a:solidFill>
                  <a:srgbClr val="FF0000"/>
                </a:solidFill>
              </a:rPr>
              <a:t>やむを得ず短くなった場合」</a:t>
            </a:r>
            <a:r>
              <a:rPr lang="ja-JP" altLang="en-US" sz="2400" dirty="0"/>
              <a:t>には、当日の</a:t>
            </a:r>
            <a:r>
              <a:rPr lang="ja-JP" altLang="en-US" sz="2400" u="sng" dirty="0"/>
              <a:t>利用者の心身の状況</a:t>
            </a:r>
            <a:r>
              <a:rPr lang="ja-JP" altLang="en-US" sz="2400" dirty="0"/>
              <a:t>に加えて、</a:t>
            </a:r>
            <a:r>
              <a:rPr lang="ja-JP" altLang="en-US" sz="2400" u="sng" dirty="0">
                <a:solidFill>
                  <a:srgbClr val="FF0000"/>
                </a:solidFill>
              </a:rPr>
              <a:t>降雪等の急な気象状況の悪化</a:t>
            </a:r>
            <a:r>
              <a:rPr lang="ja-JP" altLang="en-US" sz="2400" u="sng" dirty="0" smtClean="0">
                <a:solidFill>
                  <a:srgbClr val="FF0000"/>
                </a:solidFill>
              </a:rPr>
              <a:t>等</a:t>
            </a:r>
            <a:r>
              <a:rPr lang="ja-JP" altLang="en-US" sz="2400" dirty="0" smtClean="0"/>
              <a:t>に</a:t>
            </a:r>
            <a:r>
              <a:rPr lang="ja-JP" altLang="en-US" sz="2400" dirty="0"/>
              <a:t>より、利用者宅と事業所間の送迎に平時よりも時間を要した</a:t>
            </a:r>
            <a:r>
              <a:rPr lang="ja-JP" altLang="en-US" sz="2400" dirty="0" smtClean="0"/>
              <a:t>場合も含まれました。</a:t>
            </a:r>
            <a:endParaRPr lang="ja-JP" altLang="en-US" sz="2400" dirty="0"/>
          </a:p>
        </p:txBody>
      </p:sp>
    </p:spTree>
    <p:extLst>
      <p:ext uri="{BB962C8B-B14F-4D97-AF65-F5344CB8AC3E}">
        <p14:creationId xmlns:p14="http://schemas.microsoft.com/office/powerpoint/2010/main" val="2969046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772277"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④入浴</a:t>
            </a:r>
            <a:r>
              <a:rPr lang="ja-JP" altLang="en-US" sz="2800" dirty="0"/>
              <a:t>介助</a:t>
            </a:r>
            <a:r>
              <a:rPr lang="ja-JP" altLang="en-US" sz="2800" dirty="0" smtClean="0"/>
              <a:t>加算について</a:t>
            </a:r>
            <a:endParaRPr lang="en-US" altLang="ja-JP" sz="2800" dirty="0"/>
          </a:p>
        </p:txBody>
      </p:sp>
      <p:sp>
        <p:nvSpPr>
          <p:cNvPr id="6" name="タイトル 1"/>
          <p:cNvSpPr txBox="1">
            <a:spLocks/>
          </p:cNvSpPr>
          <p:nvPr/>
        </p:nvSpPr>
        <p:spPr>
          <a:xfrm>
            <a:off x="314793" y="1012310"/>
            <a:ext cx="11482466" cy="698787"/>
          </a:xfrm>
          <a:prstGeom prst="rect">
            <a:avLst/>
          </a:prstGeom>
          <a:ln>
            <a:noFill/>
          </a:ln>
        </p:spPr>
        <p:txBody>
          <a:bodyP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入浴介助加算（</a:t>
            </a:r>
            <a:r>
              <a:rPr lang="en-US" altLang="ja-JP" sz="2400" dirty="0" smtClean="0"/>
              <a:t>Ⅰ</a:t>
            </a:r>
            <a:r>
              <a:rPr lang="ja-JP" altLang="en-US" sz="2400" dirty="0" smtClean="0"/>
              <a:t>）について、入浴介助に関わる職員に対し、入浴介助に関する研修等を行うことが、新たに要件として追加されました。</a:t>
            </a:r>
            <a:endParaRPr lang="ja-JP" altLang="en-US" sz="2400" dirty="0"/>
          </a:p>
        </p:txBody>
      </p:sp>
      <p:sp>
        <p:nvSpPr>
          <p:cNvPr id="10" name="タイトル 1"/>
          <p:cNvSpPr txBox="1">
            <a:spLocks/>
          </p:cNvSpPr>
          <p:nvPr/>
        </p:nvSpPr>
        <p:spPr>
          <a:xfrm>
            <a:off x="314791" y="3651760"/>
            <a:ext cx="4586992"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入浴介助に関する研修とは</a:t>
            </a:r>
            <a:r>
              <a:rPr lang="en-US" altLang="ja-JP" sz="2400" dirty="0" smtClean="0"/>
              <a:t>…</a:t>
            </a:r>
          </a:p>
        </p:txBody>
      </p:sp>
      <p:graphicFrame>
        <p:nvGraphicFramePr>
          <p:cNvPr id="2" name="表 1"/>
          <p:cNvGraphicFramePr>
            <a:graphicFrameLocks noGrp="1"/>
          </p:cNvGraphicFramePr>
          <p:nvPr>
            <p:extLst>
              <p:ext uri="{D42A27DB-BD31-4B8C-83A1-F6EECF244321}">
                <p14:modId xmlns:p14="http://schemas.microsoft.com/office/powerpoint/2010/main" val="1167933522"/>
              </p:ext>
            </p:extLst>
          </p:nvPr>
        </p:nvGraphicFramePr>
        <p:xfrm>
          <a:off x="314793" y="1711097"/>
          <a:ext cx="11482466" cy="1833880"/>
        </p:xfrm>
        <a:graphic>
          <a:graphicData uri="http://schemas.openxmlformats.org/drawingml/2006/table">
            <a:tbl>
              <a:tblPr firstRow="1" bandRow="1">
                <a:tableStyleId>{5C22544A-7EE6-4342-B048-85BDC9FD1C3A}</a:tableStyleId>
              </a:tblPr>
              <a:tblGrid>
                <a:gridCol w="5741233">
                  <a:extLst>
                    <a:ext uri="{9D8B030D-6E8A-4147-A177-3AD203B41FA5}">
                      <a16:colId xmlns:a16="http://schemas.microsoft.com/office/drawing/2014/main" val="3524188742"/>
                    </a:ext>
                  </a:extLst>
                </a:gridCol>
                <a:gridCol w="5741233">
                  <a:extLst>
                    <a:ext uri="{9D8B030D-6E8A-4147-A177-3AD203B41FA5}">
                      <a16:colId xmlns:a16="http://schemas.microsoft.com/office/drawing/2014/main" val="4239267068"/>
                    </a:ext>
                  </a:extLst>
                </a:gridCol>
              </a:tblGrid>
              <a:tr h="370840">
                <a:tc>
                  <a:txBody>
                    <a:bodyPr/>
                    <a:lstStyle/>
                    <a:p>
                      <a:pPr algn="ctr"/>
                      <a:r>
                        <a:rPr kumimoji="1" lang="ja-JP" altLang="en-US" dirty="0" smtClean="0"/>
                        <a:t>改正前</a:t>
                      </a:r>
                      <a:endParaRPr kumimoji="1" lang="ja-JP" altLang="en-US" dirty="0"/>
                    </a:p>
                  </a:txBody>
                  <a:tcPr/>
                </a:tc>
                <a:tc>
                  <a:txBody>
                    <a:bodyPr/>
                    <a:lstStyle/>
                    <a:p>
                      <a:pPr algn="ctr"/>
                      <a:r>
                        <a:rPr kumimoji="1" lang="ja-JP" altLang="en-US" dirty="0" smtClean="0"/>
                        <a:t>改正後</a:t>
                      </a:r>
                      <a:endParaRPr kumimoji="1" lang="ja-JP" altLang="en-US" dirty="0"/>
                    </a:p>
                  </a:txBody>
                  <a:tcPr/>
                </a:tc>
                <a:extLst>
                  <a:ext uri="{0D108BD9-81ED-4DB2-BD59-A6C34878D82A}">
                    <a16:rowId xmlns:a16="http://schemas.microsoft.com/office/drawing/2014/main" val="198475201"/>
                  </a:ext>
                </a:extLst>
              </a:tr>
              <a:tr h="370840">
                <a:tc>
                  <a:txBody>
                    <a:bodyPr/>
                    <a:lstStyle/>
                    <a:p>
                      <a:r>
                        <a:rPr kumimoji="1" lang="ja-JP" altLang="en-US" dirty="0" smtClean="0"/>
                        <a:t>イ　入浴介助加算</a:t>
                      </a:r>
                      <a:r>
                        <a:rPr kumimoji="1" lang="en-US" altLang="ja-JP" dirty="0" smtClean="0"/>
                        <a:t>(Ⅰ)</a:t>
                      </a:r>
                      <a:r>
                        <a:rPr kumimoji="1" lang="ja-JP" altLang="en-US" dirty="0" smtClean="0"/>
                        <a:t> </a:t>
                      </a:r>
                      <a:endParaRPr kumimoji="1" lang="en-US" altLang="ja-JP" dirty="0" smtClean="0"/>
                    </a:p>
                    <a:p>
                      <a:r>
                        <a:rPr kumimoji="1" lang="ja-JP" altLang="en-US" dirty="0" smtClean="0"/>
                        <a:t>　入浴介助を適切に行うことができる人員及び設備を有して行われる入浴介助であること。</a:t>
                      </a:r>
                    </a:p>
                  </a:txBody>
                  <a:tcPr/>
                </a:tc>
                <a:tc>
                  <a:txBody>
                    <a:bodyPr/>
                    <a:lstStyle/>
                    <a:p>
                      <a:r>
                        <a:rPr kumimoji="1" lang="ja-JP" altLang="en-US" dirty="0" smtClean="0"/>
                        <a:t>イ　入浴介助加算</a:t>
                      </a:r>
                      <a:r>
                        <a:rPr kumimoji="1" lang="en-US" altLang="ja-JP" dirty="0" smtClean="0"/>
                        <a:t>(Ⅰ)</a:t>
                      </a:r>
                      <a:r>
                        <a:rPr kumimoji="1" lang="ja-JP" altLang="en-US" dirty="0" smtClean="0"/>
                        <a:t>　次のいずれにも適合すること。</a:t>
                      </a:r>
                      <a:endParaRPr kumimoji="1" lang="en-US" altLang="ja-JP" dirty="0" smtClean="0"/>
                    </a:p>
                    <a:p>
                      <a:r>
                        <a:rPr kumimoji="1" lang="ja-JP" altLang="en-US" dirty="0" smtClean="0">
                          <a:solidFill>
                            <a:srgbClr val="FF0000"/>
                          </a:solidFill>
                        </a:rPr>
                        <a:t>⑴</a:t>
                      </a:r>
                      <a:r>
                        <a:rPr kumimoji="1" lang="ja-JP" altLang="en-US" dirty="0" smtClean="0"/>
                        <a:t>入浴介助を適切に行うことができる人員及び設備を有して行われる入浴介助であること。</a:t>
                      </a:r>
                      <a:endParaRPr kumimoji="1" lang="en-US" altLang="ja-JP" dirty="0" smtClean="0"/>
                    </a:p>
                    <a:p>
                      <a:r>
                        <a:rPr kumimoji="1" lang="ja-JP" altLang="en-US" dirty="0" smtClean="0">
                          <a:solidFill>
                            <a:srgbClr val="FF0000"/>
                          </a:solidFill>
                        </a:rPr>
                        <a:t>⑵入浴介助に関わる職員に対し、入浴介助に関する研</a:t>
                      </a:r>
                    </a:p>
                    <a:p>
                      <a:r>
                        <a:rPr kumimoji="1" lang="ja-JP" altLang="en-US" dirty="0" smtClean="0">
                          <a:solidFill>
                            <a:srgbClr val="FF0000"/>
                          </a:solidFill>
                        </a:rPr>
                        <a:t>修等を行うこと。</a:t>
                      </a:r>
                    </a:p>
                  </a:txBody>
                  <a:tcPr/>
                </a:tc>
                <a:extLst>
                  <a:ext uri="{0D108BD9-81ED-4DB2-BD59-A6C34878D82A}">
                    <a16:rowId xmlns:a16="http://schemas.microsoft.com/office/drawing/2014/main" val="2283966557"/>
                  </a:ext>
                </a:extLst>
              </a:tr>
            </a:tbl>
          </a:graphicData>
        </a:graphic>
      </p:graphicFrame>
      <p:sp>
        <p:nvSpPr>
          <p:cNvPr id="16" name="タイトル 1"/>
          <p:cNvSpPr txBox="1">
            <a:spLocks/>
          </p:cNvSpPr>
          <p:nvPr/>
        </p:nvSpPr>
        <p:spPr>
          <a:xfrm>
            <a:off x="314791" y="4136980"/>
            <a:ext cx="11482467" cy="149932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脱衣、洗髪、洗体、移乗、着衣など入浴に係る一連の動作において介助対象者に必要な入浴介助技術や転倒防止、入浴事故防止のためのリスク管理や安全管理等が挙げられますが、これらに限ったものではありません。</a:t>
            </a:r>
            <a:endParaRPr lang="en-US" altLang="ja-JP" sz="2400" dirty="0" smtClean="0"/>
          </a:p>
          <a:p>
            <a:r>
              <a:rPr lang="ja-JP" altLang="en-US" sz="2400" dirty="0" smtClean="0"/>
              <a:t>また、内部・外部研修を問わず、継続的に研修の機会を確保することが必要です。</a:t>
            </a:r>
            <a:endParaRPr lang="en-US" altLang="ja-JP" sz="2400" dirty="0" smtClean="0"/>
          </a:p>
        </p:txBody>
      </p:sp>
      <p:sp>
        <p:nvSpPr>
          <p:cNvPr id="17" name="タイトル 1"/>
          <p:cNvSpPr txBox="1">
            <a:spLocks/>
          </p:cNvSpPr>
          <p:nvPr/>
        </p:nvSpPr>
        <p:spPr>
          <a:xfrm>
            <a:off x="314791" y="5751611"/>
            <a:ext cx="11482467" cy="73982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dirty="0" smtClean="0"/>
              <a:t>※</a:t>
            </a:r>
            <a:r>
              <a:rPr lang="ja-JP" altLang="en-US" sz="2200" dirty="0" smtClean="0"/>
              <a:t> 令和７年度以降の運営指導では、過年度の研修の実施状況についても確認する</a:t>
            </a:r>
            <a:r>
              <a:rPr lang="ja-JP" altLang="en-US" sz="2200" dirty="0" err="1" smtClean="0"/>
              <a:t>場合があ</a:t>
            </a:r>
            <a:endParaRPr lang="en-US" altLang="ja-JP" sz="2200" dirty="0" smtClean="0"/>
          </a:p>
          <a:p>
            <a:r>
              <a:rPr lang="ja-JP" altLang="en-US" sz="2200" dirty="0"/>
              <a:t>　</a:t>
            </a:r>
            <a:r>
              <a:rPr lang="ja-JP" altLang="en-US" sz="2200" dirty="0" smtClean="0"/>
              <a:t> </a:t>
            </a:r>
            <a:r>
              <a:rPr lang="ja-JP" altLang="en-US" sz="2200" dirty="0" err="1" smtClean="0"/>
              <a:t>り</a:t>
            </a:r>
            <a:r>
              <a:rPr lang="ja-JP" altLang="en-US" sz="2200" dirty="0" smtClean="0"/>
              <a:t>ますので、入浴介助に関わる職員に対しては必ず研修を実施してください。</a:t>
            </a:r>
            <a:endParaRPr lang="en-US" altLang="ja-JP" sz="2200" dirty="0" smtClean="0"/>
          </a:p>
        </p:txBody>
      </p:sp>
    </p:spTree>
    <p:extLst>
      <p:ext uri="{BB962C8B-B14F-4D97-AF65-F5344CB8AC3E}">
        <p14:creationId xmlns:p14="http://schemas.microsoft.com/office/powerpoint/2010/main" val="1234714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772277"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⑤個別機能訓練加算について</a:t>
            </a:r>
            <a:endParaRPr lang="en-US" altLang="ja-JP" sz="2800" dirty="0"/>
          </a:p>
        </p:txBody>
      </p:sp>
      <p:sp>
        <p:nvSpPr>
          <p:cNvPr id="6" name="タイトル 1"/>
          <p:cNvSpPr txBox="1">
            <a:spLocks/>
          </p:cNvSpPr>
          <p:nvPr/>
        </p:nvSpPr>
        <p:spPr>
          <a:xfrm>
            <a:off x="314793" y="923306"/>
            <a:ext cx="11482466" cy="698787"/>
          </a:xfrm>
          <a:prstGeom prst="rect">
            <a:avLst/>
          </a:prstGeom>
          <a:ln>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個別機能訓練加算（</a:t>
            </a:r>
            <a:r>
              <a:rPr lang="en-US" altLang="ja-JP" sz="2400" dirty="0" smtClean="0"/>
              <a:t>Ⅰ</a:t>
            </a:r>
            <a:r>
              <a:rPr lang="ja-JP" altLang="en-US" sz="2400" dirty="0" smtClean="0"/>
              <a:t>）ロについて、加算の配置要件について変更となりました。</a:t>
            </a:r>
            <a:endParaRPr lang="ja-JP" altLang="en-US" sz="2400" dirty="0"/>
          </a:p>
        </p:txBody>
      </p:sp>
      <p:sp>
        <p:nvSpPr>
          <p:cNvPr id="10" name="タイトル 1"/>
          <p:cNvSpPr txBox="1">
            <a:spLocks/>
          </p:cNvSpPr>
          <p:nvPr/>
        </p:nvSpPr>
        <p:spPr>
          <a:xfrm>
            <a:off x="314792" y="3750500"/>
            <a:ext cx="3267857"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令和５年度までは</a:t>
            </a:r>
            <a:r>
              <a:rPr lang="en-US" altLang="ja-JP" sz="2400" dirty="0" smtClean="0"/>
              <a:t>…</a:t>
            </a:r>
          </a:p>
        </p:txBody>
      </p:sp>
      <p:sp>
        <p:nvSpPr>
          <p:cNvPr id="11" name="右矢印 10"/>
          <p:cNvSpPr/>
          <p:nvPr/>
        </p:nvSpPr>
        <p:spPr>
          <a:xfrm>
            <a:off x="1708878" y="6217599"/>
            <a:ext cx="81246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p:cNvSpPr txBox="1">
            <a:spLocks/>
          </p:cNvSpPr>
          <p:nvPr/>
        </p:nvSpPr>
        <p:spPr>
          <a:xfrm>
            <a:off x="1334123" y="5943878"/>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9</a:t>
            </a:r>
            <a:r>
              <a:rPr lang="ja-JP" altLang="en-US" sz="2400" dirty="0" smtClean="0"/>
              <a:t>：</a:t>
            </a:r>
            <a:r>
              <a:rPr lang="en-US" altLang="ja-JP" sz="2400" dirty="0" smtClean="0"/>
              <a:t>00</a:t>
            </a:r>
          </a:p>
        </p:txBody>
      </p:sp>
      <p:sp>
        <p:nvSpPr>
          <p:cNvPr id="13" name="タイトル 1"/>
          <p:cNvSpPr txBox="1">
            <a:spLocks/>
          </p:cNvSpPr>
          <p:nvPr/>
        </p:nvSpPr>
        <p:spPr>
          <a:xfrm>
            <a:off x="9099029" y="5940173"/>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en-US" altLang="ja-JP" sz="2400" dirty="0"/>
              <a:t>7</a:t>
            </a:r>
            <a:r>
              <a:rPr lang="ja-JP" altLang="en-US" sz="2400" dirty="0" smtClean="0"/>
              <a:t>：</a:t>
            </a:r>
            <a:r>
              <a:rPr lang="en-US" altLang="ja-JP" sz="2400" dirty="0" smtClean="0"/>
              <a:t>00</a:t>
            </a:r>
          </a:p>
        </p:txBody>
      </p:sp>
      <p:sp>
        <p:nvSpPr>
          <p:cNvPr id="14" name="角丸四角形 13"/>
          <p:cNvSpPr/>
          <p:nvPr/>
        </p:nvSpPr>
        <p:spPr>
          <a:xfrm>
            <a:off x="1708878" y="4383719"/>
            <a:ext cx="8124669" cy="570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機能訓練指導員Ａ　</a:t>
            </a:r>
            <a:r>
              <a:rPr lang="en-US" altLang="ja-JP" dirty="0" smtClean="0">
                <a:solidFill>
                  <a:sysClr val="windowText" lastClr="000000"/>
                </a:solidFill>
              </a:rPr>
              <a:t>9</a:t>
            </a:r>
            <a:r>
              <a:rPr lang="ja-JP" altLang="en-US" dirty="0" smtClean="0">
                <a:solidFill>
                  <a:sysClr val="windowText" lastClr="000000"/>
                </a:solidFill>
              </a:rPr>
              <a:t>：</a:t>
            </a:r>
            <a:r>
              <a:rPr lang="en-US" altLang="ja-JP" dirty="0" smtClean="0">
                <a:solidFill>
                  <a:sysClr val="windowText" lastClr="000000"/>
                </a:solidFill>
              </a:rPr>
              <a:t>00</a:t>
            </a:r>
            <a:r>
              <a:rPr lang="ja-JP" altLang="en-US" dirty="0" smtClean="0">
                <a:solidFill>
                  <a:sysClr val="windowText" lastClr="000000"/>
                </a:solidFill>
              </a:rPr>
              <a:t>～</a:t>
            </a:r>
            <a:r>
              <a:rPr lang="en-US" altLang="ja-JP" dirty="0" smtClean="0">
                <a:solidFill>
                  <a:sysClr val="windowText" lastClr="000000"/>
                </a:solidFill>
              </a:rPr>
              <a:t>17</a:t>
            </a:r>
            <a:r>
              <a:rPr lang="ja-JP" altLang="en-US" dirty="0" smtClean="0">
                <a:solidFill>
                  <a:sysClr val="windowText" lastClr="000000"/>
                </a:solidFill>
              </a:rPr>
              <a:t>：</a:t>
            </a:r>
            <a:r>
              <a:rPr lang="en-US" altLang="ja-JP" dirty="0" smtClean="0">
                <a:solidFill>
                  <a:sysClr val="windowText" lastClr="000000"/>
                </a:solidFill>
              </a:rPr>
              <a:t>00</a:t>
            </a:r>
            <a:endParaRPr kumimoji="1" lang="ja-JP" altLang="en-US" dirty="0">
              <a:solidFill>
                <a:sysClr val="windowText" lastClr="000000"/>
              </a:solidFill>
            </a:endParaRPr>
          </a:p>
        </p:txBody>
      </p:sp>
      <p:graphicFrame>
        <p:nvGraphicFramePr>
          <p:cNvPr id="2" name="表 1"/>
          <p:cNvGraphicFramePr>
            <a:graphicFrameLocks noGrp="1"/>
          </p:cNvGraphicFramePr>
          <p:nvPr>
            <p:extLst>
              <p:ext uri="{D42A27DB-BD31-4B8C-83A1-F6EECF244321}">
                <p14:modId xmlns:p14="http://schemas.microsoft.com/office/powerpoint/2010/main" val="249703220"/>
              </p:ext>
            </p:extLst>
          </p:nvPr>
        </p:nvGraphicFramePr>
        <p:xfrm>
          <a:off x="314792" y="1397929"/>
          <a:ext cx="11347554" cy="2108200"/>
        </p:xfrm>
        <a:graphic>
          <a:graphicData uri="http://schemas.openxmlformats.org/drawingml/2006/table">
            <a:tbl>
              <a:tblPr firstRow="1" bandRow="1">
                <a:tableStyleId>{5C22544A-7EE6-4342-B048-85BDC9FD1C3A}</a:tableStyleId>
              </a:tblPr>
              <a:tblGrid>
                <a:gridCol w="5673777">
                  <a:extLst>
                    <a:ext uri="{9D8B030D-6E8A-4147-A177-3AD203B41FA5}">
                      <a16:colId xmlns:a16="http://schemas.microsoft.com/office/drawing/2014/main" val="3524188742"/>
                    </a:ext>
                  </a:extLst>
                </a:gridCol>
                <a:gridCol w="5673777">
                  <a:extLst>
                    <a:ext uri="{9D8B030D-6E8A-4147-A177-3AD203B41FA5}">
                      <a16:colId xmlns:a16="http://schemas.microsoft.com/office/drawing/2014/main" val="4239267068"/>
                    </a:ext>
                  </a:extLst>
                </a:gridCol>
              </a:tblGrid>
              <a:tr h="370840">
                <a:tc>
                  <a:txBody>
                    <a:bodyPr/>
                    <a:lstStyle/>
                    <a:p>
                      <a:pPr algn="ctr"/>
                      <a:r>
                        <a:rPr kumimoji="1" lang="ja-JP" altLang="en-US" dirty="0" smtClean="0"/>
                        <a:t>改正前</a:t>
                      </a:r>
                      <a:endParaRPr kumimoji="1" lang="ja-JP" altLang="en-US" dirty="0"/>
                    </a:p>
                  </a:txBody>
                  <a:tcPr/>
                </a:tc>
                <a:tc>
                  <a:txBody>
                    <a:bodyPr/>
                    <a:lstStyle/>
                    <a:p>
                      <a:pPr algn="ctr"/>
                      <a:r>
                        <a:rPr kumimoji="1" lang="ja-JP" altLang="en-US" dirty="0" smtClean="0"/>
                        <a:t>改正後</a:t>
                      </a:r>
                      <a:endParaRPr kumimoji="1" lang="ja-JP" altLang="en-US" dirty="0"/>
                    </a:p>
                  </a:txBody>
                  <a:tcPr/>
                </a:tc>
                <a:extLst>
                  <a:ext uri="{0D108BD9-81ED-4DB2-BD59-A6C34878D82A}">
                    <a16:rowId xmlns:a16="http://schemas.microsoft.com/office/drawing/2014/main" val="198475201"/>
                  </a:ext>
                </a:extLst>
              </a:tr>
              <a:tr h="370840">
                <a:tc>
                  <a:txBody>
                    <a:bodyPr/>
                    <a:lstStyle/>
                    <a:p>
                      <a:r>
                        <a:rPr kumimoji="1" lang="ja-JP" altLang="en-US" dirty="0" smtClean="0"/>
                        <a:t>ロ　（略）</a:t>
                      </a:r>
                      <a:endParaRPr kumimoji="1" lang="en-US" altLang="ja-JP" dirty="0" smtClean="0"/>
                    </a:p>
                    <a:p>
                      <a:pPr marL="342900" indent="-342900">
                        <a:buAutoNum type="arabicParenBoth"/>
                      </a:pPr>
                      <a:r>
                        <a:rPr kumimoji="1" lang="ja-JP" altLang="en-US" dirty="0" smtClean="0"/>
                        <a:t>　イ⑴の規定により配置された理学療法士等に加えて、専ら機能訓練指導員の職務に従事する理学療法士等を</a:t>
                      </a:r>
                      <a:r>
                        <a:rPr kumimoji="1" lang="ja-JP" altLang="en-US" u="sng" dirty="0" smtClean="0">
                          <a:solidFill>
                            <a:srgbClr val="FF0000"/>
                          </a:solidFill>
                        </a:rPr>
                        <a:t>指定通所介護を行う時間帯を通じて</a:t>
                      </a:r>
                      <a:r>
                        <a:rPr kumimoji="1" lang="ja-JP" altLang="en-US" dirty="0" smtClean="0"/>
                        <a:t>一名以上配置していること。</a:t>
                      </a:r>
                      <a:endParaRPr kumimoji="1" lang="en-US" altLang="ja-JP" dirty="0" smtClean="0"/>
                    </a:p>
                    <a:p>
                      <a:pPr marL="0" indent="0">
                        <a:buNone/>
                      </a:pPr>
                      <a:r>
                        <a:rPr kumimoji="1" lang="ja-JP" altLang="en-US" dirty="0" smtClean="0"/>
                        <a:t>（略）</a:t>
                      </a:r>
                      <a:endParaRPr kumimoji="1" lang="ja-JP" altLang="en-US" dirty="0"/>
                    </a:p>
                  </a:txBody>
                  <a:tcPr/>
                </a:tc>
                <a:tc>
                  <a:txBody>
                    <a:bodyPr/>
                    <a:lstStyle/>
                    <a:p>
                      <a:r>
                        <a:rPr kumimoji="1" lang="ja-JP" altLang="en-US" dirty="0" smtClean="0"/>
                        <a:t>ロ　（略）</a:t>
                      </a:r>
                      <a:endParaRPr kumimoji="1" lang="en-US" altLang="ja-JP" dirty="0" smtClean="0"/>
                    </a:p>
                    <a:p>
                      <a:pPr marL="342900" indent="-342900">
                        <a:buAutoNum type="arabicParenBoth"/>
                      </a:pPr>
                      <a:r>
                        <a:rPr kumimoji="1" lang="ja-JP" altLang="en-US" dirty="0" smtClean="0"/>
                        <a:t>　イ⑴の規定により配置された理学療法士等に加　えて、専ら機能訓練指導員の職務に従事する理学療法士等を</a:t>
                      </a:r>
                      <a:r>
                        <a:rPr kumimoji="1" lang="ja-JP" altLang="en-US" u="sng" dirty="0" smtClean="0">
                          <a:solidFill>
                            <a:srgbClr val="FF0000"/>
                          </a:solidFill>
                        </a:rPr>
                        <a:t>　　　　　　　　　　　　　　　　</a:t>
                      </a:r>
                      <a:r>
                        <a:rPr kumimoji="1" lang="ja-JP" altLang="en-US" dirty="0" smtClean="0"/>
                        <a:t>一名以上配置していること。</a:t>
                      </a:r>
                      <a:endParaRPr kumimoji="1" lang="en-US" altLang="ja-JP" dirty="0" smtClean="0"/>
                    </a:p>
                    <a:p>
                      <a:pPr marL="0" indent="0">
                        <a:buNone/>
                      </a:pPr>
                      <a:r>
                        <a:rPr kumimoji="1" lang="ja-JP" altLang="en-US" dirty="0" smtClean="0"/>
                        <a:t>（略）</a:t>
                      </a:r>
                    </a:p>
                  </a:txBody>
                  <a:tcPr/>
                </a:tc>
                <a:extLst>
                  <a:ext uri="{0D108BD9-81ED-4DB2-BD59-A6C34878D82A}">
                    <a16:rowId xmlns:a16="http://schemas.microsoft.com/office/drawing/2014/main" val="2283966557"/>
                  </a:ext>
                </a:extLst>
              </a:tr>
            </a:tbl>
          </a:graphicData>
        </a:graphic>
      </p:graphicFrame>
      <p:sp>
        <p:nvSpPr>
          <p:cNvPr id="15" name="角丸四角形 14"/>
          <p:cNvSpPr/>
          <p:nvPr/>
        </p:nvSpPr>
        <p:spPr>
          <a:xfrm>
            <a:off x="2713219" y="5160094"/>
            <a:ext cx="4781863" cy="570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機能訓練指導員Ｂ　</a:t>
            </a:r>
            <a:r>
              <a:rPr lang="en-US" altLang="ja-JP" dirty="0" smtClean="0">
                <a:solidFill>
                  <a:sysClr val="windowText" lastClr="000000"/>
                </a:solidFill>
              </a:rPr>
              <a:t>10</a:t>
            </a:r>
            <a:r>
              <a:rPr lang="ja-JP" altLang="en-US" dirty="0" smtClean="0">
                <a:solidFill>
                  <a:sysClr val="windowText" lastClr="000000"/>
                </a:solidFill>
              </a:rPr>
              <a:t>：</a:t>
            </a:r>
            <a:r>
              <a:rPr lang="en-US" altLang="ja-JP" dirty="0" smtClean="0">
                <a:solidFill>
                  <a:sysClr val="windowText" lastClr="000000"/>
                </a:solidFill>
              </a:rPr>
              <a:t>00</a:t>
            </a:r>
            <a:r>
              <a:rPr lang="ja-JP" altLang="en-US" dirty="0" smtClean="0">
                <a:solidFill>
                  <a:sysClr val="windowText" lastClr="000000"/>
                </a:solidFill>
              </a:rPr>
              <a:t>～</a:t>
            </a:r>
            <a:r>
              <a:rPr lang="en-US" altLang="ja-JP" dirty="0" smtClean="0">
                <a:solidFill>
                  <a:sysClr val="windowText" lastClr="000000"/>
                </a:solidFill>
              </a:rPr>
              <a:t>14</a:t>
            </a:r>
            <a:r>
              <a:rPr lang="ja-JP" altLang="en-US" dirty="0" smtClean="0">
                <a:solidFill>
                  <a:sysClr val="windowText" lastClr="000000"/>
                </a:solidFill>
              </a:rPr>
              <a:t>：</a:t>
            </a:r>
            <a:r>
              <a:rPr lang="en-US" altLang="ja-JP" dirty="0" smtClean="0">
                <a:solidFill>
                  <a:sysClr val="windowText" lastClr="000000"/>
                </a:solidFill>
              </a:rPr>
              <a:t>00</a:t>
            </a:r>
            <a:endParaRPr kumimoji="1" lang="ja-JP" altLang="en-US" dirty="0">
              <a:solidFill>
                <a:sysClr val="windowText" lastClr="000000"/>
              </a:solidFill>
            </a:endParaRPr>
          </a:p>
        </p:txBody>
      </p:sp>
    </p:spTree>
    <p:extLst>
      <p:ext uri="{BB962C8B-B14F-4D97-AF65-F5344CB8AC3E}">
        <p14:creationId xmlns:p14="http://schemas.microsoft.com/office/powerpoint/2010/main" val="2557593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矢印 10"/>
          <p:cNvSpPr/>
          <p:nvPr/>
        </p:nvSpPr>
        <p:spPr>
          <a:xfrm>
            <a:off x="1696383" y="3190632"/>
            <a:ext cx="81246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772277"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⑤個別機能訓練加算に</a:t>
            </a:r>
            <a:r>
              <a:rPr lang="ja-JP" altLang="en-US" sz="2800" dirty="0" smtClean="0"/>
              <a:t>ついて</a:t>
            </a:r>
            <a:endParaRPr lang="en-US" altLang="ja-JP" sz="2800" dirty="0"/>
          </a:p>
        </p:txBody>
      </p:sp>
      <p:sp>
        <p:nvSpPr>
          <p:cNvPr id="10" name="タイトル 1"/>
          <p:cNvSpPr txBox="1">
            <a:spLocks/>
          </p:cNvSpPr>
          <p:nvPr/>
        </p:nvSpPr>
        <p:spPr>
          <a:xfrm>
            <a:off x="344773" y="1118900"/>
            <a:ext cx="1843791"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ケース</a:t>
            </a:r>
            <a:r>
              <a:rPr lang="ja-JP" altLang="en-US" sz="2400" dirty="0" smtClean="0"/>
              <a:t>１）</a:t>
            </a:r>
            <a:endParaRPr lang="en-US" altLang="ja-JP" sz="2400" dirty="0" smtClean="0"/>
          </a:p>
        </p:txBody>
      </p:sp>
      <p:sp>
        <p:nvSpPr>
          <p:cNvPr id="12" name="タイトル 1"/>
          <p:cNvSpPr txBox="1">
            <a:spLocks/>
          </p:cNvSpPr>
          <p:nvPr/>
        </p:nvSpPr>
        <p:spPr>
          <a:xfrm>
            <a:off x="1306641" y="2964783"/>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9</a:t>
            </a:r>
            <a:r>
              <a:rPr lang="ja-JP" altLang="en-US" sz="2400" dirty="0" smtClean="0"/>
              <a:t>：</a:t>
            </a:r>
            <a:r>
              <a:rPr lang="en-US" altLang="ja-JP" sz="2400" dirty="0" smtClean="0"/>
              <a:t>00</a:t>
            </a:r>
          </a:p>
        </p:txBody>
      </p:sp>
      <p:sp>
        <p:nvSpPr>
          <p:cNvPr id="13" name="タイトル 1"/>
          <p:cNvSpPr txBox="1">
            <a:spLocks/>
          </p:cNvSpPr>
          <p:nvPr/>
        </p:nvSpPr>
        <p:spPr>
          <a:xfrm>
            <a:off x="8976610" y="2865181"/>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en-US" altLang="ja-JP" sz="2400" dirty="0"/>
              <a:t>7</a:t>
            </a:r>
            <a:r>
              <a:rPr lang="ja-JP" altLang="en-US" sz="2400" dirty="0" smtClean="0"/>
              <a:t>：</a:t>
            </a:r>
            <a:r>
              <a:rPr lang="en-US" altLang="ja-JP" sz="2400" dirty="0" smtClean="0"/>
              <a:t>00</a:t>
            </a:r>
          </a:p>
        </p:txBody>
      </p:sp>
      <p:sp>
        <p:nvSpPr>
          <p:cNvPr id="14" name="角丸四角形 13"/>
          <p:cNvSpPr/>
          <p:nvPr/>
        </p:nvSpPr>
        <p:spPr>
          <a:xfrm>
            <a:off x="2708220" y="1708795"/>
            <a:ext cx="5026705" cy="5334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機能訓練指導員Ａ　</a:t>
            </a:r>
            <a:r>
              <a:rPr lang="en-US" altLang="ja-JP" dirty="0" smtClean="0">
                <a:solidFill>
                  <a:sysClr val="windowText" lastClr="000000"/>
                </a:solidFill>
              </a:rPr>
              <a:t>10</a:t>
            </a:r>
            <a:r>
              <a:rPr lang="ja-JP" altLang="en-US" dirty="0" smtClean="0">
                <a:solidFill>
                  <a:sysClr val="windowText" lastClr="000000"/>
                </a:solidFill>
              </a:rPr>
              <a:t>：</a:t>
            </a:r>
            <a:r>
              <a:rPr lang="en-US" altLang="ja-JP" dirty="0" smtClean="0">
                <a:solidFill>
                  <a:sysClr val="windowText" lastClr="000000"/>
                </a:solidFill>
              </a:rPr>
              <a:t>00</a:t>
            </a:r>
            <a:r>
              <a:rPr lang="ja-JP" altLang="en-US" dirty="0" smtClean="0">
                <a:solidFill>
                  <a:sysClr val="windowText" lastClr="000000"/>
                </a:solidFill>
              </a:rPr>
              <a:t>～</a:t>
            </a:r>
            <a:r>
              <a:rPr lang="en-US" altLang="ja-JP" dirty="0" smtClean="0">
                <a:solidFill>
                  <a:sysClr val="windowText" lastClr="000000"/>
                </a:solidFill>
              </a:rPr>
              <a:t>15</a:t>
            </a:r>
            <a:r>
              <a:rPr lang="ja-JP" altLang="en-US" dirty="0" smtClean="0">
                <a:solidFill>
                  <a:sysClr val="windowText" lastClr="000000"/>
                </a:solidFill>
              </a:rPr>
              <a:t>：</a:t>
            </a:r>
            <a:r>
              <a:rPr lang="en-US" altLang="ja-JP" dirty="0" smtClean="0">
                <a:solidFill>
                  <a:sysClr val="windowText" lastClr="000000"/>
                </a:solidFill>
              </a:rPr>
              <a:t>00</a:t>
            </a:r>
            <a:endParaRPr kumimoji="1" lang="ja-JP" altLang="en-US" dirty="0">
              <a:solidFill>
                <a:sysClr val="windowText" lastClr="000000"/>
              </a:solidFill>
            </a:endParaRPr>
          </a:p>
        </p:txBody>
      </p:sp>
      <p:sp>
        <p:nvSpPr>
          <p:cNvPr id="16" name="角丸四角形 15"/>
          <p:cNvSpPr/>
          <p:nvPr/>
        </p:nvSpPr>
        <p:spPr>
          <a:xfrm>
            <a:off x="2708220" y="2546360"/>
            <a:ext cx="4017366" cy="5334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ysClr val="windowText" lastClr="000000"/>
                </a:solidFill>
              </a:rPr>
              <a:t>機能訓練指導員</a:t>
            </a:r>
            <a:r>
              <a:rPr lang="ja-JP" altLang="en-US" dirty="0" smtClean="0">
                <a:solidFill>
                  <a:sysClr val="windowText" lastClr="000000"/>
                </a:solidFill>
              </a:rPr>
              <a:t>Ｂ　</a:t>
            </a:r>
            <a:r>
              <a:rPr lang="en-US" altLang="ja-JP" dirty="0" smtClean="0">
                <a:solidFill>
                  <a:sysClr val="windowText" lastClr="000000"/>
                </a:solidFill>
              </a:rPr>
              <a:t>10</a:t>
            </a:r>
            <a:r>
              <a:rPr lang="ja-JP" altLang="en-US" dirty="0">
                <a:solidFill>
                  <a:sysClr val="windowText" lastClr="000000"/>
                </a:solidFill>
              </a:rPr>
              <a:t>：</a:t>
            </a:r>
            <a:r>
              <a:rPr lang="en-US" altLang="ja-JP" dirty="0">
                <a:solidFill>
                  <a:sysClr val="windowText" lastClr="000000"/>
                </a:solidFill>
              </a:rPr>
              <a:t>00</a:t>
            </a:r>
            <a:r>
              <a:rPr lang="ja-JP" altLang="en-US" dirty="0">
                <a:solidFill>
                  <a:sysClr val="windowText" lastClr="000000"/>
                </a:solidFill>
              </a:rPr>
              <a:t>～</a:t>
            </a:r>
            <a:r>
              <a:rPr lang="en-US" altLang="ja-JP" dirty="0" smtClean="0">
                <a:solidFill>
                  <a:sysClr val="windowText" lastClr="000000"/>
                </a:solidFill>
              </a:rPr>
              <a:t>13</a:t>
            </a:r>
            <a:r>
              <a:rPr lang="ja-JP" altLang="en-US" dirty="0" smtClean="0">
                <a:solidFill>
                  <a:sysClr val="windowText" lastClr="000000"/>
                </a:solidFill>
              </a:rPr>
              <a:t>：</a:t>
            </a:r>
            <a:r>
              <a:rPr lang="en-US" altLang="ja-JP" dirty="0">
                <a:solidFill>
                  <a:sysClr val="windowText" lastClr="000000"/>
                </a:solidFill>
              </a:rPr>
              <a:t>00</a:t>
            </a:r>
            <a:endParaRPr lang="ja-JP" altLang="en-US" dirty="0">
              <a:solidFill>
                <a:sysClr val="windowText" lastClr="000000"/>
              </a:solidFill>
            </a:endParaRPr>
          </a:p>
        </p:txBody>
      </p:sp>
      <p:sp>
        <p:nvSpPr>
          <p:cNvPr id="17" name="タイトル 1"/>
          <p:cNvSpPr txBox="1">
            <a:spLocks/>
          </p:cNvSpPr>
          <p:nvPr/>
        </p:nvSpPr>
        <p:spPr>
          <a:xfrm>
            <a:off x="344773" y="3879464"/>
            <a:ext cx="1843791"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ケース</a:t>
            </a:r>
            <a:r>
              <a:rPr lang="ja-JP" altLang="en-US" sz="2400" dirty="0" smtClean="0"/>
              <a:t>２）</a:t>
            </a:r>
            <a:endParaRPr lang="en-US" altLang="ja-JP" sz="2400" dirty="0" smtClean="0"/>
          </a:p>
        </p:txBody>
      </p:sp>
      <p:sp>
        <p:nvSpPr>
          <p:cNvPr id="18" name="右矢印 17"/>
          <p:cNvSpPr/>
          <p:nvPr/>
        </p:nvSpPr>
        <p:spPr>
          <a:xfrm>
            <a:off x="1696384" y="6113552"/>
            <a:ext cx="8124669"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タイトル 1"/>
          <p:cNvSpPr txBox="1">
            <a:spLocks/>
          </p:cNvSpPr>
          <p:nvPr/>
        </p:nvSpPr>
        <p:spPr>
          <a:xfrm>
            <a:off x="1306641" y="5870942"/>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9</a:t>
            </a:r>
            <a:r>
              <a:rPr lang="ja-JP" altLang="en-US" sz="2400" dirty="0" smtClean="0"/>
              <a:t>：</a:t>
            </a:r>
            <a:r>
              <a:rPr lang="en-US" altLang="ja-JP" sz="2400" dirty="0" smtClean="0"/>
              <a:t>00</a:t>
            </a:r>
          </a:p>
        </p:txBody>
      </p:sp>
      <p:sp>
        <p:nvSpPr>
          <p:cNvPr id="20" name="タイトル 1"/>
          <p:cNvSpPr txBox="1">
            <a:spLocks/>
          </p:cNvSpPr>
          <p:nvPr/>
        </p:nvSpPr>
        <p:spPr>
          <a:xfrm>
            <a:off x="8976610" y="5784076"/>
            <a:ext cx="1229194" cy="48522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en-US" altLang="ja-JP" sz="2400" dirty="0"/>
              <a:t>7</a:t>
            </a:r>
            <a:r>
              <a:rPr lang="ja-JP" altLang="en-US" sz="2400" dirty="0" smtClean="0"/>
              <a:t>：</a:t>
            </a:r>
            <a:r>
              <a:rPr lang="en-US" altLang="ja-JP" sz="2400" dirty="0" smtClean="0"/>
              <a:t>00</a:t>
            </a:r>
          </a:p>
        </p:txBody>
      </p:sp>
      <p:sp>
        <p:nvSpPr>
          <p:cNvPr id="21" name="角丸四角形 20"/>
          <p:cNvSpPr/>
          <p:nvPr/>
        </p:nvSpPr>
        <p:spPr>
          <a:xfrm>
            <a:off x="1696383" y="4443886"/>
            <a:ext cx="3987383" cy="5334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ysClr val="windowText" lastClr="000000"/>
                </a:solidFill>
              </a:rPr>
              <a:t>機能訓練指導員Ａ　</a:t>
            </a:r>
            <a:r>
              <a:rPr lang="en-US" altLang="ja-JP" dirty="0">
                <a:solidFill>
                  <a:sysClr val="windowText" lastClr="000000"/>
                </a:solidFill>
              </a:rPr>
              <a:t>9</a:t>
            </a:r>
            <a:r>
              <a:rPr lang="ja-JP" altLang="en-US" dirty="0" smtClean="0">
                <a:solidFill>
                  <a:sysClr val="windowText" lastClr="000000"/>
                </a:solidFill>
              </a:rPr>
              <a:t>：</a:t>
            </a:r>
            <a:r>
              <a:rPr lang="en-US" altLang="ja-JP" dirty="0" smtClean="0">
                <a:solidFill>
                  <a:sysClr val="windowText" lastClr="000000"/>
                </a:solidFill>
              </a:rPr>
              <a:t>00</a:t>
            </a:r>
            <a:r>
              <a:rPr lang="ja-JP" altLang="en-US" dirty="0" smtClean="0">
                <a:solidFill>
                  <a:sysClr val="windowText" lastClr="000000"/>
                </a:solidFill>
              </a:rPr>
              <a:t>～</a:t>
            </a:r>
            <a:r>
              <a:rPr lang="en-US" altLang="ja-JP" dirty="0" smtClean="0">
                <a:solidFill>
                  <a:sysClr val="windowText" lastClr="000000"/>
                </a:solidFill>
              </a:rPr>
              <a:t>13</a:t>
            </a:r>
            <a:r>
              <a:rPr lang="ja-JP" altLang="en-US" dirty="0" smtClean="0">
                <a:solidFill>
                  <a:sysClr val="windowText" lastClr="000000"/>
                </a:solidFill>
              </a:rPr>
              <a:t>：</a:t>
            </a:r>
            <a:r>
              <a:rPr lang="en-US" altLang="ja-JP" dirty="0" smtClean="0">
                <a:solidFill>
                  <a:sysClr val="windowText" lastClr="000000"/>
                </a:solidFill>
              </a:rPr>
              <a:t>00</a:t>
            </a:r>
            <a:endParaRPr kumimoji="1" lang="ja-JP" altLang="en-US" dirty="0">
              <a:solidFill>
                <a:sysClr val="windowText" lastClr="000000"/>
              </a:solidFill>
            </a:endParaRPr>
          </a:p>
        </p:txBody>
      </p:sp>
      <p:sp>
        <p:nvSpPr>
          <p:cNvPr id="25" name="角丸四角形 24"/>
          <p:cNvSpPr/>
          <p:nvPr/>
        </p:nvSpPr>
        <p:spPr>
          <a:xfrm>
            <a:off x="5683766" y="5192277"/>
            <a:ext cx="4137286" cy="5469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ysClr val="windowText" lastClr="000000"/>
                </a:solidFill>
              </a:rPr>
              <a:t>機能訓練指導員</a:t>
            </a:r>
            <a:r>
              <a:rPr lang="ja-JP" altLang="en-US" dirty="0" smtClean="0">
                <a:solidFill>
                  <a:sysClr val="windowText" lastClr="000000"/>
                </a:solidFill>
              </a:rPr>
              <a:t>Ｂ　</a:t>
            </a:r>
            <a:r>
              <a:rPr lang="en-US" altLang="ja-JP" dirty="0" smtClean="0">
                <a:solidFill>
                  <a:sysClr val="windowText" lastClr="000000"/>
                </a:solidFill>
              </a:rPr>
              <a:t>13</a:t>
            </a:r>
            <a:r>
              <a:rPr lang="ja-JP" altLang="en-US" dirty="0" smtClean="0">
                <a:solidFill>
                  <a:sysClr val="windowText" lastClr="000000"/>
                </a:solidFill>
              </a:rPr>
              <a:t>：</a:t>
            </a:r>
            <a:r>
              <a:rPr lang="en-US" altLang="ja-JP" dirty="0">
                <a:solidFill>
                  <a:sysClr val="windowText" lastClr="000000"/>
                </a:solidFill>
              </a:rPr>
              <a:t>00</a:t>
            </a:r>
            <a:r>
              <a:rPr lang="ja-JP" altLang="en-US" dirty="0">
                <a:solidFill>
                  <a:sysClr val="windowText" lastClr="000000"/>
                </a:solidFill>
              </a:rPr>
              <a:t>～</a:t>
            </a:r>
            <a:r>
              <a:rPr lang="en-US" altLang="ja-JP" dirty="0" smtClean="0">
                <a:solidFill>
                  <a:sysClr val="windowText" lastClr="000000"/>
                </a:solidFill>
              </a:rPr>
              <a:t>17</a:t>
            </a:r>
            <a:r>
              <a:rPr lang="ja-JP" altLang="en-US" dirty="0" smtClean="0">
                <a:solidFill>
                  <a:sysClr val="windowText" lastClr="000000"/>
                </a:solidFill>
              </a:rPr>
              <a:t>：</a:t>
            </a:r>
            <a:r>
              <a:rPr lang="en-US" altLang="ja-JP" dirty="0">
                <a:solidFill>
                  <a:sysClr val="windowText" lastClr="000000"/>
                </a:solidFill>
              </a:rPr>
              <a:t>00</a:t>
            </a:r>
            <a:endParaRPr lang="ja-JP" altLang="en-US" dirty="0">
              <a:solidFill>
                <a:sysClr val="windowText" lastClr="000000"/>
              </a:solidFill>
            </a:endParaRPr>
          </a:p>
        </p:txBody>
      </p:sp>
    </p:spTree>
    <p:extLst>
      <p:ext uri="{BB962C8B-B14F-4D97-AF65-F5344CB8AC3E}">
        <p14:creationId xmlns:p14="http://schemas.microsoft.com/office/powerpoint/2010/main" val="2864350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1013</TotalTime>
  <Words>1282</Words>
  <Application>Microsoft Office PowerPoint</Application>
  <PresentationFormat>ワイド画面</PresentationFormat>
  <Paragraphs>98</Paragraphs>
  <Slides>7</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7</vt:i4>
      </vt:variant>
    </vt:vector>
  </HeadingPairs>
  <TitlesOfParts>
    <vt:vector size="11" baseType="lpstr">
      <vt:lpstr>游ゴシック</vt:lpstr>
      <vt:lpstr>游ゴシック Light</vt:lpstr>
      <vt:lpstr>Arial</vt:lpstr>
      <vt:lpstr>Office テーマ</vt:lpstr>
      <vt:lpstr>報酬基準</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２．虐待の防止について</dc:title>
  <dc:creator>野上　大介</dc:creator>
  <cp:lastModifiedBy>野上　大介</cp:lastModifiedBy>
  <cp:revision>74</cp:revision>
  <dcterms:created xsi:type="dcterms:W3CDTF">2025-02-19T13:01:28Z</dcterms:created>
  <dcterms:modified xsi:type="dcterms:W3CDTF">2025-03-06T05:50:15Z</dcterms:modified>
</cp:coreProperties>
</file>