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88" r:id="rId2"/>
    <p:sldId id="256" r:id="rId3"/>
    <p:sldId id="277" r:id="rId4"/>
    <p:sldId id="278" r:id="rId5"/>
    <p:sldId id="280" r:id="rId6"/>
    <p:sldId id="285" r:id="rId7"/>
    <p:sldId id="283" r:id="rId8"/>
    <p:sldId id="286" r:id="rId9"/>
    <p:sldId id="281" r:id="rId10"/>
    <p:sldId id="275" r:id="rId11"/>
    <p:sldId id="276" r:id="rId12"/>
    <p:sldId id="269" r:id="rId13"/>
    <p:sldId id="287" r:id="rId14"/>
    <p:sldId id="270" r:id="rId15"/>
    <p:sldId id="271" r:id="rId16"/>
    <p:sldId id="272" r:id="rId17"/>
    <p:sldId id="273" r:id="rId18"/>
    <p:sldId id="263" r:id="rId19"/>
    <p:sldId id="267" r:id="rId20"/>
    <p:sldId id="268" r:id="rId21"/>
    <p:sldId id="265" r:id="rId22"/>
    <p:sldId id="282" r:id="rId23"/>
    <p:sldId id="289" r:id="rId24"/>
    <p:sldId id="290" r:id="rId25"/>
    <p:sldId id="291" r:id="rId26"/>
    <p:sldId id="292" r:id="rId27"/>
    <p:sldId id="293" r:id="rId28"/>
    <p:sldId id="294" r:id="rId29"/>
    <p:sldId id="295" r:id="rId30"/>
    <p:sldId id="296" r:id="rId31"/>
    <p:sldId id="297" r:id="rId32"/>
    <p:sldId id="298" r:id="rId33"/>
    <p:sldId id="299" r:id="rId34"/>
    <p:sldId id="300" r:id="rId35"/>
    <p:sldId id="301" r:id="rId36"/>
    <p:sldId id="302" r:id="rId37"/>
    <p:sldId id="303" r:id="rId38"/>
    <p:sldId id="304" r:id="rId39"/>
    <p:sldId id="305" r:id="rId40"/>
    <p:sldId id="306" r:id="rId41"/>
    <p:sldId id="307" r:id="rId42"/>
    <p:sldId id="308" r:id="rId43"/>
    <p:sldId id="309" r:id="rId44"/>
    <p:sldId id="310" r:id="rId45"/>
    <p:sldId id="311" r:id="rId46"/>
    <p:sldId id="312" r:id="rId47"/>
    <p:sldId id="313" r:id="rId48"/>
    <p:sldId id="314" r:id="rId49"/>
    <p:sldId id="315" r:id="rId50"/>
    <p:sldId id="316" r:id="rId51"/>
    <p:sldId id="317" r:id="rId5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4E7"/>
    <a:srgbClr val="FFE8CB"/>
    <a:srgbClr val="FFDF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41" autoAdjust="0"/>
    <p:restoredTop sz="94660"/>
  </p:normalViewPr>
  <p:slideViewPr>
    <p:cSldViewPr snapToGrid="0">
      <p:cViewPr varScale="1">
        <p:scale>
          <a:sx n="64" d="100"/>
          <a:sy n="64" d="100"/>
        </p:scale>
        <p:origin x="90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4E032D-E34F-4120-BACB-608F184AC27D}" type="datetimeFigureOut">
              <a:rPr kumimoji="1" lang="ja-JP" altLang="en-US" smtClean="0"/>
              <a:t>2025/3/10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74A71-9705-4636-9823-087F43F40FF0}" type="slidenum">
              <a:rPr kumimoji="1" lang="ja-JP" altLang="en-US" smtClean="0"/>
              <a:t>‹#›</a:t>
            </a:fld>
            <a:endParaRPr kumimoji="1" lang="ja-JP" altLang="en-US"/>
          </a:p>
        </p:txBody>
      </p:sp>
    </p:spTree>
    <p:extLst>
      <p:ext uri="{BB962C8B-B14F-4D97-AF65-F5344CB8AC3E}">
        <p14:creationId xmlns:p14="http://schemas.microsoft.com/office/powerpoint/2010/main" val="207083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27</a:t>
            </a:fld>
            <a:endParaRPr kumimoji="1" lang="ja-JP" altLang="en-US"/>
          </a:p>
        </p:txBody>
      </p:sp>
    </p:spTree>
    <p:extLst>
      <p:ext uri="{BB962C8B-B14F-4D97-AF65-F5344CB8AC3E}">
        <p14:creationId xmlns:p14="http://schemas.microsoft.com/office/powerpoint/2010/main" val="3450425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A874A71-9705-4636-9823-087F43F40FF0}" type="slidenum">
              <a:rPr kumimoji="1" lang="ja-JP" altLang="en-US" smtClean="0"/>
              <a:t>37</a:t>
            </a:fld>
            <a:endParaRPr kumimoji="1" lang="ja-JP" altLang="en-US"/>
          </a:p>
        </p:txBody>
      </p:sp>
    </p:spTree>
    <p:extLst>
      <p:ext uri="{BB962C8B-B14F-4D97-AF65-F5344CB8AC3E}">
        <p14:creationId xmlns:p14="http://schemas.microsoft.com/office/powerpoint/2010/main" val="3244289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C82A205-1702-47F9-A5BC-2076B2490A11}" type="datetime1">
              <a:rPr kumimoji="1" lang="ja-JP" altLang="en-US" smtClean="0"/>
              <a:t>2025/3/10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4260029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E9C2EAF-B38B-419E-BF4B-214DA14D5C13}" type="datetime1">
              <a:rPr kumimoji="1" lang="ja-JP" altLang="en-US" smtClean="0"/>
              <a:t>2025/3/10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397195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5F1EEE-63AE-4C5A-A3AE-77B1F684E0A9}" type="datetime1">
              <a:rPr kumimoji="1" lang="ja-JP" altLang="en-US" smtClean="0"/>
              <a:t>2025/3/10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841157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407929E-EF23-43C2-B949-44895831AFC8}" type="datetime1">
              <a:rPr kumimoji="1" lang="ja-JP" altLang="en-US" smtClean="0"/>
              <a:t>2025/3/10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87438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574EED-2001-4103-ADCB-C4E4132AECD6}" type="datetime1">
              <a:rPr kumimoji="1" lang="ja-JP" altLang="en-US" smtClean="0"/>
              <a:t>2025/3/10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946097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A98B065-8B5F-4C70-AA67-A90CD74C068D}" type="datetime1">
              <a:rPr kumimoji="1" lang="ja-JP" altLang="en-US" smtClean="0"/>
              <a:t>2025/3/10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043522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84E7249-D95E-4FE5-992A-3B5B2D58BDE4}" type="datetime1">
              <a:rPr kumimoji="1" lang="ja-JP" altLang="en-US" smtClean="0"/>
              <a:t>2025/3/10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1104270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9438146-2FB6-40FF-86D0-B74897E90D6F}" type="datetime1">
              <a:rPr kumimoji="1" lang="ja-JP" altLang="en-US" smtClean="0"/>
              <a:t>2025/3/10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719352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53EC0AA-3820-41AB-9232-A71B6A87239A}" type="datetime1">
              <a:rPr kumimoji="1" lang="ja-JP" altLang="en-US" smtClean="0"/>
              <a:t>2025/3/10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333091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85FD52B-CF81-4A6B-A8D9-DA5C668CA2D2}" type="datetime1">
              <a:rPr kumimoji="1" lang="ja-JP" altLang="en-US" smtClean="0"/>
              <a:t>2025/3/10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91280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E842566-ABCC-42C5-AB96-04E23176CFDB}" type="datetime1">
              <a:rPr kumimoji="1" lang="ja-JP" altLang="en-US" smtClean="0"/>
              <a:t>2025/3/10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211993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56EA29-DB16-4A6A-8FBC-C4C0453F4813}" type="datetime1">
              <a:rPr kumimoji="1" lang="ja-JP" altLang="en-US" smtClean="0"/>
              <a:t>2025/3/10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6229D4-9B9A-4EFC-9BE8-B4F3EBC7E80E}" type="slidenum">
              <a:rPr kumimoji="1" lang="ja-JP" altLang="en-US" smtClean="0"/>
              <a:t>‹#›</a:t>
            </a:fld>
            <a:endParaRPr kumimoji="1" lang="ja-JP" altLang="en-US"/>
          </a:p>
        </p:txBody>
      </p:sp>
    </p:spTree>
    <p:extLst>
      <p:ext uri="{BB962C8B-B14F-4D97-AF65-F5344CB8AC3E}">
        <p14:creationId xmlns:p14="http://schemas.microsoft.com/office/powerpoint/2010/main" val="400138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www.mhlw.go.jp/stf/seisakunitsuite/bunya/hukushi_kaigo/kaigo_koureisha/douga_00002.html"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s://www.mhlw.go.jp/content/12300000/001248430.pdf"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5" y="540845"/>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ctrTitle"/>
          </p:nvPr>
        </p:nvSpPr>
        <p:spPr>
          <a:xfrm>
            <a:off x="174885" y="224852"/>
            <a:ext cx="9089036" cy="871694"/>
          </a:xfrm>
        </p:spPr>
        <p:txBody>
          <a:bodyPr>
            <a:normAutofit/>
          </a:bodyPr>
          <a:lstStyle/>
          <a:p>
            <a:pPr algn="l"/>
            <a:r>
              <a:rPr lang="ja-JP" altLang="en-US" sz="4400" dirty="0" smtClean="0"/>
              <a:t>運営基準</a:t>
            </a:r>
            <a:endParaRPr kumimoji="1" lang="ja-JP" altLang="en-US" sz="4400" dirty="0"/>
          </a:p>
        </p:txBody>
      </p:sp>
      <p:sp>
        <p:nvSpPr>
          <p:cNvPr id="3" name="サブタイトル 2"/>
          <p:cNvSpPr>
            <a:spLocks noGrp="1"/>
          </p:cNvSpPr>
          <p:nvPr>
            <p:ph type="subTitle" idx="1"/>
          </p:nvPr>
        </p:nvSpPr>
        <p:spPr>
          <a:xfrm>
            <a:off x="464695" y="1750885"/>
            <a:ext cx="11227633" cy="4589953"/>
          </a:xfrm>
        </p:spPr>
        <p:txBody>
          <a:bodyPr>
            <a:noAutofit/>
          </a:bodyPr>
          <a:lstStyle/>
          <a:p>
            <a:pPr algn="l"/>
            <a:r>
              <a:rPr lang="ja-JP" altLang="en-US" sz="2800" dirty="0">
                <a:latin typeface="+mj-ea"/>
                <a:ea typeface="+mj-ea"/>
              </a:rPr>
              <a:t>１．業務継続計画（</a:t>
            </a:r>
            <a:r>
              <a:rPr lang="en-US" altLang="ja-JP" sz="2800" dirty="0">
                <a:latin typeface="+mj-ea"/>
                <a:ea typeface="+mj-ea"/>
              </a:rPr>
              <a:t>BCP</a:t>
            </a:r>
            <a:r>
              <a:rPr lang="ja-JP" altLang="en-US" sz="2800" dirty="0">
                <a:latin typeface="+mj-ea"/>
                <a:ea typeface="+mj-ea"/>
              </a:rPr>
              <a:t>）に</a:t>
            </a:r>
            <a:r>
              <a:rPr lang="ja-JP" altLang="en-US" sz="2800" dirty="0" smtClean="0">
                <a:latin typeface="+mj-ea"/>
                <a:ea typeface="+mj-ea"/>
              </a:rPr>
              <a:t>ついて</a:t>
            </a:r>
            <a:endParaRPr lang="en-US" altLang="ja-JP" sz="2800" dirty="0" smtClean="0">
              <a:latin typeface="+mj-ea"/>
              <a:ea typeface="+mj-ea"/>
            </a:endParaRPr>
          </a:p>
          <a:p>
            <a:pPr algn="l"/>
            <a:endParaRPr lang="en-US" altLang="ja-JP" sz="2800" dirty="0" smtClean="0">
              <a:latin typeface="+mj-ea"/>
              <a:ea typeface="+mj-ea"/>
            </a:endParaRPr>
          </a:p>
          <a:p>
            <a:pPr algn="l"/>
            <a:r>
              <a:rPr lang="ja-JP" altLang="en-US" sz="2800" dirty="0">
                <a:latin typeface="+mj-ea"/>
                <a:ea typeface="+mj-ea"/>
              </a:rPr>
              <a:t>２．虐待の防止に</a:t>
            </a:r>
            <a:r>
              <a:rPr lang="ja-JP" altLang="en-US" sz="2800" dirty="0" smtClean="0">
                <a:latin typeface="+mj-ea"/>
                <a:ea typeface="+mj-ea"/>
              </a:rPr>
              <a:t>ついて</a:t>
            </a:r>
            <a:endParaRPr lang="en-US" altLang="ja-JP" sz="2800" dirty="0" smtClean="0">
              <a:latin typeface="+mj-ea"/>
              <a:ea typeface="+mj-ea"/>
            </a:endParaRPr>
          </a:p>
          <a:p>
            <a:pPr algn="l"/>
            <a:endParaRPr lang="en-US" altLang="ja-JP" sz="2800" dirty="0" smtClean="0">
              <a:latin typeface="+mj-ea"/>
              <a:ea typeface="+mj-ea"/>
            </a:endParaRPr>
          </a:p>
          <a:p>
            <a:pPr algn="l"/>
            <a:r>
              <a:rPr lang="ja-JP" altLang="en-US" sz="2800" dirty="0">
                <a:latin typeface="+mj-ea"/>
                <a:ea typeface="+mj-ea"/>
              </a:rPr>
              <a:t>３．衛生管理等に</a:t>
            </a:r>
            <a:r>
              <a:rPr lang="ja-JP" altLang="en-US" sz="2800" dirty="0" smtClean="0">
                <a:latin typeface="+mj-ea"/>
                <a:ea typeface="+mj-ea"/>
              </a:rPr>
              <a:t>ついて</a:t>
            </a:r>
            <a:endParaRPr lang="en-US" altLang="ja-JP" sz="2800" dirty="0" smtClean="0">
              <a:latin typeface="+mj-ea"/>
              <a:ea typeface="+mj-ea"/>
            </a:endParaRPr>
          </a:p>
          <a:p>
            <a:pPr algn="l"/>
            <a:endParaRPr lang="en-US" altLang="ja-JP" sz="2800" dirty="0" smtClean="0">
              <a:latin typeface="+mj-ea"/>
              <a:ea typeface="+mj-ea"/>
            </a:endParaRPr>
          </a:p>
          <a:p>
            <a:pPr algn="l"/>
            <a:r>
              <a:rPr lang="ja-JP" altLang="en-US" sz="2800" dirty="0">
                <a:latin typeface="+mj-ea"/>
                <a:ea typeface="+mj-ea"/>
              </a:rPr>
              <a:t>４．</a:t>
            </a:r>
            <a:r>
              <a:rPr lang="ja-JP" altLang="en-US" sz="2800" dirty="0" smtClean="0">
                <a:latin typeface="+mj-ea"/>
                <a:ea typeface="+mj-ea"/>
              </a:rPr>
              <a:t>身体的拘束等について</a:t>
            </a:r>
            <a:endParaRPr lang="en-US" altLang="ja-JP" sz="2800" dirty="0" smtClean="0">
              <a:latin typeface="+mj-ea"/>
              <a:ea typeface="+mj-ea"/>
            </a:endParaRPr>
          </a:p>
          <a:p>
            <a:pPr algn="l"/>
            <a:endParaRPr lang="en-US" altLang="ja-JP" sz="2800" dirty="0" smtClean="0">
              <a:latin typeface="+mj-ea"/>
              <a:ea typeface="+mj-ea"/>
            </a:endParaRPr>
          </a:p>
          <a:p>
            <a:pPr algn="l"/>
            <a:r>
              <a:rPr lang="ja-JP" altLang="en-US" sz="2800" dirty="0">
                <a:latin typeface="+mj-ea"/>
                <a:ea typeface="+mj-ea"/>
              </a:rPr>
              <a:t>５．掲示について</a:t>
            </a:r>
            <a:endParaRPr lang="en-US" altLang="ja-JP" sz="2800" dirty="0" smtClean="0">
              <a:latin typeface="+mj-ea"/>
              <a:ea typeface="+mj-ea"/>
            </a:endParaRPr>
          </a:p>
        </p:txBody>
      </p:sp>
    </p:spTree>
    <p:extLst>
      <p:ext uri="{BB962C8B-B14F-4D97-AF65-F5344CB8AC3E}">
        <p14:creationId xmlns:p14="http://schemas.microsoft.com/office/powerpoint/2010/main" val="33851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②</a:t>
            </a:r>
            <a:r>
              <a:rPr lang="en-US" altLang="ja-JP" sz="2800" dirty="0"/>
              <a:t>BCP</a:t>
            </a:r>
            <a:r>
              <a:rPr lang="ja-JP" altLang="en-US" sz="2800" dirty="0"/>
              <a:t>策定後の研修について</a:t>
            </a:r>
            <a:endParaRPr lang="en-US" altLang="ja-JP" sz="2800" dirty="0"/>
          </a:p>
        </p:txBody>
      </p:sp>
      <p:sp>
        <p:nvSpPr>
          <p:cNvPr id="5" name="タイトル 1"/>
          <p:cNvSpPr txBox="1">
            <a:spLocks/>
          </p:cNvSpPr>
          <p:nvPr/>
        </p:nvSpPr>
        <p:spPr>
          <a:xfrm>
            <a:off x="272319" y="99897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solidFill>
                  <a:srgbClr val="FF0000"/>
                </a:solidFill>
              </a:rPr>
              <a:t>BCP</a:t>
            </a:r>
            <a:r>
              <a:rPr lang="ja-JP" altLang="en-US" sz="2400" b="1" dirty="0" smtClean="0">
                <a:solidFill>
                  <a:srgbClr val="FF0000"/>
                </a:solidFill>
              </a:rPr>
              <a:t>策定後の研修とは</a:t>
            </a:r>
            <a:endParaRPr lang="en-US" altLang="ja-JP" sz="2400" b="1" dirty="0">
              <a:solidFill>
                <a:srgbClr val="FF0000"/>
              </a:solidFill>
            </a:endParaRPr>
          </a:p>
        </p:txBody>
      </p:sp>
      <p:sp>
        <p:nvSpPr>
          <p:cNvPr id="9" name="タイトル 1"/>
          <p:cNvSpPr txBox="1">
            <a:spLocks/>
          </p:cNvSpPr>
          <p:nvPr/>
        </p:nvSpPr>
        <p:spPr>
          <a:xfrm>
            <a:off x="432836" y="1416330"/>
            <a:ext cx="11289470" cy="1445800"/>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感染症及び災害に係る</a:t>
            </a:r>
            <a:r>
              <a:rPr lang="en-US" altLang="ja-JP" sz="2400" dirty="0" smtClean="0"/>
              <a:t>BCP</a:t>
            </a:r>
            <a:r>
              <a:rPr lang="ja-JP" altLang="en-US" sz="2400" dirty="0" smtClean="0"/>
              <a:t>の具体的内容を職員間に共有するとともに、平常時の対応の必要性や、緊急時の対応にかかる理解の励行を行うものです。</a:t>
            </a:r>
            <a:endParaRPr lang="en-US" altLang="ja-JP" sz="2400" dirty="0" smtClean="0"/>
          </a:p>
          <a:p>
            <a:r>
              <a:rPr lang="en-US" altLang="ja-JP" sz="2400" dirty="0"/>
              <a:t>BCP</a:t>
            </a:r>
            <a:r>
              <a:rPr lang="ja-JP" altLang="en-US" sz="2400" dirty="0"/>
              <a:t>の内容を共有するだけで</a:t>
            </a:r>
            <a:r>
              <a:rPr lang="ja-JP" altLang="en-US" sz="2400" dirty="0" smtClean="0"/>
              <a:t>なく、</a:t>
            </a:r>
            <a:r>
              <a:rPr lang="en-US" altLang="ja-JP" sz="2400" dirty="0" smtClean="0"/>
              <a:t>BCP</a:t>
            </a:r>
            <a:r>
              <a:rPr lang="ja-JP" altLang="en-US" sz="2400" dirty="0"/>
              <a:t>について理解を</a:t>
            </a:r>
            <a:r>
              <a:rPr lang="ja-JP" altLang="en-US" sz="2400" dirty="0" smtClean="0"/>
              <a:t>深め、緊急</a:t>
            </a:r>
            <a:r>
              <a:rPr lang="ja-JP" altLang="en-US" sz="2400" dirty="0"/>
              <a:t>時に迅速に対応できるようにすることが重要</a:t>
            </a:r>
            <a:r>
              <a:rPr lang="ja-JP" altLang="en-US" sz="2400" dirty="0" smtClean="0"/>
              <a:t>です。</a:t>
            </a:r>
            <a:r>
              <a:rPr lang="ja-JP" altLang="en-US" sz="2400" u="sng" dirty="0" smtClean="0"/>
              <a:t>研修は</a:t>
            </a:r>
            <a:r>
              <a:rPr lang="ja-JP" altLang="en-US" sz="2400" b="1" u="sng" dirty="0" smtClean="0"/>
              <a:t>年１回以上</a:t>
            </a:r>
            <a:r>
              <a:rPr lang="ja-JP" altLang="en-US" sz="2400" u="sng" dirty="0" smtClean="0"/>
              <a:t>の実施が求められます</a:t>
            </a:r>
            <a:r>
              <a:rPr lang="ja-JP" altLang="en-US" sz="2400" dirty="0" smtClean="0"/>
              <a:t>。</a:t>
            </a:r>
            <a:endParaRPr lang="en-US" altLang="ja-JP" sz="2400" dirty="0"/>
          </a:p>
        </p:txBody>
      </p:sp>
      <p:sp>
        <p:nvSpPr>
          <p:cNvPr id="12" name="タイトル 1"/>
          <p:cNvSpPr txBox="1">
            <a:spLocks/>
          </p:cNvSpPr>
          <p:nvPr/>
        </p:nvSpPr>
        <p:spPr>
          <a:xfrm>
            <a:off x="272319" y="3012032"/>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solidFill>
                  <a:srgbClr val="FF0000"/>
                </a:solidFill>
              </a:rPr>
              <a:t>BCP</a:t>
            </a:r>
            <a:r>
              <a:rPr lang="ja-JP" altLang="en-US" sz="2400" b="1" dirty="0" smtClean="0">
                <a:solidFill>
                  <a:srgbClr val="FF0000"/>
                </a:solidFill>
              </a:rPr>
              <a:t>策定後の研修の流れ</a:t>
            </a:r>
            <a:endParaRPr lang="en-US" altLang="ja-JP" sz="2400" b="1" dirty="0">
              <a:solidFill>
                <a:srgbClr val="FF0000"/>
              </a:solidFill>
            </a:endParaRPr>
          </a:p>
        </p:txBody>
      </p:sp>
      <p:sp>
        <p:nvSpPr>
          <p:cNvPr id="13" name="タイトル 1"/>
          <p:cNvSpPr txBox="1">
            <a:spLocks/>
          </p:cNvSpPr>
          <p:nvPr/>
        </p:nvSpPr>
        <p:spPr>
          <a:xfrm>
            <a:off x="432836" y="3447922"/>
            <a:ext cx="11289470" cy="794294"/>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BCP</a:t>
            </a:r>
            <a:r>
              <a:rPr lang="ja-JP" altLang="en-US" sz="2400" dirty="0" smtClean="0"/>
              <a:t>の研修は、緊急時の対応ルールや対応体制を全職員に周知するための研修です。以下の流れで実施しましょう。</a:t>
            </a:r>
            <a:endParaRPr lang="en-US" altLang="ja-JP" sz="2400" dirty="0"/>
          </a:p>
        </p:txBody>
      </p:sp>
      <p:sp>
        <p:nvSpPr>
          <p:cNvPr id="2" name="角丸四角形 1"/>
          <p:cNvSpPr/>
          <p:nvPr/>
        </p:nvSpPr>
        <p:spPr>
          <a:xfrm>
            <a:off x="215330" y="4380822"/>
            <a:ext cx="2562369" cy="115424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(1)</a:t>
            </a:r>
            <a:r>
              <a:rPr kumimoji="1" lang="ja-JP" altLang="en-US" dirty="0" smtClean="0">
                <a:solidFill>
                  <a:schemeClr val="tx1"/>
                </a:solidFill>
              </a:rPr>
              <a:t>研修の企画</a:t>
            </a:r>
            <a:endParaRPr kumimoji="1" lang="en-US" altLang="ja-JP" dirty="0" smtClean="0">
              <a:solidFill>
                <a:schemeClr val="tx1"/>
              </a:solidFill>
            </a:endParaRPr>
          </a:p>
          <a:p>
            <a:pPr algn="ctr"/>
            <a:r>
              <a:rPr lang="ja-JP" altLang="en-US" dirty="0" smtClean="0">
                <a:solidFill>
                  <a:schemeClr val="tx1"/>
                </a:solidFill>
              </a:rPr>
              <a:t>実施計画の作成</a:t>
            </a:r>
            <a:endParaRPr lang="en-US" altLang="ja-JP" dirty="0" smtClean="0">
              <a:solidFill>
                <a:schemeClr val="tx1"/>
              </a:solidFill>
            </a:endParaRPr>
          </a:p>
          <a:p>
            <a:pPr algn="ctr"/>
            <a:r>
              <a:rPr kumimoji="1" lang="ja-JP" altLang="en-US" dirty="0" smtClean="0">
                <a:solidFill>
                  <a:schemeClr val="tx1"/>
                </a:solidFill>
              </a:rPr>
              <a:t>事前準備</a:t>
            </a:r>
            <a:endParaRPr kumimoji="1" lang="ja-JP" altLang="en-US" dirty="0">
              <a:solidFill>
                <a:schemeClr val="tx1"/>
              </a:solidFill>
            </a:endParaRPr>
          </a:p>
        </p:txBody>
      </p:sp>
      <p:sp>
        <p:nvSpPr>
          <p:cNvPr id="14" name="角丸四角形 13"/>
          <p:cNvSpPr/>
          <p:nvPr/>
        </p:nvSpPr>
        <p:spPr>
          <a:xfrm>
            <a:off x="3285413" y="4380822"/>
            <a:ext cx="2498362" cy="115424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(2)</a:t>
            </a:r>
            <a:r>
              <a:rPr kumimoji="1" lang="ja-JP" altLang="en-US" dirty="0" smtClean="0">
                <a:solidFill>
                  <a:schemeClr val="tx1"/>
                </a:solidFill>
              </a:rPr>
              <a:t>研修の実施</a:t>
            </a:r>
            <a:endParaRPr kumimoji="1" lang="en-US" altLang="ja-JP" dirty="0" smtClean="0">
              <a:solidFill>
                <a:schemeClr val="tx1"/>
              </a:solidFill>
            </a:endParaRPr>
          </a:p>
          <a:p>
            <a:pPr algn="ctr"/>
            <a:r>
              <a:rPr lang="ja-JP" altLang="en-US" dirty="0" smtClean="0">
                <a:solidFill>
                  <a:schemeClr val="tx1"/>
                </a:solidFill>
              </a:rPr>
              <a:t>研修の進行管理</a:t>
            </a:r>
            <a:endParaRPr lang="en-US" altLang="ja-JP" dirty="0" smtClean="0">
              <a:solidFill>
                <a:schemeClr val="tx1"/>
              </a:solidFill>
            </a:endParaRPr>
          </a:p>
          <a:p>
            <a:pPr algn="ctr"/>
            <a:r>
              <a:rPr lang="ja-JP" altLang="en-US" dirty="0" smtClean="0">
                <a:solidFill>
                  <a:schemeClr val="tx1"/>
                </a:solidFill>
              </a:rPr>
              <a:t>実施記録の作成</a:t>
            </a:r>
            <a:endParaRPr kumimoji="1" lang="ja-JP" altLang="en-US" dirty="0">
              <a:solidFill>
                <a:schemeClr val="tx1"/>
              </a:solidFill>
            </a:endParaRPr>
          </a:p>
        </p:txBody>
      </p:sp>
      <p:sp>
        <p:nvSpPr>
          <p:cNvPr id="15" name="角丸四角形 14"/>
          <p:cNvSpPr/>
          <p:nvPr/>
        </p:nvSpPr>
        <p:spPr>
          <a:xfrm>
            <a:off x="6262699" y="4380822"/>
            <a:ext cx="2610569" cy="115424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(3)</a:t>
            </a:r>
            <a:r>
              <a:rPr kumimoji="1" lang="ja-JP" altLang="en-US" dirty="0" smtClean="0">
                <a:solidFill>
                  <a:schemeClr val="tx1"/>
                </a:solidFill>
              </a:rPr>
              <a:t>研修の評価</a:t>
            </a:r>
            <a:endParaRPr kumimoji="1" lang="en-US" altLang="ja-JP" dirty="0" smtClean="0">
              <a:solidFill>
                <a:schemeClr val="tx1"/>
              </a:solidFill>
            </a:endParaRPr>
          </a:p>
          <a:p>
            <a:pPr algn="ctr"/>
            <a:r>
              <a:rPr lang="ja-JP" altLang="en-US" dirty="0" smtClean="0">
                <a:solidFill>
                  <a:schemeClr val="tx1"/>
                </a:solidFill>
              </a:rPr>
              <a:t>参加者の自己評価</a:t>
            </a:r>
            <a:endParaRPr lang="en-US" altLang="ja-JP" dirty="0" smtClean="0">
              <a:solidFill>
                <a:schemeClr val="tx1"/>
              </a:solidFill>
            </a:endParaRPr>
          </a:p>
          <a:p>
            <a:pPr algn="ctr"/>
            <a:r>
              <a:rPr lang="ja-JP" altLang="en-US" sz="1700" dirty="0" smtClean="0">
                <a:solidFill>
                  <a:schemeClr val="tx1"/>
                </a:solidFill>
              </a:rPr>
              <a:t>運営側の評価</a:t>
            </a:r>
            <a:r>
              <a:rPr lang="en-US" altLang="ja-JP" sz="1700" dirty="0" smtClean="0">
                <a:solidFill>
                  <a:schemeClr val="tx1"/>
                </a:solidFill>
              </a:rPr>
              <a:t>/</a:t>
            </a:r>
            <a:r>
              <a:rPr lang="ja-JP" altLang="en-US" sz="1700" dirty="0" smtClean="0">
                <a:solidFill>
                  <a:schemeClr val="tx1"/>
                </a:solidFill>
              </a:rPr>
              <a:t>総合評価</a:t>
            </a:r>
            <a:endParaRPr kumimoji="1" lang="ja-JP" altLang="en-US" sz="1700" dirty="0">
              <a:solidFill>
                <a:schemeClr val="tx1"/>
              </a:solidFill>
            </a:endParaRPr>
          </a:p>
        </p:txBody>
      </p:sp>
      <p:sp>
        <p:nvSpPr>
          <p:cNvPr id="16" name="角丸四角形 15"/>
          <p:cNvSpPr/>
          <p:nvPr/>
        </p:nvSpPr>
        <p:spPr>
          <a:xfrm>
            <a:off x="9448799" y="4380822"/>
            <a:ext cx="2498362" cy="115424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(4)</a:t>
            </a:r>
            <a:r>
              <a:rPr kumimoji="1" lang="ja-JP" altLang="en-US" dirty="0" smtClean="0">
                <a:solidFill>
                  <a:schemeClr val="tx1"/>
                </a:solidFill>
              </a:rPr>
              <a:t>改善</a:t>
            </a:r>
            <a:endParaRPr kumimoji="1" lang="en-US" altLang="ja-JP" dirty="0" smtClean="0">
              <a:solidFill>
                <a:schemeClr val="tx1"/>
              </a:solidFill>
            </a:endParaRPr>
          </a:p>
          <a:p>
            <a:pPr algn="ctr"/>
            <a:r>
              <a:rPr lang="ja-JP" altLang="en-US" dirty="0" smtClean="0">
                <a:solidFill>
                  <a:schemeClr val="tx1"/>
                </a:solidFill>
              </a:rPr>
              <a:t>研修内容の見直し</a:t>
            </a:r>
            <a:endParaRPr lang="en-US" altLang="ja-JP" dirty="0" smtClean="0">
              <a:solidFill>
                <a:schemeClr val="tx1"/>
              </a:solidFill>
            </a:endParaRPr>
          </a:p>
          <a:p>
            <a:pPr algn="ctr"/>
            <a:r>
              <a:rPr kumimoji="1" lang="ja-JP" altLang="en-US" dirty="0" smtClean="0">
                <a:solidFill>
                  <a:schemeClr val="tx1"/>
                </a:solidFill>
              </a:rPr>
              <a:t>訓練への反映</a:t>
            </a:r>
            <a:endParaRPr kumimoji="1" lang="ja-JP" altLang="en-US" dirty="0">
              <a:solidFill>
                <a:schemeClr val="tx1"/>
              </a:solidFill>
            </a:endParaRPr>
          </a:p>
        </p:txBody>
      </p:sp>
      <p:sp>
        <p:nvSpPr>
          <p:cNvPr id="7" name="下矢印 6"/>
          <p:cNvSpPr/>
          <p:nvPr/>
        </p:nvSpPr>
        <p:spPr>
          <a:xfrm rot="16200000">
            <a:off x="2773202" y="4703026"/>
            <a:ext cx="484632" cy="482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rot="16200000">
            <a:off x="5783410" y="4738241"/>
            <a:ext cx="484632" cy="439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rot="16200000">
            <a:off x="8896717" y="4692181"/>
            <a:ext cx="484632" cy="531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左カーブ矢印 7"/>
          <p:cNvSpPr/>
          <p:nvPr/>
        </p:nvSpPr>
        <p:spPr>
          <a:xfrm rot="5400000">
            <a:off x="5498825" y="1682659"/>
            <a:ext cx="899539" cy="8904158"/>
          </a:xfrm>
          <a:prstGeom prst="curvedLeftArrow">
            <a:avLst>
              <a:gd name="adj1" fmla="val 33355"/>
              <a:gd name="adj2" fmla="val 99641"/>
              <a:gd name="adj3" fmla="val 290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823874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②</a:t>
            </a:r>
            <a:r>
              <a:rPr lang="en-US" altLang="ja-JP" sz="2800" dirty="0"/>
              <a:t>BCP</a:t>
            </a:r>
            <a:r>
              <a:rPr lang="ja-JP" altLang="en-US" sz="2800" dirty="0"/>
              <a:t>策定後の研修について</a:t>
            </a:r>
            <a:endParaRPr lang="en-US" altLang="ja-JP" sz="2800" dirty="0"/>
          </a:p>
        </p:txBody>
      </p:sp>
      <p:sp>
        <p:nvSpPr>
          <p:cNvPr id="5" name="タイトル 1"/>
          <p:cNvSpPr txBox="1">
            <a:spLocks/>
          </p:cNvSpPr>
          <p:nvPr/>
        </p:nvSpPr>
        <p:spPr>
          <a:xfrm>
            <a:off x="272318" y="110122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t>BCP</a:t>
            </a:r>
            <a:r>
              <a:rPr lang="ja-JP" altLang="en-US" sz="2400" b="1" dirty="0" smtClean="0"/>
              <a:t>策定後の研修のポイント</a:t>
            </a:r>
            <a:endParaRPr lang="en-US" altLang="ja-JP" sz="2400" b="1" dirty="0"/>
          </a:p>
        </p:txBody>
      </p:sp>
      <p:sp>
        <p:nvSpPr>
          <p:cNvPr id="9" name="タイトル 1"/>
          <p:cNvSpPr txBox="1">
            <a:spLocks/>
          </p:cNvSpPr>
          <p:nvPr/>
        </p:nvSpPr>
        <p:spPr>
          <a:xfrm>
            <a:off x="432837" y="1640360"/>
            <a:ext cx="11289470" cy="2276926"/>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342900" indent="-342900">
              <a:buFont typeface="Wingdings" panose="05000000000000000000" pitchFamily="2" charset="2"/>
              <a:buChar char="Ø"/>
            </a:pPr>
            <a:r>
              <a:rPr lang="ja-JP" altLang="en-US" sz="2400" dirty="0" smtClean="0"/>
              <a:t>研修は、法人や事業所全体の研修計画の中に位置付ける</a:t>
            </a:r>
            <a:endParaRPr lang="en-US" altLang="ja-JP" sz="2400" dirty="0" smtClean="0"/>
          </a:p>
          <a:p>
            <a:r>
              <a:rPr lang="ja-JP" altLang="en-US" sz="2400" dirty="0"/>
              <a:t>　</a:t>
            </a:r>
            <a:r>
              <a:rPr lang="ja-JP" altLang="en-US" sz="2400" dirty="0" smtClean="0"/>
              <a:t>個別に研修を実施するのではなく、法人や事業所全体の研修マネジメントの中</a:t>
            </a:r>
            <a:endParaRPr lang="en-US" altLang="ja-JP" sz="2400" dirty="0" smtClean="0"/>
          </a:p>
          <a:p>
            <a:r>
              <a:rPr lang="ja-JP" altLang="en-US" sz="2400" dirty="0"/>
              <a:t>　</a:t>
            </a:r>
            <a:r>
              <a:rPr lang="ja-JP" altLang="en-US" sz="2400" dirty="0" smtClean="0"/>
              <a:t>で計画し、効率的・かつ効果的に研修を実施しましょう。</a:t>
            </a:r>
            <a:endParaRPr lang="en-US" altLang="ja-JP" sz="2400" dirty="0" smtClean="0"/>
          </a:p>
          <a:p>
            <a:endParaRPr lang="en-US" altLang="ja-JP" sz="1200" dirty="0" smtClean="0"/>
          </a:p>
          <a:p>
            <a:pPr marL="342900" indent="-342900">
              <a:buFont typeface="Wingdings" panose="05000000000000000000" pitchFamily="2" charset="2"/>
              <a:buChar char="Ø"/>
            </a:pPr>
            <a:r>
              <a:rPr lang="ja-JP" altLang="en-US" sz="2400" dirty="0" smtClean="0"/>
              <a:t>研修の目的（「誰に」「何を」）を明確にする</a:t>
            </a:r>
            <a:endParaRPr lang="en-US" altLang="ja-JP" sz="2400" dirty="0" smtClean="0"/>
          </a:p>
          <a:p>
            <a:r>
              <a:rPr lang="ja-JP" altLang="en-US" sz="2400" dirty="0" smtClean="0"/>
              <a:t>　研修対象者と研修内容を明確にすることで、研修の焦点を定め、参加者の理解</a:t>
            </a:r>
            <a:endParaRPr lang="en-US" altLang="ja-JP" sz="2400" dirty="0" smtClean="0"/>
          </a:p>
          <a:p>
            <a:r>
              <a:rPr lang="ja-JP" altLang="en-US" sz="2400" dirty="0"/>
              <a:t>　</a:t>
            </a:r>
            <a:r>
              <a:rPr lang="ja-JP" altLang="en-US" sz="2400" dirty="0" smtClean="0"/>
              <a:t>向上につなげましょう。</a:t>
            </a:r>
            <a:endParaRPr lang="en-US" altLang="ja-JP" sz="2400" dirty="0"/>
          </a:p>
        </p:txBody>
      </p:sp>
      <p:sp>
        <p:nvSpPr>
          <p:cNvPr id="12" name="タイトル 1"/>
          <p:cNvSpPr txBox="1">
            <a:spLocks/>
          </p:cNvSpPr>
          <p:nvPr/>
        </p:nvSpPr>
        <p:spPr>
          <a:xfrm>
            <a:off x="287310" y="4114416"/>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◎研修の改善について</a:t>
            </a:r>
            <a:endParaRPr lang="en-US" altLang="ja-JP" sz="2400" b="1" dirty="0">
              <a:solidFill>
                <a:srgbClr val="FF0000"/>
              </a:solidFill>
            </a:endParaRPr>
          </a:p>
        </p:txBody>
      </p:sp>
      <p:sp>
        <p:nvSpPr>
          <p:cNvPr id="13" name="タイトル 1"/>
          <p:cNvSpPr txBox="1">
            <a:spLocks/>
          </p:cNvSpPr>
          <p:nvPr/>
        </p:nvSpPr>
        <p:spPr>
          <a:xfrm>
            <a:off x="432837" y="6221158"/>
            <a:ext cx="11289470" cy="479501"/>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研修の改善は、</a:t>
            </a:r>
            <a:r>
              <a:rPr lang="ja-JP" altLang="en-US" sz="2400" b="1" u="sng" dirty="0" smtClean="0"/>
              <a:t>「研修自体の改善」</a:t>
            </a:r>
            <a:r>
              <a:rPr lang="ja-JP" altLang="en-US" sz="2400" dirty="0" smtClean="0"/>
              <a:t>と</a:t>
            </a:r>
            <a:r>
              <a:rPr lang="ja-JP" altLang="en-US" sz="2400" b="1" u="sng" dirty="0" smtClean="0"/>
              <a:t>「訓練への反映」</a:t>
            </a:r>
            <a:r>
              <a:rPr lang="ja-JP" altLang="en-US" sz="2400" dirty="0" smtClean="0"/>
              <a:t>の２つの視点が重要です。</a:t>
            </a:r>
            <a:endParaRPr lang="en-US" altLang="ja-JP" sz="2400" dirty="0"/>
          </a:p>
        </p:txBody>
      </p:sp>
      <p:sp>
        <p:nvSpPr>
          <p:cNvPr id="19" name="タイトル 1"/>
          <p:cNvSpPr txBox="1">
            <a:spLocks/>
          </p:cNvSpPr>
          <p:nvPr/>
        </p:nvSpPr>
        <p:spPr>
          <a:xfrm>
            <a:off x="432837" y="4551297"/>
            <a:ext cx="11514324" cy="1472731"/>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a:t>
            </a:r>
            <a:r>
              <a:rPr lang="ja-JP" altLang="en-US" sz="2400" dirty="0" smtClean="0"/>
              <a:t>研修自体の改善：アンケートをとおして理解度の確認をしましょう</a:t>
            </a:r>
            <a:endParaRPr lang="en-US" altLang="ja-JP" sz="2400" dirty="0" smtClean="0"/>
          </a:p>
          <a:p>
            <a:r>
              <a:rPr lang="ja-JP" altLang="en-US" sz="2400" dirty="0" smtClean="0"/>
              <a:t>・訓練への反映：研修で得られた理解度や課題を、訓練内容に反映することで研修　</a:t>
            </a:r>
            <a:endParaRPr lang="en-US" altLang="ja-JP" sz="2400" dirty="0" smtClean="0"/>
          </a:p>
          <a:p>
            <a:r>
              <a:rPr lang="ja-JP" altLang="en-US" sz="2400" dirty="0"/>
              <a:t>　</a:t>
            </a:r>
            <a:r>
              <a:rPr lang="ja-JP" altLang="en-US" sz="2400" dirty="0" smtClean="0"/>
              <a:t>　　　　　　　と訓練のつながりを意識しましょう</a:t>
            </a:r>
            <a:endParaRPr lang="en-US" altLang="ja-JP" sz="2400" dirty="0" smtClean="0"/>
          </a:p>
          <a:p>
            <a:r>
              <a:rPr lang="ja-JP" altLang="en-US" sz="2400" dirty="0"/>
              <a:t>　</a:t>
            </a:r>
            <a:r>
              <a:rPr lang="ja-JP" altLang="en-US" sz="2400" dirty="0" smtClean="0"/>
              <a:t>　　　　　　　例）研修で理解不足だった点を中心に訓練を行う</a:t>
            </a:r>
            <a:endParaRPr lang="en-US" altLang="ja-JP" sz="2400" dirty="0" smtClean="0"/>
          </a:p>
        </p:txBody>
      </p:sp>
    </p:spTree>
    <p:extLst>
      <p:ext uri="{BB962C8B-B14F-4D97-AF65-F5344CB8AC3E}">
        <p14:creationId xmlns:p14="http://schemas.microsoft.com/office/powerpoint/2010/main" val="1034652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a:t>
            </a:r>
            <a:r>
              <a:rPr lang="en-US" altLang="ja-JP" sz="2800" dirty="0" smtClean="0"/>
              <a:t>BCP</a:t>
            </a:r>
            <a:r>
              <a:rPr lang="ja-JP" altLang="en-US" sz="2800" dirty="0"/>
              <a:t>策定後の訓練について</a:t>
            </a:r>
            <a:endParaRPr lang="en-US" altLang="ja-JP" sz="2800" dirty="0"/>
          </a:p>
        </p:txBody>
      </p:sp>
      <p:sp>
        <p:nvSpPr>
          <p:cNvPr id="5" name="タイトル 1"/>
          <p:cNvSpPr txBox="1">
            <a:spLocks/>
          </p:cNvSpPr>
          <p:nvPr/>
        </p:nvSpPr>
        <p:spPr>
          <a:xfrm>
            <a:off x="272319" y="99897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solidFill>
                  <a:srgbClr val="FF0000"/>
                </a:solidFill>
              </a:rPr>
              <a:t>BCP</a:t>
            </a:r>
            <a:r>
              <a:rPr lang="ja-JP" altLang="en-US" sz="2400" b="1" dirty="0" smtClean="0">
                <a:solidFill>
                  <a:srgbClr val="FF0000"/>
                </a:solidFill>
              </a:rPr>
              <a:t>策定後の訓練とは</a:t>
            </a:r>
            <a:endParaRPr lang="en-US" altLang="ja-JP" sz="2400" b="1" dirty="0">
              <a:solidFill>
                <a:srgbClr val="FF0000"/>
              </a:solidFill>
            </a:endParaRPr>
          </a:p>
        </p:txBody>
      </p:sp>
      <p:sp>
        <p:nvSpPr>
          <p:cNvPr id="6" name="タイトル 1"/>
          <p:cNvSpPr txBox="1">
            <a:spLocks/>
          </p:cNvSpPr>
          <p:nvPr/>
        </p:nvSpPr>
        <p:spPr>
          <a:xfrm>
            <a:off x="432835" y="3954700"/>
            <a:ext cx="11289471" cy="1121563"/>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342900" indent="-342900">
              <a:buFont typeface="Wingdings" panose="05000000000000000000" pitchFamily="2" charset="2"/>
              <a:buChar char="Ø"/>
            </a:pPr>
            <a:r>
              <a:rPr lang="ja-JP" altLang="en-US" sz="2400" b="1" dirty="0" smtClean="0"/>
              <a:t>机上訓練</a:t>
            </a:r>
            <a:r>
              <a:rPr lang="ja-JP" altLang="en-US" sz="2400" dirty="0" smtClean="0"/>
              <a:t>：人員・物資の確保状況や利用者の安否確認の方法を確認するなどし</a:t>
            </a:r>
            <a:endParaRPr lang="en-US" altLang="ja-JP" sz="2400" dirty="0" smtClean="0"/>
          </a:p>
          <a:p>
            <a:r>
              <a:rPr lang="ja-JP" altLang="en-US" sz="2400" dirty="0" smtClean="0"/>
              <a:t>　</a:t>
            </a:r>
            <a:r>
              <a:rPr lang="ja-JP" altLang="en-US" sz="2400" dirty="0"/>
              <a:t>　</a:t>
            </a:r>
            <a:r>
              <a:rPr lang="ja-JP" altLang="en-US" sz="2400" dirty="0" smtClean="0"/>
              <a:t>　　　　たり、シミュレーションしたりする訓練</a:t>
            </a:r>
            <a:endParaRPr lang="en-US" altLang="ja-JP" sz="2400" dirty="0" smtClean="0"/>
          </a:p>
          <a:p>
            <a:pPr marL="342900" indent="-342900">
              <a:buFont typeface="Wingdings" panose="05000000000000000000" pitchFamily="2" charset="2"/>
              <a:buChar char="Ø"/>
            </a:pPr>
            <a:r>
              <a:rPr lang="ja-JP" altLang="en-US" sz="2400" b="1" dirty="0" smtClean="0"/>
              <a:t>実働訓練</a:t>
            </a:r>
            <a:r>
              <a:rPr lang="ja-JP" altLang="en-US" sz="2400" dirty="0" smtClean="0"/>
              <a:t>：実際に機器を操作したり、現場で行動したり</a:t>
            </a:r>
            <a:r>
              <a:rPr lang="ja-JP" altLang="en-US" sz="2400" dirty="0" smtClean="0"/>
              <a:t>する</a:t>
            </a:r>
            <a:r>
              <a:rPr lang="ja-JP" altLang="en-US" sz="2400" dirty="0"/>
              <a:t>訓練</a:t>
            </a:r>
            <a:endParaRPr lang="en-US" altLang="ja-JP" sz="2400" dirty="0" smtClean="0"/>
          </a:p>
          <a:p>
            <a:pPr marL="342900" indent="-342900">
              <a:buFont typeface="Wingdings" panose="05000000000000000000" pitchFamily="2" charset="2"/>
              <a:buChar char="Ø"/>
            </a:pPr>
            <a:endParaRPr lang="en-US" altLang="ja-JP" sz="2400" dirty="0"/>
          </a:p>
        </p:txBody>
      </p:sp>
      <p:sp>
        <p:nvSpPr>
          <p:cNvPr id="10" name="タイトル 1"/>
          <p:cNvSpPr txBox="1">
            <a:spLocks/>
          </p:cNvSpPr>
          <p:nvPr/>
        </p:nvSpPr>
        <p:spPr>
          <a:xfrm>
            <a:off x="272319" y="3557160"/>
            <a:ext cx="7998507" cy="543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訓練としては、</a:t>
            </a:r>
            <a:r>
              <a:rPr lang="ja-JP" altLang="en-US" sz="2400" b="1" u="sng" dirty="0" smtClean="0"/>
              <a:t>机上訓練</a:t>
            </a:r>
            <a:r>
              <a:rPr lang="ja-JP" altLang="en-US" sz="2400" dirty="0" smtClean="0"/>
              <a:t>と</a:t>
            </a:r>
            <a:r>
              <a:rPr lang="ja-JP" altLang="en-US" sz="2400" b="1" u="sng" dirty="0" smtClean="0"/>
              <a:t>実働訓練</a:t>
            </a:r>
            <a:r>
              <a:rPr lang="ja-JP" altLang="en-US" sz="2400" dirty="0" smtClean="0"/>
              <a:t>が考えられます。</a:t>
            </a:r>
            <a:endParaRPr lang="en-US" altLang="ja-JP" sz="2400" dirty="0"/>
          </a:p>
        </p:txBody>
      </p:sp>
      <p:sp>
        <p:nvSpPr>
          <p:cNvPr id="11" name="タイトル 1"/>
          <p:cNvSpPr txBox="1">
            <a:spLocks/>
          </p:cNvSpPr>
          <p:nvPr/>
        </p:nvSpPr>
        <p:spPr>
          <a:xfrm>
            <a:off x="163640" y="5214101"/>
            <a:ext cx="11794763" cy="143694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u="sng" dirty="0" smtClean="0">
                <a:solidFill>
                  <a:srgbClr val="FF0000"/>
                </a:solidFill>
              </a:rPr>
              <a:t>◎状況や目的に合わせて、両者を柔軟に組み合わせて実施しましょう。</a:t>
            </a:r>
            <a:endParaRPr lang="en-US" altLang="ja-JP" sz="2400" u="sng" dirty="0" smtClean="0">
              <a:solidFill>
                <a:srgbClr val="FF0000"/>
              </a:solidFill>
            </a:endParaRPr>
          </a:p>
          <a:p>
            <a:r>
              <a:rPr lang="ja-JP" altLang="en-US" sz="2400" dirty="0" smtClean="0"/>
              <a:t>例）・全体的な流れを把握するために机上訓練を行い、その後に具体的な行動を確認</a:t>
            </a:r>
            <a:endParaRPr lang="en-US" altLang="ja-JP" sz="2400" dirty="0" smtClean="0"/>
          </a:p>
          <a:p>
            <a:r>
              <a:rPr lang="ja-JP" altLang="en-US" sz="2400" dirty="0"/>
              <a:t>　</a:t>
            </a:r>
            <a:r>
              <a:rPr lang="ja-JP" altLang="en-US" sz="2400" dirty="0" smtClean="0"/>
              <a:t>　　するための実働訓練を行う</a:t>
            </a:r>
            <a:endParaRPr lang="en-US" altLang="ja-JP" sz="2400" dirty="0" smtClean="0"/>
          </a:p>
          <a:p>
            <a:r>
              <a:rPr lang="ja-JP" altLang="en-US" sz="2400" dirty="0"/>
              <a:t>　</a:t>
            </a:r>
            <a:r>
              <a:rPr lang="ja-JP" altLang="en-US" sz="2400" dirty="0" smtClean="0"/>
              <a:t>　・初年度は机上訓練を中心に行い、翌年度以降に実働訓練の要素を増やしていく</a:t>
            </a:r>
            <a:endParaRPr lang="en-US" altLang="ja-JP" sz="2400" dirty="0"/>
          </a:p>
        </p:txBody>
      </p:sp>
      <p:sp>
        <p:nvSpPr>
          <p:cNvPr id="9" name="タイトル 1"/>
          <p:cNvSpPr txBox="1">
            <a:spLocks/>
          </p:cNvSpPr>
          <p:nvPr/>
        </p:nvSpPr>
        <p:spPr>
          <a:xfrm>
            <a:off x="432836" y="1416329"/>
            <a:ext cx="11289470" cy="1814958"/>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感染症や災害が発生した場合において迅速に行動できるよう、</a:t>
            </a:r>
            <a:r>
              <a:rPr lang="en-US" altLang="ja-JP" sz="2400" dirty="0" smtClean="0"/>
              <a:t>BCP</a:t>
            </a:r>
            <a:r>
              <a:rPr lang="ja-JP" altLang="en-US" sz="2400" dirty="0" smtClean="0"/>
              <a:t>に基づき、事業所内の役割分担の確認、感染症や災害が発生した場合に実践するケアの演習等を実施するものです。</a:t>
            </a:r>
            <a:endParaRPr lang="en-US" altLang="ja-JP" sz="2400" dirty="0" smtClean="0"/>
          </a:p>
          <a:p>
            <a:r>
              <a:rPr lang="ja-JP" altLang="en-US" sz="2400" dirty="0" smtClean="0"/>
              <a:t>策定した業務継続計画（</a:t>
            </a:r>
            <a:r>
              <a:rPr lang="en-US" altLang="ja-JP" sz="2400" dirty="0" smtClean="0"/>
              <a:t>BCP</a:t>
            </a:r>
            <a:r>
              <a:rPr lang="ja-JP" altLang="en-US" sz="2400" dirty="0" smtClean="0"/>
              <a:t>）が実際に機能するかを確認し、緊急時の対応力を高めることを目的としており、</a:t>
            </a:r>
            <a:r>
              <a:rPr lang="ja-JP" altLang="en-US" sz="2400" b="1" u="sng" dirty="0" smtClean="0"/>
              <a:t>年１回以上の実施が求められます</a:t>
            </a:r>
            <a:r>
              <a:rPr lang="ja-JP" altLang="en-US" sz="2400" dirty="0" smtClean="0"/>
              <a:t>。</a:t>
            </a:r>
            <a:endParaRPr lang="en-US" altLang="ja-JP" sz="2400" dirty="0"/>
          </a:p>
        </p:txBody>
      </p:sp>
    </p:spTree>
    <p:extLst>
      <p:ext uri="{BB962C8B-B14F-4D97-AF65-F5344CB8AC3E}">
        <p14:creationId xmlns:p14="http://schemas.microsoft.com/office/powerpoint/2010/main" val="772959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4400" b="1" i="0" u="none" strike="noStrike" kern="1200" cap="none" spc="0" normalizeH="0" baseline="0" noProof="0" dirty="0" smtClean="0">
                <a:ln>
                  <a:noFill/>
                </a:ln>
                <a:solidFill>
                  <a:srgbClr val="5B9BD5">
                    <a:lumMod val="75000"/>
                  </a:srgbClr>
                </a:solidFill>
                <a:effectLst/>
                <a:uLnTx/>
                <a:uFillTx/>
                <a:latin typeface="游ゴシック Light" panose="020F0302020204030204"/>
                <a:ea typeface="游ゴシック Light" panose="020B0300000000000000" pitchFamily="50" charset="-128"/>
                <a:cs typeface="+mj-cs"/>
              </a:rPr>
              <a:t>___________________________________</a:t>
            </a:r>
            <a:endParaRPr kumimoji="1" lang="ja-JP" altLang="en-US" sz="4400" b="1" i="0" u="none" strike="noStrike" kern="1200" cap="none" spc="0" normalizeH="0" baseline="0" noProof="0" dirty="0">
              <a:ln>
                <a:noFill/>
              </a:ln>
              <a:solidFill>
                <a:srgbClr val="5B9BD5">
                  <a:lumMod val="75000"/>
                </a:srgbClr>
              </a:solidFill>
              <a:effectLst/>
              <a:uLnTx/>
              <a:uFillTx/>
              <a:latin typeface="游ゴシック Light" panose="020F0302020204030204"/>
              <a:ea typeface="游ゴシック Light" panose="020B0300000000000000" pitchFamily="50" charset="-128"/>
              <a:cs typeface="+mj-cs"/>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8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③</a:t>
            </a:r>
            <a:r>
              <a:rPr kumimoji="1" lang="en-US" altLang="ja-JP" sz="28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800" b="0" i="0" u="none"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cs typeface="+mj-cs"/>
              </a:rPr>
              <a:t>策定後の訓練について</a:t>
            </a:r>
            <a:endParaRPr kumimoji="1" lang="en-US" altLang="ja-JP" sz="2800" b="0" i="0" u="none"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cs typeface="+mj-cs"/>
            </a:endParaRPr>
          </a:p>
        </p:txBody>
      </p:sp>
      <p:sp>
        <p:nvSpPr>
          <p:cNvPr id="5" name="タイトル 1"/>
          <p:cNvSpPr txBox="1">
            <a:spLocks/>
          </p:cNvSpPr>
          <p:nvPr/>
        </p:nvSpPr>
        <p:spPr>
          <a:xfrm>
            <a:off x="287310" y="918713"/>
            <a:ext cx="2186067"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1" i="0" u="none" strike="noStrike" kern="1200" cap="none" spc="0" normalizeH="0" baseline="0" noProof="0" dirty="0" smtClean="0">
                <a:ln>
                  <a:noFill/>
                </a:ln>
                <a:solidFill>
                  <a:srgbClr val="FF0000"/>
                </a:solidFill>
                <a:effectLst/>
                <a:uLnTx/>
                <a:uFillTx/>
                <a:latin typeface="游ゴシック Light" panose="020F0302020204030204"/>
                <a:ea typeface="游ゴシック Light" panose="020B0300000000000000" pitchFamily="50" charset="-128"/>
                <a:cs typeface="+mj-cs"/>
              </a:rPr>
              <a:t>訓練の流れ</a:t>
            </a:r>
            <a:endParaRPr kumimoji="1" lang="en-US" altLang="ja-JP" sz="2400" b="1" i="0" u="none" strike="noStrike" kern="1200" cap="none" spc="0" normalizeH="0" baseline="0" noProof="0" dirty="0">
              <a:ln>
                <a:noFill/>
              </a:ln>
              <a:solidFill>
                <a:srgbClr val="FF0000"/>
              </a:solidFill>
              <a:effectLst/>
              <a:uLnTx/>
              <a:uFillTx/>
              <a:latin typeface="游ゴシック Light" panose="020F0302020204030204"/>
              <a:ea typeface="游ゴシック Light" panose="020B0300000000000000" pitchFamily="50" charset="-128"/>
              <a:cs typeface="+mj-cs"/>
            </a:endParaRPr>
          </a:p>
        </p:txBody>
      </p:sp>
      <p:sp>
        <p:nvSpPr>
          <p:cNvPr id="11" name="タイトル 1"/>
          <p:cNvSpPr txBox="1">
            <a:spLocks/>
          </p:cNvSpPr>
          <p:nvPr/>
        </p:nvSpPr>
        <p:spPr>
          <a:xfrm>
            <a:off x="1797568" y="1390023"/>
            <a:ext cx="8302053" cy="969354"/>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計画：何を目標に、どんな訓練を行うか</a:t>
            </a:r>
            <a:endParaRPr kumimoji="1" lang="en-US" altLang="ja-JP"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・訓練で習得する内容を明確にする</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・目的に合わせて、状況（被害内容、インフラ使用不可など）を設定</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p:txBody>
      </p:sp>
      <p:sp>
        <p:nvSpPr>
          <p:cNvPr id="13" name="タイトル 1"/>
          <p:cNvSpPr txBox="1">
            <a:spLocks/>
          </p:cNvSpPr>
          <p:nvPr/>
        </p:nvSpPr>
        <p:spPr>
          <a:xfrm>
            <a:off x="1797568" y="2792038"/>
            <a:ext cx="7912309" cy="928274"/>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実施：目的意識をもって訓練を行う</a:t>
            </a:r>
            <a:endParaRPr kumimoji="1" lang="en-US" altLang="ja-JP"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・目的は策定した</a:t>
            </a:r>
            <a:r>
              <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の実行性評価と各従業者の理解を深めること</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・全員が自由に意見できる雰囲気で行う</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p:txBody>
      </p:sp>
      <p:sp>
        <p:nvSpPr>
          <p:cNvPr id="14" name="タイトル 1"/>
          <p:cNvSpPr txBox="1">
            <a:spLocks/>
          </p:cNvSpPr>
          <p:nvPr/>
        </p:nvSpPr>
        <p:spPr>
          <a:xfrm>
            <a:off x="1797568" y="4152995"/>
            <a:ext cx="7342683" cy="928274"/>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振り返り・共有：訓練をとおして気づいた内容を共有</a:t>
            </a:r>
            <a:endParaRPr kumimoji="1" lang="en-US" altLang="ja-JP"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・訓練を振り返り、評価する時間を設ける（アンケートなど）</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・各人の気づきを共有し、学びを深める</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p:txBody>
      </p:sp>
      <p:sp>
        <p:nvSpPr>
          <p:cNvPr id="15" name="タイトル 1"/>
          <p:cNvSpPr txBox="1">
            <a:spLocks/>
          </p:cNvSpPr>
          <p:nvPr/>
        </p:nvSpPr>
        <p:spPr>
          <a:xfrm>
            <a:off x="1797568" y="5513952"/>
            <a:ext cx="8695547" cy="961980"/>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改善：訓練で確認された課題を</a:t>
            </a:r>
            <a:r>
              <a:rPr kumimoji="1" lang="en-US" altLang="ja-JP"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に反映（⇒</a:t>
            </a:r>
            <a:r>
              <a:rPr kumimoji="1" lang="en-US" altLang="ja-JP"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000" b="1"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の見直しにつなげる）</a:t>
            </a:r>
            <a:endParaRPr kumimoji="1" lang="en-US" altLang="ja-JP" sz="2000" b="1" i="0" u="none"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・振り返りで出た意見を活かし、個人と組織の行動改善へ</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・訓練で判明した</a:t>
            </a:r>
            <a:r>
              <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の欠落や不備を修正し、より実効性の高い</a:t>
            </a:r>
            <a:r>
              <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へ</a:t>
            </a:r>
            <a:endParaRPr kumimoji="1" lang="en-US" altLang="ja-JP" sz="20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p:txBody>
      </p:sp>
      <p:sp>
        <p:nvSpPr>
          <p:cNvPr id="6" name="下矢印 5"/>
          <p:cNvSpPr/>
          <p:nvPr/>
        </p:nvSpPr>
        <p:spPr>
          <a:xfrm>
            <a:off x="5019829" y="2359355"/>
            <a:ext cx="1123011" cy="3566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6" name="下矢印 15"/>
          <p:cNvSpPr/>
          <p:nvPr/>
        </p:nvSpPr>
        <p:spPr>
          <a:xfrm>
            <a:off x="5019829" y="3726873"/>
            <a:ext cx="1123011" cy="3566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7" name="下矢印 16"/>
          <p:cNvSpPr/>
          <p:nvPr/>
        </p:nvSpPr>
        <p:spPr>
          <a:xfrm>
            <a:off x="5019829" y="5119303"/>
            <a:ext cx="1123011" cy="3566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7078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a:t>
            </a:r>
            <a:r>
              <a:rPr lang="en-US" altLang="ja-JP" sz="2800" dirty="0" smtClean="0"/>
              <a:t>BCP</a:t>
            </a:r>
            <a:r>
              <a:rPr lang="ja-JP" altLang="en-US" sz="2800" dirty="0"/>
              <a:t>策定後の訓練について</a:t>
            </a:r>
            <a:endParaRPr lang="en-US" altLang="ja-JP" sz="2800" dirty="0"/>
          </a:p>
        </p:txBody>
      </p:sp>
      <p:sp>
        <p:nvSpPr>
          <p:cNvPr id="5" name="タイトル 1"/>
          <p:cNvSpPr txBox="1">
            <a:spLocks/>
          </p:cNvSpPr>
          <p:nvPr/>
        </p:nvSpPr>
        <p:spPr>
          <a:xfrm>
            <a:off x="272319" y="99897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机上訓練とは</a:t>
            </a:r>
            <a:endParaRPr lang="en-US" altLang="ja-JP" sz="2400" b="1" dirty="0">
              <a:solidFill>
                <a:srgbClr val="FF0000"/>
              </a:solidFill>
            </a:endParaRPr>
          </a:p>
        </p:txBody>
      </p:sp>
      <p:sp>
        <p:nvSpPr>
          <p:cNvPr id="11" name="タイトル 1"/>
          <p:cNvSpPr txBox="1">
            <a:spLocks/>
          </p:cNvSpPr>
          <p:nvPr/>
        </p:nvSpPr>
        <p:spPr>
          <a:xfrm>
            <a:off x="272319" y="5110280"/>
            <a:ext cx="11449987" cy="1138083"/>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読み合わせ訓練は</a:t>
            </a:r>
            <a:r>
              <a:rPr lang="ja-JP" altLang="en-US" sz="2400" u="sng" dirty="0" smtClean="0">
                <a:solidFill>
                  <a:srgbClr val="FF0000"/>
                </a:solidFill>
              </a:rPr>
              <a:t>内容理解</a:t>
            </a:r>
            <a:r>
              <a:rPr lang="ja-JP" altLang="en-US" sz="2400" dirty="0" smtClean="0"/>
              <a:t>、シミュレーション訓練は</a:t>
            </a:r>
            <a:r>
              <a:rPr lang="ja-JP" altLang="en-US" sz="2400" u="sng" dirty="0" smtClean="0">
                <a:solidFill>
                  <a:srgbClr val="FF0000"/>
                </a:solidFill>
              </a:rPr>
              <a:t>対応状況</a:t>
            </a:r>
            <a:r>
              <a:rPr lang="ja-JP" altLang="en-US" sz="2400" dirty="0" smtClean="0"/>
              <a:t>、ロールプレイング訓練はより</a:t>
            </a:r>
            <a:r>
              <a:rPr lang="ja-JP" altLang="en-US" sz="2400" u="sng" dirty="0" smtClean="0">
                <a:solidFill>
                  <a:srgbClr val="FF0000"/>
                </a:solidFill>
              </a:rPr>
              <a:t>実践的な対応</a:t>
            </a:r>
            <a:r>
              <a:rPr lang="ja-JP" altLang="en-US" sz="2400" u="sng" dirty="0" smtClean="0">
                <a:solidFill>
                  <a:srgbClr val="FF0000"/>
                </a:solidFill>
              </a:rPr>
              <a:t>状況</a:t>
            </a:r>
            <a:r>
              <a:rPr lang="ja-JP" altLang="en-US" sz="2400" dirty="0" smtClean="0"/>
              <a:t>の確認を</a:t>
            </a:r>
            <a:r>
              <a:rPr lang="ja-JP" altLang="en-US" sz="2400" dirty="0" smtClean="0"/>
              <a:t>目的とします。これらの訓練を組み合わせることで</a:t>
            </a:r>
            <a:r>
              <a:rPr lang="en-US" altLang="ja-JP" sz="2400" dirty="0" smtClean="0"/>
              <a:t>BCP</a:t>
            </a:r>
            <a:r>
              <a:rPr lang="ja-JP" altLang="en-US" sz="2400" dirty="0" smtClean="0"/>
              <a:t>の実効性を高めることができます。</a:t>
            </a:r>
            <a:endParaRPr lang="en-US" altLang="ja-JP" sz="2400" dirty="0"/>
          </a:p>
        </p:txBody>
      </p:sp>
      <p:sp>
        <p:nvSpPr>
          <p:cNvPr id="9" name="タイトル 1"/>
          <p:cNvSpPr txBox="1">
            <a:spLocks/>
          </p:cNvSpPr>
          <p:nvPr/>
        </p:nvSpPr>
        <p:spPr>
          <a:xfrm>
            <a:off x="432835" y="1416329"/>
            <a:ext cx="11514325" cy="501951"/>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実際に場所や物を使わず、机上で</a:t>
            </a:r>
            <a:r>
              <a:rPr lang="en-US" altLang="ja-JP" sz="2400" dirty="0" smtClean="0"/>
              <a:t>BCP</a:t>
            </a:r>
            <a:r>
              <a:rPr lang="ja-JP" altLang="en-US" sz="2400" dirty="0" smtClean="0"/>
              <a:t>の内容や対応手順を確認・検討する訓練です。</a:t>
            </a:r>
            <a:endParaRPr lang="en-US" altLang="ja-JP" sz="2400" dirty="0"/>
          </a:p>
        </p:txBody>
      </p:sp>
      <p:graphicFrame>
        <p:nvGraphicFramePr>
          <p:cNvPr id="7" name="表 6"/>
          <p:cNvGraphicFramePr>
            <a:graphicFrameLocks noGrp="1"/>
          </p:cNvGraphicFramePr>
          <p:nvPr>
            <p:extLst>
              <p:ext uri="{D42A27DB-BD31-4B8C-83A1-F6EECF244321}">
                <p14:modId xmlns:p14="http://schemas.microsoft.com/office/powerpoint/2010/main" val="3431723992"/>
              </p:ext>
            </p:extLst>
          </p:nvPr>
        </p:nvGraphicFramePr>
        <p:xfrm>
          <a:off x="432836" y="1853210"/>
          <a:ext cx="11289470" cy="2839720"/>
        </p:xfrm>
        <a:graphic>
          <a:graphicData uri="http://schemas.openxmlformats.org/drawingml/2006/table">
            <a:tbl>
              <a:tblPr firstRow="1" bandRow="1">
                <a:tableStyleId>{5C22544A-7EE6-4342-B048-85BDC9FD1C3A}</a:tableStyleId>
              </a:tblPr>
              <a:tblGrid>
                <a:gridCol w="3029016">
                  <a:extLst>
                    <a:ext uri="{9D8B030D-6E8A-4147-A177-3AD203B41FA5}">
                      <a16:colId xmlns:a16="http://schemas.microsoft.com/office/drawing/2014/main" val="3777007781"/>
                    </a:ext>
                  </a:extLst>
                </a:gridCol>
                <a:gridCol w="4729644">
                  <a:extLst>
                    <a:ext uri="{9D8B030D-6E8A-4147-A177-3AD203B41FA5}">
                      <a16:colId xmlns:a16="http://schemas.microsoft.com/office/drawing/2014/main" val="1887940283"/>
                    </a:ext>
                  </a:extLst>
                </a:gridCol>
                <a:gridCol w="3530810">
                  <a:extLst>
                    <a:ext uri="{9D8B030D-6E8A-4147-A177-3AD203B41FA5}">
                      <a16:colId xmlns:a16="http://schemas.microsoft.com/office/drawing/2014/main" val="934853313"/>
                    </a:ext>
                  </a:extLst>
                </a:gridCol>
              </a:tblGrid>
              <a:tr h="370840">
                <a:tc>
                  <a:txBody>
                    <a:bodyPr/>
                    <a:lstStyle/>
                    <a:p>
                      <a:r>
                        <a:rPr kumimoji="1" lang="ja-JP" altLang="en-US" dirty="0" smtClean="0"/>
                        <a:t>訓練方法</a:t>
                      </a:r>
                      <a:endParaRPr kumimoji="1" lang="ja-JP" altLang="en-US" dirty="0"/>
                    </a:p>
                  </a:txBody>
                  <a:tcPr/>
                </a:tc>
                <a:tc>
                  <a:txBody>
                    <a:bodyPr/>
                    <a:lstStyle/>
                    <a:p>
                      <a:r>
                        <a:rPr kumimoji="1" lang="ja-JP" altLang="en-US" dirty="0" smtClean="0"/>
                        <a:t>概要</a:t>
                      </a:r>
                      <a:endParaRPr kumimoji="1" lang="ja-JP" altLang="en-US" dirty="0"/>
                    </a:p>
                  </a:txBody>
                  <a:tcPr/>
                </a:tc>
                <a:tc>
                  <a:txBody>
                    <a:bodyPr/>
                    <a:lstStyle/>
                    <a:p>
                      <a:r>
                        <a:rPr kumimoji="1" lang="ja-JP" altLang="en-US" dirty="0" smtClean="0"/>
                        <a:t>目的</a:t>
                      </a:r>
                      <a:endParaRPr kumimoji="1" lang="ja-JP" altLang="en-US" dirty="0"/>
                    </a:p>
                  </a:txBody>
                  <a:tcPr/>
                </a:tc>
                <a:extLst>
                  <a:ext uri="{0D108BD9-81ED-4DB2-BD59-A6C34878D82A}">
                    <a16:rowId xmlns:a16="http://schemas.microsoft.com/office/drawing/2014/main" val="585901155"/>
                  </a:ext>
                </a:extLst>
              </a:tr>
              <a:tr h="370840">
                <a:tc>
                  <a:txBody>
                    <a:bodyPr/>
                    <a:lstStyle/>
                    <a:p>
                      <a:r>
                        <a:rPr kumimoji="1" lang="ja-JP" altLang="en-US" dirty="0" smtClean="0"/>
                        <a:t>①読み合わせ訓練</a:t>
                      </a:r>
                      <a:endParaRPr kumimoji="1" lang="ja-JP" altLang="en-US" dirty="0"/>
                    </a:p>
                  </a:txBody>
                  <a:tcPr anchor="ctr"/>
                </a:tc>
                <a:tc>
                  <a:txBody>
                    <a:bodyPr/>
                    <a:lstStyle/>
                    <a:p>
                      <a:r>
                        <a:rPr kumimoji="1" lang="en-US" altLang="ja-JP" dirty="0" smtClean="0"/>
                        <a:t>BCP</a:t>
                      </a:r>
                      <a:r>
                        <a:rPr kumimoji="1" lang="ja-JP" altLang="en-US" dirty="0" smtClean="0"/>
                        <a:t>を複数人で読み上げ、内容の欠落や不備、行動手順の不適切さ、被害想定と対策の漏れや盲点などを確認する</a:t>
                      </a:r>
                      <a:endParaRPr kumimoji="1" lang="ja-JP" altLang="en-US" dirty="0"/>
                    </a:p>
                  </a:txBody>
                  <a:tcPr/>
                </a:tc>
                <a:tc>
                  <a:txBody>
                    <a:bodyPr/>
                    <a:lstStyle/>
                    <a:p>
                      <a:r>
                        <a:rPr kumimoji="1" lang="en-US" altLang="ja-JP" dirty="0" smtClean="0"/>
                        <a:t>BCP</a:t>
                      </a:r>
                      <a:r>
                        <a:rPr kumimoji="1" lang="ja-JP" altLang="en-US" dirty="0" smtClean="0"/>
                        <a:t>の内容の理解、問題点の発見</a:t>
                      </a:r>
                      <a:endParaRPr kumimoji="1" lang="ja-JP" altLang="en-US" dirty="0"/>
                    </a:p>
                  </a:txBody>
                  <a:tcPr anchor="ctr"/>
                </a:tc>
                <a:extLst>
                  <a:ext uri="{0D108BD9-81ED-4DB2-BD59-A6C34878D82A}">
                    <a16:rowId xmlns:a16="http://schemas.microsoft.com/office/drawing/2014/main" val="3309349650"/>
                  </a:ext>
                </a:extLst>
              </a:tr>
              <a:tr h="370840">
                <a:tc>
                  <a:txBody>
                    <a:bodyPr/>
                    <a:lstStyle/>
                    <a:p>
                      <a:r>
                        <a:rPr kumimoji="1" lang="ja-JP" altLang="en-US" dirty="0" smtClean="0"/>
                        <a:t>②シミュレーション訓練</a:t>
                      </a:r>
                      <a:endParaRPr kumimoji="1" lang="ja-JP" altLang="en-US" dirty="0"/>
                    </a:p>
                  </a:txBody>
                  <a:tcPr anchor="ctr"/>
                </a:tc>
                <a:tc>
                  <a:txBody>
                    <a:bodyPr/>
                    <a:lstStyle/>
                    <a:p>
                      <a:r>
                        <a:rPr kumimoji="1" lang="ja-JP" altLang="en-US" dirty="0" smtClean="0"/>
                        <a:t>進行役が状況を設定し、参加者は非常時の行動や判断、意思決定を行う</a:t>
                      </a:r>
                      <a:endParaRPr kumimoji="1" lang="en-US" altLang="ja-JP" dirty="0" smtClean="0"/>
                    </a:p>
                  </a:txBody>
                  <a:tcPr/>
                </a:tc>
                <a:tc>
                  <a:txBody>
                    <a:bodyPr/>
                    <a:lstStyle/>
                    <a:p>
                      <a:r>
                        <a:rPr kumimoji="1" lang="ja-JP" altLang="en-US" dirty="0" smtClean="0"/>
                        <a:t>状況下での対応能力の確認、</a:t>
                      </a:r>
                      <a:r>
                        <a:rPr kumimoji="1" lang="en-US" altLang="ja-JP" dirty="0" smtClean="0"/>
                        <a:t>BCP</a:t>
                      </a:r>
                      <a:r>
                        <a:rPr kumimoji="1" lang="ja-JP" altLang="en-US" dirty="0" smtClean="0"/>
                        <a:t>の必要性の理解</a:t>
                      </a:r>
                      <a:endParaRPr kumimoji="1" lang="ja-JP" altLang="en-US" dirty="0"/>
                    </a:p>
                  </a:txBody>
                  <a:tcPr anchor="ctr"/>
                </a:tc>
                <a:extLst>
                  <a:ext uri="{0D108BD9-81ED-4DB2-BD59-A6C34878D82A}">
                    <a16:rowId xmlns:a16="http://schemas.microsoft.com/office/drawing/2014/main" val="3361743397"/>
                  </a:ext>
                </a:extLst>
              </a:tr>
              <a:tr h="370840">
                <a:tc>
                  <a:txBody>
                    <a:bodyPr/>
                    <a:lstStyle/>
                    <a:p>
                      <a:r>
                        <a:rPr kumimoji="1" lang="ja-JP" altLang="en-US" dirty="0" smtClean="0"/>
                        <a:t>③ロールプレイング訓練</a:t>
                      </a:r>
                      <a:endParaRPr kumimoji="1" lang="ja-JP" altLang="en-US" dirty="0"/>
                    </a:p>
                  </a:txBody>
                  <a:tcPr anchor="ctr"/>
                </a:tc>
                <a:tc>
                  <a:txBody>
                    <a:bodyPr/>
                    <a:lstStyle/>
                    <a:p>
                      <a:r>
                        <a:rPr kumimoji="1" lang="ja-JP" altLang="en-US" dirty="0" smtClean="0"/>
                        <a:t>シミュレーション訓練を発展させ、時間経過とともに変化する状況の中で、参加者が適切な判断行動を行う</a:t>
                      </a:r>
                      <a:endParaRPr kumimoji="1" lang="ja-JP" altLang="en-US" dirty="0"/>
                    </a:p>
                  </a:txBody>
                  <a:tcPr/>
                </a:tc>
                <a:tc>
                  <a:txBody>
                    <a:bodyPr/>
                    <a:lstStyle/>
                    <a:p>
                      <a:r>
                        <a:rPr kumimoji="1" lang="ja-JP" altLang="en-US" dirty="0" smtClean="0"/>
                        <a:t>変化する状況への対応能力の向上、より実践的な対応の確認</a:t>
                      </a:r>
                      <a:endParaRPr kumimoji="1" lang="ja-JP" altLang="en-US" dirty="0"/>
                    </a:p>
                  </a:txBody>
                  <a:tcPr anchor="ctr"/>
                </a:tc>
                <a:extLst>
                  <a:ext uri="{0D108BD9-81ED-4DB2-BD59-A6C34878D82A}">
                    <a16:rowId xmlns:a16="http://schemas.microsoft.com/office/drawing/2014/main" val="3882744176"/>
                  </a:ext>
                </a:extLst>
              </a:tr>
            </a:tbl>
          </a:graphicData>
        </a:graphic>
      </p:graphicFrame>
    </p:spTree>
    <p:extLst>
      <p:ext uri="{BB962C8B-B14F-4D97-AF65-F5344CB8AC3E}">
        <p14:creationId xmlns:p14="http://schemas.microsoft.com/office/powerpoint/2010/main" val="2428201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a:t>
            </a:r>
            <a:r>
              <a:rPr lang="en-US" altLang="ja-JP" sz="2800" dirty="0" smtClean="0"/>
              <a:t>BCP</a:t>
            </a:r>
            <a:r>
              <a:rPr lang="ja-JP" altLang="en-US" sz="2800" dirty="0"/>
              <a:t>策定後の訓練について</a:t>
            </a:r>
            <a:endParaRPr lang="en-US" altLang="ja-JP" sz="2800" dirty="0"/>
          </a:p>
        </p:txBody>
      </p:sp>
      <p:sp>
        <p:nvSpPr>
          <p:cNvPr id="5" name="タイトル 1"/>
          <p:cNvSpPr txBox="1">
            <a:spLocks/>
          </p:cNvSpPr>
          <p:nvPr/>
        </p:nvSpPr>
        <p:spPr>
          <a:xfrm>
            <a:off x="272319" y="1252930"/>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a:solidFill>
                  <a:srgbClr val="FF0000"/>
                </a:solidFill>
              </a:rPr>
              <a:t>実働</a:t>
            </a:r>
            <a:r>
              <a:rPr lang="ja-JP" altLang="en-US" sz="2400" b="1" dirty="0" smtClean="0">
                <a:solidFill>
                  <a:srgbClr val="FF0000"/>
                </a:solidFill>
              </a:rPr>
              <a:t>訓練とは</a:t>
            </a:r>
            <a:endParaRPr lang="en-US" altLang="ja-JP" sz="2400" b="1" dirty="0">
              <a:solidFill>
                <a:srgbClr val="FF0000"/>
              </a:solidFill>
            </a:endParaRPr>
          </a:p>
        </p:txBody>
      </p:sp>
      <p:sp>
        <p:nvSpPr>
          <p:cNvPr id="11" name="タイトル 1"/>
          <p:cNvSpPr txBox="1">
            <a:spLocks/>
          </p:cNvSpPr>
          <p:nvPr/>
        </p:nvSpPr>
        <p:spPr>
          <a:xfrm>
            <a:off x="369755" y="4479171"/>
            <a:ext cx="11449987" cy="1801707"/>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・どこに逃げるか（避難経路）　・どうやって誘導するか（誘導方法）</a:t>
            </a:r>
            <a:endParaRPr lang="en-US" altLang="ja-JP" sz="2400" dirty="0" smtClean="0"/>
          </a:p>
          <a:p>
            <a:r>
              <a:rPr lang="ja-JP" altLang="en-US" sz="2400" dirty="0" smtClean="0"/>
              <a:t>・気をつけるポイントはあるか（転倒防止など）</a:t>
            </a:r>
            <a:endParaRPr lang="en-US" altLang="ja-JP" sz="2400" dirty="0" smtClean="0"/>
          </a:p>
          <a:p>
            <a:r>
              <a:rPr lang="ja-JP" altLang="en-US" sz="2400" dirty="0" smtClean="0"/>
              <a:t>・消火器の使い方は分かるか　　・</a:t>
            </a:r>
            <a:r>
              <a:rPr lang="ja-JP" altLang="en-US" sz="2400" dirty="0"/>
              <a:t>火</a:t>
            </a:r>
            <a:r>
              <a:rPr lang="ja-JP" altLang="en-US" sz="2400" dirty="0" smtClean="0"/>
              <a:t>を消す手順は伝わっているか</a:t>
            </a:r>
            <a:endParaRPr lang="en-US" altLang="ja-JP" sz="2400" dirty="0" smtClean="0"/>
          </a:p>
          <a:p>
            <a:r>
              <a:rPr lang="ja-JP" altLang="en-US" sz="2400" dirty="0" smtClean="0"/>
              <a:t>・どうやって応急処置をするか　・誰がリーダーとなるのか（指揮系統）</a:t>
            </a:r>
            <a:endParaRPr lang="en-US" altLang="ja-JP" sz="2400" dirty="0" smtClean="0"/>
          </a:p>
          <a:p>
            <a:r>
              <a:rPr lang="ja-JP" altLang="en-US" sz="2400" dirty="0" smtClean="0"/>
              <a:t>・誰に連絡をすればよいか（情報伝達経路）</a:t>
            </a:r>
            <a:endParaRPr lang="en-US" altLang="ja-JP" sz="2400" dirty="0" smtClean="0"/>
          </a:p>
        </p:txBody>
      </p:sp>
      <p:sp>
        <p:nvSpPr>
          <p:cNvPr id="9" name="タイトル 1"/>
          <p:cNvSpPr txBox="1">
            <a:spLocks/>
          </p:cNvSpPr>
          <p:nvPr/>
        </p:nvSpPr>
        <p:spPr>
          <a:xfrm>
            <a:off x="432835" y="1640360"/>
            <a:ext cx="11514325" cy="1236930"/>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避難等、実際に人や物を動かして実施する訓練です。</a:t>
            </a:r>
            <a:endParaRPr lang="en-US" altLang="ja-JP" sz="2400" dirty="0" smtClean="0"/>
          </a:p>
          <a:p>
            <a:r>
              <a:rPr lang="ja-JP" altLang="en-US" sz="2400" dirty="0" smtClean="0"/>
              <a:t>→</a:t>
            </a:r>
            <a:r>
              <a:rPr lang="en-US" altLang="ja-JP" sz="2400" u="sng" dirty="0"/>
              <a:t>BCP</a:t>
            </a:r>
            <a:r>
              <a:rPr lang="ja-JP" altLang="en-US" sz="2400" u="sng" dirty="0"/>
              <a:t>で決めた手順の実行</a:t>
            </a:r>
            <a:r>
              <a:rPr lang="ja-JP" altLang="en-US" sz="2400" u="sng" dirty="0" smtClean="0"/>
              <a:t>確認、机上訓練</a:t>
            </a:r>
            <a:r>
              <a:rPr lang="ja-JP" altLang="en-US" sz="2400" u="sng" dirty="0"/>
              <a:t>では見えない課題の</a:t>
            </a:r>
            <a:r>
              <a:rPr lang="ja-JP" altLang="en-US" sz="2400" u="sng" dirty="0" smtClean="0"/>
              <a:t>明確化、そして現場</a:t>
            </a:r>
            <a:endParaRPr lang="en-US" altLang="ja-JP" sz="2400" u="sng" dirty="0" smtClean="0"/>
          </a:p>
          <a:p>
            <a:r>
              <a:rPr lang="ja-JP" altLang="en-US" sz="2400" dirty="0"/>
              <a:t>　</a:t>
            </a:r>
            <a:r>
              <a:rPr lang="ja-JP" altLang="en-US" sz="2400" u="sng" dirty="0" smtClean="0"/>
              <a:t>対応方法</a:t>
            </a:r>
            <a:r>
              <a:rPr lang="ja-JP" altLang="en-US" sz="2400" u="sng" dirty="0"/>
              <a:t>の習得習熟を目的としています</a:t>
            </a:r>
            <a:endParaRPr lang="en-US" altLang="ja-JP" sz="2400" u="sng" dirty="0"/>
          </a:p>
        </p:txBody>
      </p:sp>
      <p:sp>
        <p:nvSpPr>
          <p:cNvPr id="8" name="タイトル 1"/>
          <p:cNvSpPr txBox="1">
            <a:spLocks/>
          </p:cNvSpPr>
          <p:nvPr/>
        </p:nvSpPr>
        <p:spPr>
          <a:xfrm>
            <a:off x="432835" y="2950535"/>
            <a:ext cx="11514325" cy="772235"/>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◎実際</a:t>
            </a:r>
            <a:r>
              <a:rPr lang="ja-JP" altLang="en-US" sz="2400" dirty="0"/>
              <a:t>に体を動かし現場で練習することで</a:t>
            </a:r>
            <a:r>
              <a:rPr lang="en-US" altLang="ja-JP" sz="2400" dirty="0"/>
              <a:t>BCP</a:t>
            </a:r>
            <a:r>
              <a:rPr lang="ja-JP" altLang="en-US" sz="2400" dirty="0"/>
              <a:t>の実効性を高め現場対応力を向上</a:t>
            </a:r>
            <a:r>
              <a:rPr lang="ja-JP" altLang="en-US" sz="2400" dirty="0" smtClean="0"/>
              <a:t>さ</a:t>
            </a:r>
            <a:endParaRPr lang="en-US" altLang="ja-JP" sz="2400" dirty="0" smtClean="0"/>
          </a:p>
          <a:p>
            <a:r>
              <a:rPr lang="ja-JP" altLang="en-US" sz="2400" dirty="0"/>
              <a:t>　</a:t>
            </a:r>
            <a:r>
              <a:rPr lang="ja-JP" altLang="en-US" sz="2400" dirty="0" smtClean="0"/>
              <a:t>せる</a:t>
            </a:r>
            <a:r>
              <a:rPr lang="ja-JP" altLang="en-US" sz="2400" dirty="0"/>
              <a:t>ことが可能となります</a:t>
            </a:r>
            <a:endParaRPr lang="en-US" altLang="ja-JP" sz="2400" u="sng" dirty="0"/>
          </a:p>
        </p:txBody>
      </p:sp>
      <p:sp>
        <p:nvSpPr>
          <p:cNvPr id="10" name="タイトル 1"/>
          <p:cNvSpPr txBox="1">
            <a:spLocks/>
          </p:cNvSpPr>
          <p:nvPr/>
        </p:nvSpPr>
        <p:spPr>
          <a:xfrm>
            <a:off x="272319" y="4020046"/>
            <a:ext cx="4314670" cy="385379"/>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t>緊急時に想定される課題</a:t>
            </a:r>
            <a:endParaRPr lang="en-US" altLang="ja-JP" sz="2400" b="1" dirty="0"/>
          </a:p>
        </p:txBody>
      </p:sp>
    </p:spTree>
    <p:extLst>
      <p:ext uri="{BB962C8B-B14F-4D97-AF65-F5344CB8AC3E}">
        <p14:creationId xmlns:p14="http://schemas.microsoft.com/office/powerpoint/2010/main" val="2597263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a:t>
            </a:r>
            <a:r>
              <a:rPr lang="en-US" altLang="ja-JP" sz="2800" dirty="0" smtClean="0"/>
              <a:t>BCP</a:t>
            </a:r>
            <a:r>
              <a:rPr lang="ja-JP" altLang="en-US" sz="2800" dirty="0"/>
              <a:t>策定後の訓練について</a:t>
            </a:r>
            <a:endParaRPr lang="en-US" altLang="ja-JP" sz="2800" dirty="0"/>
          </a:p>
        </p:txBody>
      </p:sp>
      <p:sp>
        <p:nvSpPr>
          <p:cNvPr id="5" name="タイトル 1"/>
          <p:cNvSpPr txBox="1">
            <a:spLocks/>
          </p:cNvSpPr>
          <p:nvPr/>
        </p:nvSpPr>
        <p:spPr>
          <a:xfrm>
            <a:off x="287310" y="99897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緊急を想定した実働訓練の例</a:t>
            </a:r>
            <a:endParaRPr lang="en-US" altLang="ja-JP" sz="2400" b="1" dirty="0">
              <a:solidFill>
                <a:srgbClr val="FF0000"/>
              </a:solidFill>
            </a:endParaRPr>
          </a:p>
        </p:txBody>
      </p:sp>
      <p:sp>
        <p:nvSpPr>
          <p:cNvPr id="11" name="タイトル 1"/>
          <p:cNvSpPr txBox="1">
            <a:spLocks/>
          </p:cNvSpPr>
          <p:nvPr/>
        </p:nvSpPr>
        <p:spPr>
          <a:xfrm>
            <a:off x="579618" y="1559619"/>
            <a:ext cx="5596329" cy="2117691"/>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t>【</a:t>
            </a:r>
            <a:r>
              <a:rPr lang="ja-JP" altLang="en-US" sz="2400" b="1" dirty="0" smtClean="0"/>
              <a:t>自然災害</a:t>
            </a:r>
            <a:r>
              <a:rPr lang="en-US" altLang="ja-JP" sz="2400" b="1" dirty="0" smtClean="0"/>
              <a:t>】</a:t>
            </a:r>
          </a:p>
          <a:p>
            <a:r>
              <a:rPr lang="ja-JP" altLang="en-US" sz="2400" dirty="0" smtClean="0"/>
              <a:t>・避難誘導　　・初期消火</a:t>
            </a:r>
            <a:endParaRPr lang="en-US" altLang="ja-JP" sz="2400" dirty="0" smtClean="0"/>
          </a:p>
          <a:p>
            <a:r>
              <a:rPr lang="ja-JP" altLang="en-US" sz="2400" dirty="0" smtClean="0"/>
              <a:t>・救出、救護　・役割分担の確認</a:t>
            </a:r>
            <a:endParaRPr lang="en-US" altLang="ja-JP" sz="2400" dirty="0" smtClean="0"/>
          </a:p>
          <a:p>
            <a:r>
              <a:rPr lang="ja-JP" altLang="en-US" sz="2400" dirty="0" smtClean="0"/>
              <a:t>・安否確認　</a:t>
            </a:r>
            <a:r>
              <a:rPr lang="ja-JP" altLang="en-US" sz="2400" dirty="0"/>
              <a:t>　</a:t>
            </a:r>
            <a:r>
              <a:rPr lang="ja-JP" altLang="en-US" sz="2400" dirty="0" smtClean="0"/>
              <a:t>・</a:t>
            </a:r>
            <a:r>
              <a:rPr lang="ja-JP" altLang="en-US" sz="2400" dirty="0"/>
              <a:t>備蓄品の</a:t>
            </a:r>
            <a:r>
              <a:rPr lang="ja-JP" altLang="en-US" sz="2400" dirty="0" smtClean="0"/>
              <a:t>使用、確認</a:t>
            </a:r>
            <a:endParaRPr lang="en-US" altLang="ja-JP" sz="2400" dirty="0" smtClean="0"/>
          </a:p>
          <a:p>
            <a:r>
              <a:rPr lang="ja-JP" altLang="en-US" sz="2400" dirty="0" smtClean="0"/>
              <a:t>・ライフライン停止時の対応</a:t>
            </a:r>
            <a:endParaRPr lang="en-US" altLang="ja-JP" sz="2400" dirty="0" smtClean="0"/>
          </a:p>
          <a:p>
            <a:r>
              <a:rPr lang="ja-JP" altLang="en-US" sz="2400" dirty="0" smtClean="0"/>
              <a:t>・自家発電の稼働　</a:t>
            </a:r>
            <a:r>
              <a:rPr lang="ja-JP" altLang="en-US" sz="2400" dirty="0"/>
              <a:t>　</a:t>
            </a:r>
            <a:r>
              <a:rPr lang="ja-JP" altLang="en-US" sz="2400" dirty="0" smtClean="0"/>
              <a:t>など</a:t>
            </a:r>
            <a:endParaRPr lang="en-US" altLang="ja-JP" sz="2400" dirty="0" smtClean="0"/>
          </a:p>
        </p:txBody>
      </p:sp>
      <p:sp>
        <p:nvSpPr>
          <p:cNvPr id="12" name="タイトル 1"/>
          <p:cNvSpPr txBox="1">
            <a:spLocks/>
          </p:cNvSpPr>
          <p:nvPr/>
        </p:nvSpPr>
        <p:spPr>
          <a:xfrm>
            <a:off x="6700603" y="1558976"/>
            <a:ext cx="4199744" cy="2117691"/>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t>【</a:t>
            </a:r>
            <a:r>
              <a:rPr lang="ja-JP" altLang="en-US" sz="2400" b="1" dirty="0" smtClean="0"/>
              <a:t>感染症</a:t>
            </a:r>
            <a:r>
              <a:rPr lang="en-US" altLang="ja-JP" sz="2400" b="1" dirty="0" smtClean="0"/>
              <a:t>】</a:t>
            </a:r>
          </a:p>
          <a:p>
            <a:r>
              <a:rPr lang="ja-JP" altLang="en-US" sz="2400" dirty="0" smtClean="0"/>
              <a:t>・個人用防護具の着脱</a:t>
            </a:r>
            <a:endParaRPr lang="en-US" altLang="ja-JP" sz="2400" dirty="0" smtClean="0"/>
          </a:p>
          <a:p>
            <a:r>
              <a:rPr lang="ja-JP" altLang="en-US" sz="2400" dirty="0" smtClean="0"/>
              <a:t>・緊急時連絡</a:t>
            </a:r>
            <a:endParaRPr lang="en-US" altLang="ja-JP" sz="2400" dirty="0" smtClean="0"/>
          </a:p>
          <a:p>
            <a:r>
              <a:rPr lang="ja-JP" altLang="en-US" sz="2400" dirty="0" smtClean="0"/>
              <a:t>・職員の確保</a:t>
            </a:r>
            <a:endParaRPr lang="en-US" altLang="ja-JP" sz="2400" dirty="0" smtClean="0"/>
          </a:p>
          <a:p>
            <a:r>
              <a:rPr lang="ja-JP" altLang="en-US" sz="2400" dirty="0" smtClean="0"/>
              <a:t>・ゾーニング</a:t>
            </a:r>
            <a:endParaRPr lang="en-US" altLang="ja-JP" sz="2400" dirty="0" smtClean="0"/>
          </a:p>
          <a:p>
            <a:r>
              <a:rPr lang="ja-JP" altLang="en-US" sz="2400" dirty="0" smtClean="0"/>
              <a:t>・消毒、清掃　　など</a:t>
            </a:r>
            <a:endParaRPr lang="en-US" altLang="ja-JP" sz="2400" dirty="0" smtClean="0"/>
          </a:p>
        </p:txBody>
      </p:sp>
      <p:sp>
        <p:nvSpPr>
          <p:cNvPr id="13" name="タイトル 1"/>
          <p:cNvSpPr txBox="1">
            <a:spLocks/>
          </p:cNvSpPr>
          <p:nvPr/>
        </p:nvSpPr>
        <p:spPr>
          <a:xfrm>
            <a:off x="579618" y="4022725"/>
            <a:ext cx="10320729" cy="839451"/>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また、</a:t>
            </a:r>
            <a:r>
              <a:rPr lang="en-US" altLang="ja-JP" sz="2400" dirty="0" smtClean="0"/>
              <a:t>BCP</a:t>
            </a:r>
            <a:r>
              <a:rPr lang="ja-JP" altLang="en-US" sz="2400" dirty="0" smtClean="0"/>
              <a:t>の訓練は単独で実施するのではなく、既存の訓練と一体的に実施することで、より効果的・効率的に行うことができます。</a:t>
            </a:r>
            <a:endParaRPr lang="en-US" altLang="ja-JP" sz="2400" dirty="0" smtClean="0"/>
          </a:p>
        </p:txBody>
      </p:sp>
      <p:sp>
        <p:nvSpPr>
          <p:cNvPr id="14" name="タイトル 1"/>
          <p:cNvSpPr txBox="1">
            <a:spLocks/>
          </p:cNvSpPr>
          <p:nvPr/>
        </p:nvSpPr>
        <p:spPr>
          <a:xfrm>
            <a:off x="579618" y="4992366"/>
            <a:ext cx="10320729" cy="1571470"/>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以下のような事例で、感染症</a:t>
            </a:r>
            <a:r>
              <a:rPr lang="en-US" altLang="ja-JP" sz="2400" dirty="0" smtClean="0"/>
              <a:t>BCP</a:t>
            </a:r>
            <a:r>
              <a:rPr lang="ja-JP" altLang="en-US" sz="2400" dirty="0" smtClean="0"/>
              <a:t>の訓練と感染症の予防又はまん延の防止のための訓練を一体的に実施。</a:t>
            </a:r>
            <a:endParaRPr lang="en-US" altLang="ja-JP" sz="2400" dirty="0" smtClean="0"/>
          </a:p>
          <a:p>
            <a:r>
              <a:rPr lang="ja-JP" altLang="en-US" sz="2400" dirty="0" smtClean="0"/>
              <a:t>例）個人用防護具（</a:t>
            </a:r>
            <a:r>
              <a:rPr lang="en-US" altLang="ja-JP" sz="2400" dirty="0" smtClean="0"/>
              <a:t>PPE</a:t>
            </a:r>
            <a:r>
              <a:rPr lang="ja-JP" altLang="en-US" sz="2400" dirty="0" smtClean="0"/>
              <a:t>）、マスク、ガウン、ゴーグルなどの着脱手順を</a:t>
            </a:r>
            <a:endParaRPr lang="en-US" altLang="ja-JP" sz="2400" dirty="0" smtClean="0"/>
          </a:p>
          <a:p>
            <a:r>
              <a:rPr lang="ja-JP" altLang="en-US" sz="2400" dirty="0"/>
              <a:t>　</a:t>
            </a:r>
            <a:r>
              <a:rPr lang="ja-JP" altLang="en-US" sz="2400" dirty="0" smtClean="0"/>
              <a:t>　実際に行い、その上で食事ケアを行う　など</a:t>
            </a:r>
            <a:endParaRPr lang="en-US" altLang="ja-JP" sz="2400" dirty="0" smtClean="0"/>
          </a:p>
        </p:txBody>
      </p:sp>
    </p:spTree>
    <p:extLst>
      <p:ext uri="{BB962C8B-B14F-4D97-AF65-F5344CB8AC3E}">
        <p14:creationId xmlns:p14="http://schemas.microsoft.com/office/powerpoint/2010/main" val="8049634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a:t>
            </a:r>
            <a:r>
              <a:rPr lang="en-US" altLang="ja-JP" sz="2800" dirty="0" smtClean="0"/>
              <a:t>BCP</a:t>
            </a:r>
            <a:r>
              <a:rPr lang="ja-JP" altLang="en-US" sz="2800" dirty="0"/>
              <a:t>策定後の訓練について</a:t>
            </a:r>
            <a:endParaRPr lang="en-US" altLang="ja-JP" sz="2800" dirty="0"/>
          </a:p>
        </p:txBody>
      </p:sp>
      <p:sp>
        <p:nvSpPr>
          <p:cNvPr id="5" name="タイトル 1"/>
          <p:cNvSpPr txBox="1">
            <a:spLocks/>
          </p:cNvSpPr>
          <p:nvPr/>
        </p:nvSpPr>
        <p:spPr>
          <a:xfrm>
            <a:off x="287310" y="918713"/>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訓練の事例紹介</a:t>
            </a:r>
            <a:endParaRPr lang="en-US" altLang="ja-JP" sz="2400" b="1" dirty="0">
              <a:solidFill>
                <a:srgbClr val="FF0000"/>
              </a:solidFill>
            </a:endParaRPr>
          </a:p>
        </p:txBody>
      </p:sp>
      <p:sp>
        <p:nvSpPr>
          <p:cNvPr id="11" name="タイトル 1"/>
          <p:cNvSpPr txBox="1">
            <a:spLocks/>
          </p:cNvSpPr>
          <p:nvPr/>
        </p:nvSpPr>
        <p:spPr>
          <a:xfrm>
            <a:off x="287309" y="1365207"/>
            <a:ext cx="5596329" cy="2117691"/>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t>訓練の想定</a:t>
            </a:r>
            <a:endParaRPr lang="en-US" altLang="ja-JP" sz="2400" b="1" dirty="0" smtClean="0"/>
          </a:p>
          <a:p>
            <a:r>
              <a:rPr lang="ja-JP" altLang="en-US" sz="2400" dirty="0" smtClean="0"/>
              <a:t>・地震発生後、通信機器、電気、ガス、</a:t>
            </a:r>
            <a:endParaRPr lang="en-US" altLang="ja-JP" sz="2400" dirty="0" smtClean="0"/>
          </a:p>
          <a:p>
            <a:r>
              <a:rPr lang="ja-JP" altLang="en-US" sz="2400" dirty="0"/>
              <a:t>　</a:t>
            </a:r>
            <a:r>
              <a:rPr lang="ja-JP" altLang="en-US" sz="2400" dirty="0" smtClean="0"/>
              <a:t>上下水道が不通の状態。自家発電に</a:t>
            </a:r>
            <a:endParaRPr lang="en-US" altLang="ja-JP" sz="2400" dirty="0" smtClean="0"/>
          </a:p>
          <a:p>
            <a:r>
              <a:rPr lang="ja-JP" altLang="en-US" sz="2400" dirty="0"/>
              <a:t>　</a:t>
            </a:r>
            <a:r>
              <a:rPr lang="ja-JP" altLang="en-US" sz="2400" dirty="0" smtClean="0"/>
              <a:t>より照明は使用可能。</a:t>
            </a:r>
            <a:endParaRPr lang="en-US" altLang="ja-JP" sz="2400" dirty="0" smtClean="0"/>
          </a:p>
          <a:p>
            <a:r>
              <a:rPr lang="ja-JP" altLang="en-US" sz="2400" dirty="0" smtClean="0"/>
              <a:t>・介護職員による利用者約</a:t>
            </a:r>
            <a:r>
              <a:rPr lang="en-US" altLang="ja-JP" sz="2400" dirty="0" smtClean="0"/>
              <a:t>100</a:t>
            </a:r>
            <a:r>
              <a:rPr lang="ja-JP" altLang="en-US" sz="2400" dirty="0" smtClean="0"/>
              <a:t>名に対し</a:t>
            </a:r>
            <a:endParaRPr lang="en-US" altLang="ja-JP" sz="2400" dirty="0" smtClean="0"/>
          </a:p>
          <a:p>
            <a:r>
              <a:rPr lang="ja-JP" altLang="en-US" sz="2400" dirty="0"/>
              <a:t>　</a:t>
            </a:r>
            <a:r>
              <a:rPr lang="ja-JP" altLang="en-US" sz="2400" dirty="0" err="1" smtClean="0"/>
              <a:t>ての</a:t>
            </a:r>
            <a:r>
              <a:rPr lang="en-US" altLang="ja-JP" sz="2400" dirty="0" smtClean="0"/>
              <a:t>1</a:t>
            </a:r>
            <a:r>
              <a:rPr lang="ja-JP" altLang="en-US" sz="2400" dirty="0" smtClean="0"/>
              <a:t>回目の食事提供。</a:t>
            </a:r>
            <a:endParaRPr lang="en-US" altLang="ja-JP" sz="2400" dirty="0" smtClean="0"/>
          </a:p>
        </p:txBody>
      </p:sp>
      <p:sp>
        <p:nvSpPr>
          <p:cNvPr id="12" name="タイトル 1"/>
          <p:cNvSpPr txBox="1">
            <a:spLocks/>
          </p:cNvSpPr>
          <p:nvPr/>
        </p:nvSpPr>
        <p:spPr>
          <a:xfrm>
            <a:off x="5948595" y="1350522"/>
            <a:ext cx="5396459" cy="1108298"/>
          </a:xfrm>
          <a:prstGeom prst="rect">
            <a:avLst/>
          </a:prstGeom>
          <a:ln>
            <a:solidFill>
              <a:schemeClr val="bg1"/>
            </a:solidFill>
          </a:ln>
        </p:spPr>
        <p:txBody>
          <a:bodyPr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t>参加者</a:t>
            </a:r>
            <a:endParaRPr lang="en-US" altLang="ja-JP" sz="2400" b="1" dirty="0" smtClean="0"/>
          </a:p>
          <a:p>
            <a:r>
              <a:rPr lang="ja-JP" altLang="en-US" sz="2400" dirty="0" smtClean="0"/>
              <a:t>・利用者：約</a:t>
            </a:r>
            <a:r>
              <a:rPr lang="en-US" altLang="ja-JP" sz="2400" dirty="0" smtClean="0"/>
              <a:t>100</a:t>
            </a:r>
            <a:r>
              <a:rPr lang="ja-JP" altLang="en-US" sz="2400" dirty="0" smtClean="0"/>
              <a:t>名　・職員：約</a:t>
            </a:r>
            <a:r>
              <a:rPr lang="en-US" altLang="ja-JP" sz="2400" dirty="0" smtClean="0"/>
              <a:t>15</a:t>
            </a:r>
            <a:r>
              <a:rPr lang="ja-JP" altLang="en-US" sz="2400" dirty="0" smtClean="0"/>
              <a:t>名</a:t>
            </a:r>
            <a:endParaRPr lang="en-US" altLang="ja-JP" sz="2400" dirty="0" smtClean="0"/>
          </a:p>
        </p:txBody>
      </p:sp>
      <p:sp>
        <p:nvSpPr>
          <p:cNvPr id="9" name="タイトル 1"/>
          <p:cNvSpPr txBox="1">
            <a:spLocks/>
          </p:cNvSpPr>
          <p:nvPr/>
        </p:nvSpPr>
        <p:spPr>
          <a:xfrm>
            <a:off x="287309" y="3575979"/>
            <a:ext cx="5596329" cy="1750708"/>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a:t>主</a:t>
            </a:r>
            <a:r>
              <a:rPr lang="ja-JP" altLang="en-US" sz="2400" b="1" dirty="0" smtClean="0"/>
              <a:t>な訓練内容</a:t>
            </a:r>
            <a:endParaRPr lang="en-US" altLang="ja-JP" sz="2400" b="1" dirty="0" smtClean="0"/>
          </a:p>
          <a:p>
            <a:r>
              <a:rPr lang="ja-JP" altLang="en-US" sz="2400" dirty="0" smtClean="0"/>
              <a:t>・備蓄倉庫から食材の搬出</a:t>
            </a:r>
            <a:endParaRPr lang="en-US" altLang="ja-JP" sz="2400" dirty="0" smtClean="0"/>
          </a:p>
          <a:p>
            <a:r>
              <a:rPr lang="ja-JP" altLang="en-US" sz="2400" dirty="0" smtClean="0"/>
              <a:t>・食事準備（食形態に合わせた配膳）</a:t>
            </a:r>
            <a:endParaRPr lang="en-US" altLang="ja-JP" sz="2400" dirty="0" smtClean="0"/>
          </a:p>
          <a:p>
            <a:r>
              <a:rPr lang="ja-JP" altLang="en-US" sz="2400" dirty="0" smtClean="0"/>
              <a:t>・食事介助</a:t>
            </a:r>
            <a:endParaRPr lang="en-US" altLang="ja-JP" sz="2400" dirty="0" smtClean="0"/>
          </a:p>
          <a:p>
            <a:r>
              <a:rPr lang="ja-JP" altLang="en-US" sz="2400" dirty="0" smtClean="0"/>
              <a:t>・片付け</a:t>
            </a:r>
            <a:endParaRPr lang="en-US" altLang="ja-JP" sz="2400" dirty="0" smtClean="0"/>
          </a:p>
        </p:txBody>
      </p:sp>
      <p:sp>
        <p:nvSpPr>
          <p:cNvPr id="10" name="タイトル 1"/>
          <p:cNvSpPr txBox="1">
            <a:spLocks/>
          </p:cNvSpPr>
          <p:nvPr/>
        </p:nvSpPr>
        <p:spPr>
          <a:xfrm>
            <a:off x="5948595" y="2553506"/>
            <a:ext cx="5396460" cy="2773181"/>
          </a:xfrm>
          <a:prstGeom prst="rect">
            <a:avLst/>
          </a:prstGeom>
          <a:ln>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t>訓練概要</a:t>
            </a:r>
            <a:endParaRPr lang="en-US" altLang="ja-JP" sz="2400" b="1" dirty="0" smtClean="0"/>
          </a:p>
          <a:p>
            <a:r>
              <a:rPr lang="ja-JP" altLang="en-US" sz="2400" dirty="0" smtClean="0"/>
              <a:t>・この訓練は、大規模災害発生直後を</a:t>
            </a:r>
            <a:endParaRPr lang="en-US" altLang="ja-JP" sz="2400" dirty="0" smtClean="0"/>
          </a:p>
          <a:p>
            <a:r>
              <a:rPr lang="ja-JP" altLang="en-US" sz="2400" dirty="0"/>
              <a:t>　</a:t>
            </a:r>
            <a:r>
              <a:rPr lang="ja-JP" altLang="en-US" sz="2400" dirty="0" smtClean="0"/>
              <a:t>想定し、人員も限られた状態で、</a:t>
            </a:r>
            <a:r>
              <a:rPr lang="ja-JP" altLang="en-US" sz="2400" dirty="0" err="1" smtClean="0"/>
              <a:t>い</a:t>
            </a:r>
            <a:endParaRPr lang="en-US" altLang="ja-JP" sz="2400" dirty="0" smtClean="0"/>
          </a:p>
          <a:p>
            <a:r>
              <a:rPr lang="ja-JP" altLang="en-US" sz="2400" dirty="0"/>
              <a:t>　</a:t>
            </a:r>
            <a:r>
              <a:rPr lang="ja-JP" altLang="en-US" sz="2400" dirty="0" smtClean="0"/>
              <a:t>かに利用者へ食事を提供するかを実</a:t>
            </a:r>
            <a:endParaRPr lang="en-US" altLang="ja-JP" sz="2400" dirty="0" smtClean="0"/>
          </a:p>
          <a:p>
            <a:r>
              <a:rPr lang="ja-JP" altLang="en-US" sz="2400" dirty="0"/>
              <a:t>　</a:t>
            </a:r>
            <a:r>
              <a:rPr lang="ja-JP" altLang="en-US" sz="2400" dirty="0" smtClean="0"/>
              <a:t>践的に行われました。</a:t>
            </a:r>
            <a:r>
              <a:rPr lang="ja-JP" altLang="en-US" sz="2400" b="1" u="sng" dirty="0" smtClean="0"/>
              <a:t>調理の手間を</a:t>
            </a:r>
            <a:endParaRPr lang="en-US" altLang="ja-JP" sz="2400" b="1" u="sng" dirty="0" smtClean="0"/>
          </a:p>
          <a:p>
            <a:r>
              <a:rPr lang="ja-JP" altLang="en-US" sz="2400" b="1" dirty="0"/>
              <a:t>　</a:t>
            </a:r>
            <a:r>
              <a:rPr lang="ja-JP" altLang="en-US" sz="2400" b="1" u="sng" dirty="0" smtClean="0"/>
              <a:t>省き、少人数でも対応でき、運搬や</a:t>
            </a:r>
            <a:endParaRPr lang="en-US" altLang="ja-JP" sz="2400" b="1" u="sng" dirty="0" smtClean="0"/>
          </a:p>
          <a:p>
            <a:r>
              <a:rPr lang="ja-JP" altLang="en-US" sz="2400" b="1" dirty="0"/>
              <a:t>　</a:t>
            </a:r>
            <a:r>
              <a:rPr lang="ja-JP" altLang="en-US" sz="2400" b="1" u="sng" dirty="0" smtClean="0"/>
              <a:t>ごみ処理が容易な食材を選定する</a:t>
            </a:r>
            <a:r>
              <a:rPr lang="ja-JP" altLang="en-US" sz="2400" b="1" u="sng" dirty="0" err="1" smtClean="0"/>
              <a:t>こ</a:t>
            </a:r>
            <a:r>
              <a:rPr lang="ja-JP" altLang="en-US" sz="2400" b="1" u="sng" dirty="0" smtClean="0"/>
              <a:t>　</a:t>
            </a:r>
            <a:endParaRPr lang="en-US" altLang="ja-JP" sz="2400" b="1" u="sng" dirty="0" smtClean="0"/>
          </a:p>
          <a:p>
            <a:r>
              <a:rPr lang="ja-JP" altLang="en-US" sz="2400" b="1" dirty="0"/>
              <a:t>　</a:t>
            </a:r>
            <a:r>
              <a:rPr lang="ja-JP" altLang="en-US" sz="2400" b="1" u="sng" dirty="0" smtClean="0"/>
              <a:t>とが重要であることが分かりました</a:t>
            </a:r>
            <a:r>
              <a:rPr lang="ja-JP" altLang="en-US" sz="2400" dirty="0" smtClean="0"/>
              <a:t>。</a:t>
            </a:r>
            <a:endParaRPr lang="en-US" altLang="ja-JP" sz="2400" dirty="0" smtClean="0"/>
          </a:p>
        </p:txBody>
      </p:sp>
      <p:sp>
        <p:nvSpPr>
          <p:cNvPr id="2" name="線吹き出し 1 (枠付き) 1"/>
          <p:cNvSpPr/>
          <p:nvPr/>
        </p:nvSpPr>
        <p:spPr>
          <a:xfrm>
            <a:off x="1174227" y="5623345"/>
            <a:ext cx="9969054" cy="1045103"/>
          </a:xfrm>
          <a:prstGeom prst="borderCallout1">
            <a:avLst>
              <a:gd name="adj1" fmla="val -154"/>
              <a:gd name="adj2" fmla="val 68913"/>
              <a:gd name="adj3" fmla="val -36975"/>
              <a:gd name="adj4" fmla="val 7057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rgbClr val="FF0000"/>
                </a:solidFill>
              </a:rPr>
              <a:t>訓練を</a:t>
            </a:r>
            <a:r>
              <a:rPr lang="ja-JP" altLang="en-US" sz="2400" dirty="0">
                <a:solidFill>
                  <a:srgbClr val="FF0000"/>
                </a:solidFill>
              </a:rPr>
              <a:t>とおして、このような業務継続の阻害要因を解消するための対策を事前に確認準備しておくこと</a:t>
            </a:r>
            <a:r>
              <a:rPr lang="ja-JP" altLang="en-US" sz="2400" dirty="0" smtClean="0">
                <a:solidFill>
                  <a:srgbClr val="FF0000"/>
                </a:solidFill>
              </a:rPr>
              <a:t>が、</a:t>
            </a:r>
            <a:r>
              <a:rPr lang="ja-JP" altLang="en-US" sz="2400" dirty="0">
                <a:solidFill>
                  <a:srgbClr val="FF0000"/>
                </a:solidFill>
              </a:rPr>
              <a:t>有事</a:t>
            </a:r>
            <a:r>
              <a:rPr lang="ja-JP" altLang="en-US" sz="2400" dirty="0" smtClean="0">
                <a:solidFill>
                  <a:srgbClr val="FF0000"/>
                </a:solidFill>
              </a:rPr>
              <a:t>の</a:t>
            </a:r>
            <a:r>
              <a:rPr lang="ja-JP" altLang="en-US" sz="2400" dirty="0">
                <a:solidFill>
                  <a:srgbClr val="FF0000"/>
                </a:solidFill>
              </a:rPr>
              <a:t>事業</a:t>
            </a:r>
            <a:r>
              <a:rPr lang="ja-JP" altLang="en-US" sz="2400" dirty="0" smtClean="0">
                <a:solidFill>
                  <a:srgbClr val="FF0000"/>
                </a:solidFill>
              </a:rPr>
              <a:t>継続につながります。</a:t>
            </a:r>
            <a:endParaRPr kumimoji="1" lang="ja-JP" altLang="en-US" sz="2400" dirty="0">
              <a:solidFill>
                <a:srgbClr val="FF0000"/>
              </a:solidFill>
            </a:endParaRPr>
          </a:p>
        </p:txBody>
      </p:sp>
    </p:spTree>
    <p:extLst>
      <p:ext uri="{BB962C8B-B14F-4D97-AF65-F5344CB8AC3E}">
        <p14:creationId xmlns:p14="http://schemas.microsoft.com/office/powerpoint/2010/main" val="3309616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④</a:t>
            </a:r>
            <a:r>
              <a:rPr lang="en-US" altLang="ja-JP" sz="2800" dirty="0"/>
              <a:t> BCP</a:t>
            </a:r>
            <a:r>
              <a:rPr lang="ja-JP" altLang="en-US" sz="2800" dirty="0"/>
              <a:t>策定後の見直しについて</a:t>
            </a:r>
          </a:p>
        </p:txBody>
      </p:sp>
      <p:sp>
        <p:nvSpPr>
          <p:cNvPr id="5" name="タイトル 1"/>
          <p:cNvSpPr txBox="1">
            <a:spLocks/>
          </p:cNvSpPr>
          <p:nvPr/>
        </p:nvSpPr>
        <p:spPr>
          <a:xfrm>
            <a:off x="174880" y="2327312"/>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2400" b="1" dirty="0">
              <a:solidFill>
                <a:srgbClr val="FF0000"/>
              </a:solidFill>
            </a:endParaRPr>
          </a:p>
        </p:txBody>
      </p:sp>
      <p:sp>
        <p:nvSpPr>
          <p:cNvPr id="6" name="タイトル 1"/>
          <p:cNvSpPr txBox="1">
            <a:spLocks/>
          </p:cNvSpPr>
          <p:nvPr/>
        </p:nvSpPr>
        <p:spPr>
          <a:xfrm>
            <a:off x="432836" y="3088399"/>
            <a:ext cx="10115867" cy="1121563"/>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342900" indent="-342900">
              <a:buFont typeface="Wingdings" panose="05000000000000000000" pitchFamily="2" charset="2"/>
              <a:buChar char="ü"/>
            </a:pPr>
            <a:r>
              <a:rPr lang="ja-JP" altLang="en-US" sz="2400" dirty="0" smtClean="0"/>
              <a:t>実際に使えるように実用性があるか、定期的に見直すこと</a:t>
            </a:r>
            <a:endParaRPr lang="en-US" altLang="ja-JP" sz="2400" dirty="0" smtClean="0"/>
          </a:p>
          <a:p>
            <a:pPr marL="342900" indent="-342900">
              <a:buFont typeface="Wingdings" panose="05000000000000000000" pitchFamily="2" charset="2"/>
              <a:buChar char="ü"/>
            </a:pPr>
            <a:r>
              <a:rPr lang="ja-JP" altLang="en-US" sz="2400" dirty="0" smtClean="0"/>
              <a:t>訓練が見つかった課題を見直す際に反映することで、実行性を高める</a:t>
            </a:r>
            <a:endParaRPr lang="en-US" altLang="ja-JP" sz="2400" dirty="0" smtClean="0"/>
          </a:p>
          <a:p>
            <a:pPr marL="342900" indent="-342900">
              <a:buFont typeface="Wingdings" panose="05000000000000000000" pitchFamily="2" charset="2"/>
              <a:buChar char="ü"/>
            </a:pPr>
            <a:r>
              <a:rPr lang="ja-JP" altLang="en-US" sz="2400" dirty="0" smtClean="0"/>
              <a:t>最新の状況に合わせて、</a:t>
            </a:r>
            <a:r>
              <a:rPr lang="en-US" altLang="ja-JP" sz="2400" dirty="0" smtClean="0"/>
              <a:t>BCP</a:t>
            </a:r>
            <a:r>
              <a:rPr lang="ja-JP" altLang="en-US" sz="2400" dirty="0" smtClean="0"/>
              <a:t>をアップデートする</a:t>
            </a:r>
            <a:endParaRPr lang="en-US" altLang="ja-JP" sz="2400" dirty="0"/>
          </a:p>
        </p:txBody>
      </p:sp>
      <p:sp>
        <p:nvSpPr>
          <p:cNvPr id="7" name="タイトル 1"/>
          <p:cNvSpPr txBox="1">
            <a:spLocks/>
          </p:cNvSpPr>
          <p:nvPr/>
        </p:nvSpPr>
        <p:spPr>
          <a:xfrm>
            <a:off x="1348485" y="4511326"/>
            <a:ext cx="9200218" cy="54120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2400" dirty="0" smtClean="0"/>
              <a:t>BCP</a:t>
            </a:r>
            <a:r>
              <a:rPr lang="ja-JP" altLang="en-US" sz="2400" dirty="0" smtClean="0"/>
              <a:t>の見直しを行う際には、以下の点についても確認しましょう。</a:t>
            </a:r>
            <a:endParaRPr lang="en-US" altLang="ja-JP" sz="2400" dirty="0"/>
          </a:p>
        </p:txBody>
      </p:sp>
      <p:sp>
        <p:nvSpPr>
          <p:cNvPr id="10" name="タイトル 1"/>
          <p:cNvSpPr txBox="1">
            <a:spLocks/>
          </p:cNvSpPr>
          <p:nvPr/>
        </p:nvSpPr>
        <p:spPr>
          <a:xfrm>
            <a:off x="174880" y="2611077"/>
            <a:ext cx="3139195" cy="37531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t>見直しのポイント</a:t>
            </a:r>
            <a:endParaRPr lang="en-US" altLang="ja-JP" sz="2400" b="1" dirty="0"/>
          </a:p>
        </p:txBody>
      </p:sp>
      <p:sp>
        <p:nvSpPr>
          <p:cNvPr id="11" name="タイトル 1"/>
          <p:cNvSpPr txBox="1">
            <a:spLocks/>
          </p:cNvSpPr>
          <p:nvPr/>
        </p:nvSpPr>
        <p:spPr>
          <a:xfrm>
            <a:off x="432835" y="5008396"/>
            <a:ext cx="11514325" cy="1514799"/>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(1)</a:t>
            </a:r>
            <a:r>
              <a:rPr lang="ja-JP" altLang="en-US" sz="2400" dirty="0" smtClean="0"/>
              <a:t>周知・通知：</a:t>
            </a:r>
            <a:r>
              <a:rPr lang="en-US" altLang="ja-JP" sz="2400" dirty="0" smtClean="0"/>
              <a:t>BCP</a:t>
            </a:r>
            <a:r>
              <a:rPr lang="ja-JP" altLang="en-US" sz="2400" dirty="0" smtClean="0"/>
              <a:t>は職員全員に伝わっているか。</a:t>
            </a:r>
            <a:endParaRPr lang="en-US" altLang="ja-JP" sz="2400" dirty="0" smtClean="0"/>
          </a:p>
          <a:p>
            <a:endParaRPr lang="en-US" altLang="ja-JP" sz="1200" dirty="0" smtClean="0"/>
          </a:p>
          <a:p>
            <a:r>
              <a:rPr lang="en-US" altLang="ja-JP" sz="2400" dirty="0" smtClean="0"/>
              <a:t>(2)</a:t>
            </a:r>
            <a:r>
              <a:rPr lang="ja-JP" altLang="en-US" sz="2400" dirty="0" smtClean="0"/>
              <a:t>代替案の見直し：もしもの備えは万全か、代替手段は使えるのか。</a:t>
            </a:r>
            <a:endParaRPr lang="en-US" altLang="ja-JP" sz="2400" dirty="0" smtClean="0"/>
          </a:p>
          <a:p>
            <a:endParaRPr lang="en-US" altLang="ja-JP" sz="1200" dirty="0" smtClean="0"/>
          </a:p>
          <a:p>
            <a:r>
              <a:rPr lang="en-US" altLang="ja-JP" sz="2400" dirty="0" smtClean="0"/>
              <a:t>(3)</a:t>
            </a:r>
            <a:r>
              <a:rPr lang="ja-JP" altLang="en-US" sz="2400" dirty="0" smtClean="0"/>
              <a:t>業務再開目標の見直し</a:t>
            </a:r>
            <a:r>
              <a:rPr lang="ja-JP" altLang="en-US" sz="2400" dirty="0" smtClean="0"/>
              <a:t>：業務再開の目標設定は</a:t>
            </a:r>
            <a:r>
              <a:rPr lang="ja-JP" altLang="en-US" sz="2400" dirty="0" smtClean="0"/>
              <a:t>現実的か。状況に合っているか。</a:t>
            </a:r>
            <a:endParaRPr lang="en-US" altLang="ja-JP" sz="2400" dirty="0"/>
          </a:p>
        </p:txBody>
      </p:sp>
      <p:sp>
        <p:nvSpPr>
          <p:cNvPr id="12" name="タイトル 1"/>
          <p:cNvSpPr txBox="1">
            <a:spLocks/>
          </p:cNvSpPr>
          <p:nvPr/>
        </p:nvSpPr>
        <p:spPr>
          <a:xfrm>
            <a:off x="174880" y="993305"/>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solidFill>
                  <a:srgbClr val="FF0000"/>
                </a:solidFill>
              </a:rPr>
              <a:t>BCP</a:t>
            </a:r>
            <a:r>
              <a:rPr lang="ja-JP" altLang="en-US" sz="2400" b="1" dirty="0" smtClean="0">
                <a:solidFill>
                  <a:srgbClr val="FF0000"/>
                </a:solidFill>
              </a:rPr>
              <a:t>策定後の見直しとは</a:t>
            </a:r>
            <a:endParaRPr lang="en-US" altLang="ja-JP" sz="2400" b="1" dirty="0">
              <a:solidFill>
                <a:srgbClr val="FF0000"/>
              </a:solidFill>
            </a:endParaRPr>
          </a:p>
        </p:txBody>
      </p:sp>
      <p:sp>
        <p:nvSpPr>
          <p:cNvPr id="13" name="タイトル 1"/>
          <p:cNvSpPr txBox="1">
            <a:spLocks/>
          </p:cNvSpPr>
          <p:nvPr/>
        </p:nvSpPr>
        <p:spPr>
          <a:xfrm>
            <a:off x="389744" y="1408676"/>
            <a:ext cx="11557417" cy="848859"/>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定期的に</a:t>
            </a:r>
            <a:r>
              <a:rPr lang="en-US" altLang="ja-JP" sz="2400" dirty="0" smtClean="0"/>
              <a:t>BCP</a:t>
            </a:r>
            <a:r>
              <a:rPr lang="ja-JP" altLang="en-US" sz="2400" dirty="0" smtClean="0"/>
              <a:t>の見直しを行い、必要に応じて</a:t>
            </a:r>
            <a:r>
              <a:rPr lang="en-US" altLang="ja-JP" sz="2400" dirty="0" smtClean="0"/>
              <a:t>BCP</a:t>
            </a:r>
            <a:r>
              <a:rPr lang="ja-JP" altLang="en-US" sz="2400" dirty="0" smtClean="0"/>
              <a:t>の変更を行うことが求められます。</a:t>
            </a:r>
            <a:endParaRPr lang="en-US" altLang="ja-JP" sz="2400" dirty="0" smtClean="0"/>
          </a:p>
          <a:p>
            <a:r>
              <a:rPr lang="en-US" altLang="ja-JP" sz="2400" b="1" dirty="0">
                <a:solidFill>
                  <a:srgbClr val="FF0000"/>
                </a:solidFill>
              </a:rPr>
              <a:t>BCP</a:t>
            </a:r>
            <a:r>
              <a:rPr lang="ja-JP" altLang="en-US" sz="2400" b="1" dirty="0">
                <a:solidFill>
                  <a:srgbClr val="FF0000"/>
                </a:solidFill>
              </a:rPr>
              <a:t>は策定したら終わりではなく、定期的に見直し、改善していくことが重要です。</a:t>
            </a:r>
            <a:endParaRPr lang="en-US" altLang="ja-JP" sz="2400" b="1" dirty="0">
              <a:solidFill>
                <a:srgbClr val="FF0000"/>
              </a:solidFill>
            </a:endParaRPr>
          </a:p>
          <a:p>
            <a:endParaRPr lang="en-US" altLang="ja-JP" sz="2400" dirty="0"/>
          </a:p>
        </p:txBody>
      </p:sp>
    </p:spTree>
    <p:extLst>
      <p:ext uri="{BB962C8B-B14F-4D97-AF65-F5344CB8AC3E}">
        <p14:creationId xmlns:p14="http://schemas.microsoft.com/office/powerpoint/2010/main" val="813522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a:spLocks/>
          </p:cNvSpPr>
          <p:nvPr/>
        </p:nvSpPr>
        <p:spPr>
          <a:xfrm>
            <a:off x="351015" y="3429487"/>
            <a:ext cx="10310740" cy="45506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a:t>(2)</a:t>
            </a:r>
            <a:r>
              <a:rPr lang="ja-JP" altLang="en-US" sz="2400" b="1" dirty="0">
                <a:solidFill>
                  <a:srgbClr val="FF0000"/>
                </a:solidFill>
              </a:rPr>
              <a:t>代替案の見直し</a:t>
            </a:r>
            <a:r>
              <a:rPr lang="ja-JP" altLang="en-US" sz="2400" b="1" dirty="0"/>
              <a:t>：もしもの備えは万全</a:t>
            </a:r>
            <a:r>
              <a:rPr lang="ja-JP" altLang="en-US" sz="2400" b="1" dirty="0" smtClean="0"/>
              <a:t>か。代替</a:t>
            </a:r>
            <a:r>
              <a:rPr lang="ja-JP" altLang="en-US" sz="2400" b="1" dirty="0"/>
              <a:t>手段は使えるのか。</a:t>
            </a:r>
            <a:endParaRPr lang="en-US" altLang="ja-JP" sz="2400" b="1" dirty="0"/>
          </a:p>
          <a:p>
            <a:endParaRPr lang="en-US" altLang="ja-JP" sz="2400" dirty="0" smtClean="0"/>
          </a:p>
        </p:txBody>
      </p:sp>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④</a:t>
            </a:r>
            <a:r>
              <a:rPr lang="en-US" altLang="ja-JP" sz="2800" dirty="0"/>
              <a:t> BCP</a:t>
            </a:r>
            <a:r>
              <a:rPr lang="ja-JP" altLang="en-US" sz="2800" dirty="0"/>
              <a:t>策定後の見直しについて</a:t>
            </a:r>
          </a:p>
        </p:txBody>
      </p:sp>
      <p:sp>
        <p:nvSpPr>
          <p:cNvPr id="7" name="タイトル 1"/>
          <p:cNvSpPr txBox="1">
            <a:spLocks/>
          </p:cNvSpPr>
          <p:nvPr/>
        </p:nvSpPr>
        <p:spPr>
          <a:xfrm>
            <a:off x="688919" y="1727568"/>
            <a:ext cx="9200218" cy="143905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・職員は</a:t>
            </a:r>
            <a:r>
              <a:rPr lang="en-US" altLang="ja-JP" sz="2400" dirty="0" smtClean="0"/>
              <a:t>BCP</a:t>
            </a:r>
            <a:r>
              <a:rPr lang="ja-JP" altLang="en-US" sz="2400" dirty="0" smtClean="0"/>
              <a:t>の内容を知っているか</a:t>
            </a:r>
            <a:endParaRPr lang="en-US" altLang="ja-JP" sz="2400" dirty="0" smtClean="0"/>
          </a:p>
          <a:p>
            <a:r>
              <a:rPr lang="ja-JP" altLang="en-US" sz="2400" dirty="0" smtClean="0"/>
              <a:t>・どこを見れば</a:t>
            </a:r>
            <a:r>
              <a:rPr lang="en-US" altLang="ja-JP" sz="2400" dirty="0" smtClean="0"/>
              <a:t>BCP</a:t>
            </a:r>
            <a:r>
              <a:rPr lang="ja-JP" altLang="en-US" sz="2400" dirty="0" smtClean="0"/>
              <a:t>の内容を確認できるか、伝わっているか</a:t>
            </a:r>
            <a:endParaRPr lang="en-US" altLang="ja-JP" sz="2400" dirty="0" smtClean="0"/>
          </a:p>
          <a:p>
            <a:r>
              <a:rPr lang="ja-JP" altLang="en-US" sz="2400" dirty="0" smtClean="0"/>
              <a:t>・定期的に全職員への周知、訓練を実施すること</a:t>
            </a:r>
            <a:endParaRPr lang="en-US" altLang="ja-JP" sz="2400" dirty="0" smtClean="0"/>
          </a:p>
          <a:p>
            <a:r>
              <a:rPr lang="ja-JP" altLang="en-US" sz="2400" dirty="0" smtClean="0"/>
              <a:t>・新規採用職員に対しても、</a:t>
            </a:r>
            <a:r>
              <a:rPr lang="en-US" altLang="ja-JP" sz="2400" dirty="0" smtClean="0"/>
              <a:t>BCP</a:t>
            </a:r>
            <a:r>
              <a:rPr lang="ja-JP" altLang="en-US" sz="2400" dirty="0" smtClean="0"/>
              <a:t>について説明を行うこと</a:t>
            </a:r>
            <a:endParaRPr lang="en-US" altLang="ja-JP" sz="2400" dirty="0"/>
          </a:p>
        </p:txBody>
      </p:sp>
      <p:sp>
        <p:nvSpPr>
          <p:cNvPr id="11" name="タイトル 1"/>
          <p:cNvSpPr txBox="1">
            <a:spLocks/>
          </p:cNvSpPr>
          <p:nvPr/>
        </p:nvSpPr>
        <p:spPr>
          <a:xfrm>
            <a:off x="351015" y="1160358"/>
            <a:ext cx="10310740" cy="45506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t>(1)</a:t>
            </a:r>
            <a:r>
              <a:rPr lang="ja-JP" altLang="en-US" sz="2400" b="1" dirty="0" smtClean="0">
                <a:solidFill>
                  <a:srgbClr val="FF0000"/>
                </a:solidFill>
              </a:rPr>
              <a:t>周知・通知</a:t>
            </a:r>
            <a:r>
              <a:rPr lang="ja-JP" altLang="en-US" sz="2400" b="1" dirty="0" smtClean="0"/>
              <a:t>：</a:t>
            </a:r>
            <a:r>
              <a:rPr lang="en-US" altLang="ja-JP" sz="2400" b="1" dirty="0" smtClean="0"/>
              <a:t>BCP</a:t>
            </a:r>
            <a:r>
              <a:rPr lang="ja-JP" altLang="en-US" sz="2400" b="1" dirty="0" smtClean="0"/>
              <a:t>は職員全員に伝わっているか</a:t>
            </a:r>
            <a:r>
              <a:rPr lang="ja-JP" altLang="en-US" sz="2400" dirty="0" smtClean="0"/>
              <a:t>。</a:t>
            </a:r>
            <a:endParaRPr lang="en-US" altLang="ja-JP" sz="2400" dirty="0" smtClean="0"/>
          </a:p>
        </p:txBody>
      </p:sp>
      <p:sp>
        <p:nvSpPr>
          <p:cNvPr id="12" name="タイトル 1"/>
          <p:cNvSpPr txBox="1">
            <a:spLocks/>
          </p:cNvSpPr>
          <p:nvPr/>
        </p:nvSpPr>
        <p:spPr>
          <a:xfrm>
            <a:off x="688919" y="3909204"/>
            <a:ext cx="9200218" cy="2461251"/>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・出勤することができない職員がいる場合の対応</a:t>
            </a:r>
            <a:endParaRPr lang="en-US" altLang="ja-JP" sz="2400" dirty="0" smtClean="0"/>
          </a:p>
          <a:p>
            <a:r>
              <a:rPr lang="ja-JP" altLang="en-US" sz="2400" dirty="0" smtClean="0"/>
              <a:t>・水や食料の確保状況</a:t>
            </a:r>
            <a:endParaRPr lang="en-US" altLang="ja-JP" sz="2400" dirty="0" smtClean="0"/>
          </a:p>
          <a:p>
            <a:r>
              <a:rPr lang="ja-JP" altLang="en-US" sz="2400" dirty="0" smtClean="0"/>
              <a:t>・パソコンを使用することができない場合の対応</a:t>
            </a:r>
            <a:endParaRPr lang="en-US" altLang="ja-JP" sz="2400" dirty="0" smtClean="0"/>
          </a:p>
          <a:p>
            <a:r>
              <a:rPr lang="ja-JP" altLang="en-US" sz="2400" dirty="0" smtClean="0"/>
              <a:t>・電話を使用することができない場合の対応</a:t>
            </a:r>
            <a:endParaRPr lang="en-US" altLang="ja-JP" sz="2400" dirty="0" smtClean="0"/>
          </a:p>
          <a:p>
            <a:r>
              <a:rPr lang="ja-JP" altLang="en-US" sz="2400" dirty="0" smtClean="0"/>
              <a:t>・必要なものが不足していないか</a:t>
            </a:r>
            <a:endParaRPr lang="en-US" altLang="ja-JP" sz="2400" dirty="0" smtClean="0"/>
          </a:p>
          <a:p>
            <a:r>
              <a:rPr lang="ja-JP" altLang="en-US" sz="2400" dirty="0" smtClean="0"/>
              <a:t>・利用者の受け入れ体制に問題はないか</a:t>
            </a:r>
            <a:endParaRPr lang="en-US" altLang="ja-JP" sz="2400" dirty="0" smtClean="0"/>
          </a:p>
          <a:p>
            <a:r>
              <a:rPr lang="ja-JP" altLang="en-US" sz="2400" dirty="0" smtClean="0"/>
              <a:t>・重要なデータは分散保管されているか</a:t>
            </a:r>
            <a:endParaRPr lang="en-US" altLang="ja-JP" sz="2400" dirty="0" smtClean="0"/>
          </a:p>
        </p:txBody>
      </p:sp>
    </p:spTree>
    <p:extLst>
      <p:ext uri="{BB962C8B-B14F-4D97-AF65-F5344CB8AC3E}">
        <p14:creationId xmlns:p14="http://schemas.microsoft.com/office/powerpoint/2010/main" val="506771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5" y="540845"/>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ctrTitle"/>
          </p:nvPr>
        </p:nvSpPr>
        <p:spPr>
          <a:xfrm>
            <a:off x="174885" y="224852"/>
            <a:ext cx="9089036" cy="871694"/>
          </a:xfrm>
        </p:spPr>
        <p:txBody>
          <a:bodyPr>
            <a:normAutofit/>
          </a:bodyPr>
          <a:lstStyle/>
          <a:p>
            <a:r>
              <a:rPr lang="ja-JP" altLang="en-US" sz="4400" dirty="0" smtClean="0"/>
              <a:t>１．業務継続計画（</a:t>
            </a:r>
            <a:r>
              <a:rPr lang="en-US" altLang="ja-JP" sz="4400" dirty="0" smtClean="0"/>
              <a:t>BCP</a:t>
            </a:r>
            <a:r>
              <a:rPr lang="ja-JP" altLang="en-US" sz="4400" dirty="0" smtClean="0"/>
              <a:t>）について</a:t>
            </a:r>
            <a:endParaRPr kumimoji="1" lang="ja-JP" altLang="en-US" sz="4400" dirty="0"/>
          </a:p>
        </p:txBody>
      </p:sp>
      <p:sp>
        <p:nvSpPr>
          <p:cNvPr id="3" name="サブタイトル 2"/>
          <p:cNvSpPr>
            <a:spLocks noGrp="1"/>
          </p:cNvSpPr>
          <p:nvPr>
            <p:ph type="subTitle" idx="1"/>
          </p:nvPr>
        </p:nvSpPr>
        <p:spPr>
          <a:xfrm>
            <a:off x="464695" y="2103023"/>
            <a:ext cx="11227633" cy="4042946"/>
          </a:xfrm>
        </p:spPr>
        <p:txBody>
          <a:bodyPr>
            <a:noAutofit/>
          </a:bodyPr>
          <a:lstStyle/>
          <a:p>
            <a:pPr algn="l"/>
            <a:r>
              <a:rPr lang="ja-JP" altLang="en-US" sz="2800" dirty="0" smtClean="0">
                <a:latin typeface="+mj-ea"/>
                <a:ea typeface="+mj-ea"/>
              </a:rPr>
              <a:t>①</a:t>
            </a:r>
            <a:r>
              <a:rPr lang="en-US" altLang="ja-JP" sz="2800" dirty="0" smtClean="0">
                <a:latin typeface="+mj-ea"/>
                <a:ea typeface="+mj-ea"/>
              </a:rPr>
              <a:t>BCP</a:t>
            </a:r>
            <a:r>
              <a:rPr lang="ja-JP" altLang="en-US" sz="2800" dirty="0" smtClean="0">
                <a:latin typeface="+mj-ea"/>
                <a:ea typeface="+mj-ea"/>
              </a:rPr>
              <a:t>とは</a:t>
            </a:r>
            <a:endParaRPr lang="en-US" altLang="ja-JP" sz="2800" dirty="0" smtClean="0">
              <a:latin typeface="+mj-ea"/>
              <a:ea typeface="+mj-ea"/>
            </a:endParaRPr>
          </a:p>
          <a:p>
            <a:pPr algn="l"/>
            <a:endParaRPr lang="en-US" altLang="ja-JP" sz="2800" dirty="0" smtClean="0">
              <a:latin typeface="+mj-ea"/>
              <a:ea typeface="+mj-ea"/>
            </a:endParaRPr>
          </a:p>
          <a:p>
            <a:pPr algn="l"/>
            <a:r>
              <a:rPr lang="ja-JP" altLang="en-US" sz="2800" dirty="0" smtClean="0">
                <a:latin typeface="+mj-ea"/>
                <a:ea typeface="+mj-ea"/>
              </a:rPr>
              <a:t>②</a:t>
            </a:r>
            <a:r>
              <a:rPr lang="en-US" altLang="ja-JP" sz="2800" dirty="0">
                <a:latin typeface="+mj-ea"/>
                <a:ea typeface="+mj-ea"/>
              </a:rPr>
              <a:t>BCP</a:t>
            </a:r>
            <a:r>
              <a:rPr lang="ja-JP" altLang="en-US" sz="2800" dirty="0">
                <a:latin typeface="+mj-ea"/>
                <a:ea typeface="+mj-ea"/>
              </a:rPr>
              <a:t>策定</a:t>
            </a:r>
            <a:r>
              <a:rPr lang="ja-JP" altLang="en-US" sz="2800" dirty="0" smtClean="0">
                <a:latin typeface="+mj-ea"/>
                <a:ea typeface="+mj-ea"/>
              </a:rPr>
              <a:t>後の研修について</a:t>
            </a:r>
            <a:endParaRPr lang="en-US" altLang="ja-JP" sz="2800" dirty="0">
              <a:latin typeface="+mj-ea"/>
              <a:ea typeface="+mj-ea"/>
            </a:endParaRPr>
          </a:p>
          <a:p>
            <a:pPr algn="l"/>
            <a:endParaRPr lang="en-US" altLang="ja-JP" sz="2800" dirty="0" smtClean="0">
              <a:latin typeface="+mj-ea"/>
              <a:ea typeface="+mj-ea"/>
            </a:endParaRPr>
          </a:p>
          <a:p>
            <a:pPr algn="l"/>
            <a:r>
              <a:rPr lang="ja-JP" altLang="en-US" sz="2800" dirty="0" smtClean="0">
                <a:latin typeface="+mj-ea"/>
                <a:ea typeface="+mj-ea"/>
              </a:rPr>
              <a:t>③</a:t>
            </a:r>
            <a:r>
              <a:rPr lang="en-US" altLang="ja-JP" sz="2800" dirty="0">
                <a:latin typeface="+mj-ea"/>
                <a:ea typeface="+mj-ea"/>
              </a:rPr>
              <a:t>BCP</a:t>
            </a:r>
            <a:r>
              <a:rPr lang="ja-JP" altLang="en-US" sz="2800" dirty="0">
                <a:latin typeface="+mj-ea"/>
                <a:ea typeface="+mj-ea"/>
              </a:rPr>
              <a:t>策定後</a:t>
            </a:r>
            <a:r>
              <a:rPr lang="ja-JP" altLang="en-US" sz="2800" dirty="0" smtClean="0">
                <a:latin typeface="+mj-ea"/>
                <a:ea typeface="+mj-ea"/>
              </a:rPr>
              <a:t>の訓練について</a:t>
            </a:r>
            <a:endParaRPr lang="en-US" altLang="ja-JP" sz="2800" dirty="0">
              <a:latin typeface="+mj-ea"/>
              <a:ea typeface="+mj-ea"/>
            </a:endParaRPr>
          </a:p>
          <a:p>
            <a:pPr algn="l"/>
            <a:endParaRPr lang="en-US" altLang="ja-JP" sz="2800" dirty="0" smtClean="0">
              <a:latin typeface="+mj-ea"/>
              <a:ea typeface="+mj-ea"/>
            </a:endParaRPr>
          </a:p>
          <a:p>
            <a:pPr algn="l"/>
            <a:r>
              <a:rPr lang="ja-JP" altLang="en-US" sz="2800" dirty="0" smtClean="0">
                <a:latin typeface="+mj-ea"/>
                <a:ea typeface="+mj-ea"/>
              </a:rPr>
              <a:t>④</a:t>
            </a:r>
            <a:r>
              <a:rPr lang="en-US" altLang="ja-JP" sz="2800" dirty="0" smtClean="0">
                <a:latin typeface="+mj-ea"/>
                <a:ea typeface="+mj-ea"/>
              </a:rPr>
              <a:t>BCP</a:t>
            </a:r>
            <a:r>
              <a:rPr lang="ja-JP" altLang="en-US" sz="2800" dirty="0" smtClean="0">
                <a:latin typeface="+mj-ea"/>
                <a:ea typeface="+mj-ea"/>
              </a:rPr>
              <a:t>策定後の見直しについて</a:t>
            </a:r>
            <a:endParaRPr lang="en-US" altLang="ja-JP" sz="2800" dirty="0" smtClean="0">
              <a:latin typeface="+mj-ea"/>
              <a:ea typeface="+mj-ea"/>
            </a:endParaRPr>
          </a:p>
        </p:txBody>
      </p:sp>
    </p:spTree>
    <p:extLst>
      <p:ext uri="{BB962C8B-B14F-4D97-AF65-F5344CB8AC3E}">
        <p14:creationId xmlns:p14="http://schemas.microsoft.com/office/powerpoint/2010/main" val="31869156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④</a:t>
            </a:r>
            <a:r>
              <a:rPr lang="en-US" altLang="ja-JP" sz="2800" dirty="0"/>
              <a:t> BCP</a:t>
            </a:r>
            <a:r>
              <a:rPr lang="ja-JP" altLang="en-US" sz="2800" dirty="0"/>
              <a:t>策定後の見直しについて</a:t>
            </a:r>
          </a:p>
        </p:txBody>
      </p:sp>
      <p:sp>
        <p:nvSpPr>
          <p:cNvPr id="7" name="タイトル 1"/>
          <p:cNvSpPr txBox="1">
            <a:spLocks/>
          </p:cNvSpPr>
          <p:nvPr/>
        </p:nvSpPr>
        <p:spPr>
          <a:xfrm>
            <a:off x="688919" y="1727568"/>
            <a:ext cx="9200218" cy="216987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・備蓄品や施設、職員の状況を踏まえた目標となっているか</a:t>
            </a:r>
            <a:endParaRPr lang="en-US" altLang="ja-JP" sz="2400" dirty="0" smtClean="0"/>
          </a:p>
          <a:p>
            <a:r>
              <a:rPr lang="ja-JP" altLang="en-US" sz="2400" dirty="0" smtClean="0"/>
              <a:t>・避難経路は、最新の状況で安全か</a:t>
            </a:r>
            <a:endParaRPr lang="en-US" altLang="ja-JP" sz="2400" dirty="0" smtClean="0"/>
          </a:p>
          <a:p>
            <a:r>
              <a:rPr lang="ja-JP" altLang="en-US" sz="2400" dirty="0" smtClean="0"/>
              <a:t>・利用者のサービスを続けるための優先順位はどうするか</a:t>
            </a:r>
            <a:endParaRPr lang="en-US" altLang="ja-JP" sz="2400" dirty="0" smtClean="0"/>
          </a:p>
          <a:p>
            <a:r>
              <a:rPr lang="ja-JP" altLang="en-US" sz="2400" dirty="0" smtClean="0"/>
              <a:t>・</a:t>
            </a:r>
            <a:r>
              <a:rPr lang="ja-JP" altLang="en-US" sz="2400" dirty="0"/>
              <a:t>浴室</a:t>
            </a:r>
            <a:r>
              <a:rPr lang="ja-JP" altLang="en-US" sz="2400" dirty="0" smtClean="0"/>
              <a:t>が使用することができない場合、どうするか</a:t>
            </a:r>
            <a:endParaRPr lang="en-US" altLang="ja-JP" sz="2400" dirty="0" smtClean="0"/>
          </a:p>
          <a:p>
            <a:r>
              <a:rPr lang="ja-JP" altLang="en-US" sz="2400" dirty="0" smtClean="0"/>
              <a:t>・どの時点で営業を再開するか</a:t>
            </a:r>
            <a:endParaRPr lang="en-US" altLang="ja-JP" sz="2400" dirty="0" smtClean="0"/>
          </a:p>
          <a:p>
            <a:r>
              <a:rPr lang="ja-JP" altLang="en-US" sz="2400" dirty="0" smtClean="0"/>
              <a:t>・どの時点で休業とするか</a:t>
            </a:r>
            <a:endParaRPr lang="en-US" altLang="ja-JP" sz="2400" dirty="0"/>
          </a:p>
        </p:txBody>
      </p:sp>
      <p:sp>
        <p:nvSpPr>
          <p:cNvPr id="11" name="タイトル 1"/>
          <p:cNvSpPr txBox="1">
            <a:spLocks/>
          </p:cNvSpPr>
          <p:nvPr/>
        </p:nvSpPr>
        <p:spPr>
          <a:xfrm>
            <a:off x="351014" y="1160358"/>
            <a:ext cx="11131451" cy="45506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t>(</a:t>
            </a:r>
            <a:r>
              <a:rPr lang="en-US" altLang="ja-JP" sz="2400" b="1" dirty="0"/>
              <a:t>3</a:t>
            </a:r>
            <a:r>
              <a:rPr lang="en-US" altLang="ja-JP" sz="2400" b="1" dirty="0" smtClean="0"/>
              <a:t>)</a:t>
            </a:r>
            <a:r>
              <a:rPr lang="ja-JP" altLang="en-US" sz="2400" b="1" dirty="0" smtClean="0">
                <a:solidFill>
                  <a:srgbClr val="FF0000"/>
                </a:solidFill>
              </a:rPr>
              <a:t>業務再開目標の</a:t>
            </a:r>
            <a:r>
              <a:rPr lang="ja-JP" altLang="en-US" sz="2400" b="1" dirty="0">
                <a:solidFill>
                  <a:srgbClr val="FF0000"/>
                </a:solidFill>
              </a:rPr>
              <a:t>見直し</a:t>
            </a:r>
            <a:r>
              <a:rPr lang="ja-JP" altLang="en-US" sz="2400" b="1" dirty="0" smtClean="0"/>
              <a:t>：業務</a:t>
            </a:r>
            <a:r>
              <a:rPr lang="ja-JP" altLang="en-US" sz="2400" b="1" dirty="0" smtClean="0"/>
              <a:t>再開の目標設定は</a:t>
            </a:r>
            <a:r>
              <a:rPr lang="ja-JP" altLang="en-US" sz="2400" b="1" dirty="0"/>
              <a:t>現実的か。状況に合っているか。</a:t>
            </a:r>
            <a:endParaRPr lang="en-US" altLang="ja-JP" sz="2400" b="1" dirty="0"/>
          </a:p>
        </p:txBody>
      </p:sp>
    </p:spTree>
    <p:extLst>
      <p:ext uri="{BB962C8B-B14F-4D97-AF65-F5344CB8AC3E}">
        <p14:creationId xmlns:p14="http://schemas.microsoft.com/office/powerpoint/2010/main" val="789322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39842" y="891916"/>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solidFill>
                  <a:srgbClr val="FF0000"/>
                </a:solidFill>
              </a:rPr>
              <a:t>・</a:t>
            </a:r>
            <a:r>
              <a:rPr lang="en-US" altLang="ja-JP" sz="2400" dirty="0" smtClean="0">
                <a:solidFill>
                  <a:srgbClr val="FF0000"/>
                </a:solidFill>
              </a:rPr>
              <a:t>BCP</a:t>
            </a:r>
            <a:r>
              <a:rPr lang="ja-JP" altLang="en-US" sz="2400" dirty="0" smtClean="0">
                <a:solidFill>
                  <a:srgbClr val="FF0000"/>
                </a:solidFill>
              </a:rPr>
              <a:t>を作成していなかった</a:t>
            </a:r>
            <a:endParaRPr lang="en-US" altLang="ja-JP" sz="2400" dirty="0" smtClean="0">
              <a:solidFill>
                <a:srgbClr val="FF0000"/>
              </a:solidFill>
            </a:endParaRPr>
          </a:p>
          <a:p>
            <a:r>
              <a:rPr lang="ja-JP" altLang="en-US" sz="2400" dirty="0" smtClean="0">
                <a:solidFill>
                  <a:srgbClr val="FF0000"/>
                </a:solidFill>
              </a:rPr>
              <a:t>・</a:t>
            </a:r>
            <a:r>
              <a:rPr lang="en-US" altLang="ja-JP" sz="2400" dirty="0" smtClean="0">
                <a:solidFill>
                  <a:srgbClr val="FF0000"/>
                </a:solidFill>
              </a:rPr>
              <a:t>BCP</a:t>
            </a:r>
            <a:r>
              <a:rPr lang="ja-JP" altLang="en-US" sz="2400" dirty="0" smtClean="0">
                <a:solidFill>
                  <a:srgbClr val="FF0000"/>
                </a:solidFill>
              </a:rPr>
              <a:t>に記載すべき項目が満たされていなかった</a:t>
            </a:r>
            <a:endParaRPr lang="en-US" altLang="ja-JP" sz="2400" dirty="0" smtClean="0">
              <a:solidFill>
                <a:srgbClr val="FF0000"/>
              </a:solidFill>
            </a:endParaRPr>
          </a:p>
          <a:p>
            <a:endParaRPr lang="en-US" altLang="ja-JP" sz="2000" dirty="0">
              <a:solidFill>
                <a:srgbClr val="FF0000"/>
              </a:solidFill>
            </a:endParaRPr>
          </a:p>
          <a:p>
            <a:endParaRPr lang="en-US" altLang="ja-JP" sz="2000" dirty="0" smtClean="0">
              <a:solidFill>
                <a:srgbClr val="FF0000"/>
              </a:solidFill>
            </a:endParaRPr>
          </a:p>
          <a:p>
            <a:endParaRPr lang="en-US" altLang="ja-JP" sz="2000" dirty="0"/>
          </a:p>
          <a:p>
            <a:endParaRPr lang="en-US" altLang="ja-JP" sz="2000" dirty="0" smtClean="0"/>
          </a:p>
          <a:p>
            <a:endParaRPr lang="en-US" altLang="ja-JP" sz="1200" dirty="0"/>
          </a:p>
          <a:p>
            <a:endParaRPr lang="en-US" altLang="ja-JP" sz="900" dirty="0"/>
          </a:p>
          <a:p>
            <a:endParaRPr lang="en-US" altLang="ja-JP" sz="900" dirty="0" smtClean="0"/>
          </a:p>
          <a:p>
            <a:endParaRPr lang="en-US" altLang="ja-JP" sz="900" dirty="0" smtClean="0"/>
          </a:p>
          <a:p>
            <a:r>
              <a:rPr lang="ja-JP" altLang="en-US" sz="2400" dirty="0" smtClean="0">
                <a:solidFill>
                  <a:srgbClr val="FF0000"/>
                </a:solidFill>
              </a:rPr>
              <a:t>・研修を実施する認識がなく、資料配布のみとなっていた</a:t>
            </a:r>
            <a:endParaRPr lang="en-US" altLang="ja-JP" sz="2400" dirty="0" smtClean="0">
              <a:solidFill>
                <a:srgbClr val="FF0000"/>
              </a:solidFill>
            </a:endParaRPr>
          </a:p>
          <a:p>
            <a:r>
              <a:rPr lang="ja-JP" altLang="en-US" sz="2400" dirty="0" smtClean="0">
                <a:solidFill>
                  <a:srgbClr val="FF0000"/>
                </a:solidFill>
              </a:rPr>
              <a:t>・新規採用時に研修を実施していなかった。</a:t>
            </a:r>
            <a:endParaRPr lang="en-US" altLang="ja-JP" sz="2400" dirty="0" smtClean="0"/>
          </a:p>
          <a:p>
            <a:endParaRPr lang="en-US" altLang="ja-JP" sz="2000" dirty="0"/>
          </a:p>
          <a:p>
            <a:endParaRPr lang="en-US" altLang="ja-JP" sz="1000" dirty="0" smtClean="0"/>
          </a:p>
          <a:p>
            <a:endParaRPr lang="en-US" altLang="ja-JP" sz="1000" dirty="0"/>
          </a:p>
          <a:p>
            <a:endParaRPr lang="en-US" altLang="ja-JP" sz="1000" dirty="0" smtClean="0"/>
          </a:p>
          <a:p>
            <a:endParaRPr lang="en-US" altLang="ja-JP" sz="1000" dirty="0" smtClean="0"/>
          </a:p>
          <a:p>
            <a:endParaRPr lang="en-US" altLang="ja-JP" sz="1000" dirty="0" smtClean="0"/>
          </a:p>
          <a:p>
            <a:endParaRPr lang="en-US" altLang="ja-JP" sz="1000" dirty="0" smtClean="0"/>
          </a:p>
          <a:p>
            <a:r>
              <a:rPr lang="ja-JP" altLang="en-US" sz="2400" dirty="0" smtClean="0">
                <a:solidFill>
                  <a:srgbClr val="FF0000"/>
                </a:solidFill>
              </a:rPr>
              <a:t>・訓練を実施する認識がなく、実施していなかった</a:t>
            </a:r>
            <a:endParaRPr lang="en-US" altLang="ja-JP" sz="2400" dirty="0" smtClean="0">
              <a:solidFill>
                <a:srgbClr val="FF0000"/>
              </a:solidFill>
            </a:endParaRPr>
          </a:p>
          <a:p>
            <a:r>
              <a:rPr lang="ja-JP" altLang="en-US" sz="2400" dirty="0">
                <a:solidFill>
                  <a:srgbClr val="FF0000"/>
                </a:solidFill>
              </a:rPr>
              <a:t>・</a:t>
            </a:r>
            <a:r>
              <a:rPr lang="ja-JP" altLang="en-US" sz="2400" dirty="0" smtClean="0">
                <a:solidFill>
                  <a:srgbClr val="FF0000"/>
                </a:solidFill>
              </a:rPr>
              <a:t>避難訓練と一体的に実施していたが、一般的な避難訓練の内容となっていた</a:t>
            </a:r>
            <a:endParaRPr lang="en-US" altLang="ja-JP" sz="2400" dirty="0"/>
          </a:p>
          <a:p>
            <a:endParaRPr lang="en-US" altLang="ja-JP" sz="2000" dirty="0" smtClean="0"/>
          </a:p>
          <a:p>
            <a:endParaRPr lang="ja-JP" altLang="en-US" sz="20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409730" y="1587684"/>
            <a:ext cx="11132694" cy="1365278"/>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a:t>
            </a:r>
            <a:r>
              <a:rPr lang="en-US" altLang="ja-JP" sz="2000" dirty="0" smtClean="0"/>
              <a:t>BCP</a:t>
            </a:r>
            <a:r>
              <a:rPr lang="ja-JP" altLang="en-US" sz="2000" dirty="0" smtClean="0"/>
              <a:t>を作成していない場合においては、</a:t>
            </a:r>
            <a:r>
              <a:rPr lang="ja-JP" altLang="en-US" sz="2000" b="1" u="sng" dirty="0" smtClean="0">
                <a:solidFill>
                  <a:srgbClr val="FF0000"/>
                </a:solidFill>
              </a:rPr>
              <a:t>「業務継続計画未策定減算」</a:t>
            </a:r>
            <a:r>
              <a:rPr lang="ja-JP" altLang="en-US" sz="2000" dirty="0" smtClean="0"/>
              <a:t>の対象となります。業務</a:t>
            </a:r>
            <a:endParaRPr lang="en-US" altLang="ja-JP" sz="2000" dirty="0" smtClean="0"/>
          </a:p>
          <a:p>
            <a:r>
              <a:rPr lang="ja-JP" altLang="en-US" sz="2000" dirty="0"/>
              <a:t>　</a:t>
            </a:r>
            <a:r>
              <a:rPr lang="ja-JP" altLang="en-US" sz="2000" dirty="0" smtClean="0"/>
              <a:t>継続計画未策定減算については、令和７年３月までは経過措置がありますが、</a:t>
            </a:r>
            <a:r>
              <a:rPr lang="en-US" altLang="ja-JP" sz="2000" dirty="0" smtClean="0"/>
              <a:t>BCP</a:t>
            </a:r>
            <a:r>
              <a:rPr lang="ja-JP" altLang="en-US" sz="2000" dirty="0" smtClean="0"/>
              <a:t>を策定して</a:t>
            </a:r>
            <a:endParaRPr lang="en-US" altLang="ja-JP" sz="2000" dirty="0" smtClean="0"/>
          </a:p>
          <a:p>
            <a:r>
              <a:rPr lang="ja-JP" altLang="en-US" sz="2000" dirty="0"/>
              <a:t>　</a:t>
            </a:r>
            <a:r>
              <a:rPr lang="ja-JP" altLang="en-US" sz="2000" dirty="0" smtClean="0"/>
              <a:t>いないこと</a:t>
            </a:r>
            <a:r>
              <a:rPr lang="ja-JP" altLang="en-US" sz="2000" dirty="0" smtClean="0"/>
              <a:t>自体が運営基</a:t>
            </a:r>
            <a:r>
              <a:rPr lang="ja-JP" altLang="en-US" sz="2000" dirty="0" smtClean="0"/>
              <a:t>準違反となりますので、未策定の場合は早急に整備してください。</a:t>
            </a:r>
            <a:endParaRPr lang="en-US" altLang="ja-JP" sz="2000" dirty="0" smtClean="0"/>
          </a:p>
          <a:p>
            <a:r>
              <a:rPr lang="ja-JP" altLang="en-US" sz="2000" dirty="0"/>
              <a:t>　</a:t>
            </a:r>
            <a:r>
              <a:rPr lang="ja-JP" altLang="en-US" sz="2000" dirty="0" smtClean="0"/>
              <a:t>また、備蓄品等のリストが作成されていないことが多く見られました。業務継続に必要な情報</a:t>
            </a:r>
            <a:endParaRPr lang="en-US" altLang="ja-JP" sz="2000" dirty="0" smtClean="0"/>
          </a:p>
          <a:p>
            <a:r>
              <a:rPr lang="ja-JP" altLang="en-US" sz="2000" dirty="0"/>
              <a:t>　</a:t>
            </a:r>
            <a:r>
              <a:rPr lang="ja-JP" altLang="en-US" sz="2000" dirty="0" smtClean="0"/>
              <a:t>となりますので、事業所の計画に沿った内容を作成してください。</a:t>
            </a:r>
            <a:endParaRPr lang="en-US" altLang="ja-JP" sz="2000" dirty="0" smtClean="0"/>
          </a:p>
        </p:txBody>
      </p:sp>
      <p:sp>
        <p:nvSpPr>
          <p:cNvPr id="6" name="タイトル 1"/>
          <p:cNvSpPr txBox="1">
            <a:spLocks/>
          </p:cNvSpPr>
          <p:nvPr/>
        </p:nvSpPr>
        <p:spPr>
          <a:xfrm>
            <a:off x="409730" y="3897444"/>
            <a:ext cx="11132694" cy="909861"/>
          </a:xfrm>
          <a:prstGeom prst="rect">
            <a:avLst/>
          </a:prstGeom>
        </p:spPr>
        <p:txBody>
          <a:bodyP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⇒「②</a:t>
            </a:r>
            <a:r>
              <a:rPr lang="en-US" altLang="ja-JP" sz="2000" dirty="0" smtClean="0"/>
              <a:t>BCP</a:t>
            </a:r>
            <a:r>
              <a:rPr lang="ja-JP" altLang="en-US" sz="2000" dirty="0" smtClean="0"/>
              <a:t>策定後の研修」に記載のとおり、緊急時に迅速に対応することができるようになる</a:t>
            </a:r>
            <a:r>
              <a:rPr lang="ja-JP" altLang="en-US" sz="2000" dirty="0" err="1" smtClean="0"/>
              <a:t>た</a:t>
            </a:r>
            <a:endParaRPr lang="en-US" altLang="ja-JP" sz="2000" dirty="0" smtClean="0"/>
          </a:p>
          <a:p>
            <a:r>
              <a:rPr lang="ja-JP" altLang="en-US" sz="2000" dirty="0"/>
              <a:t>　</a:t>
            </a:r>
            <a:r>
              <a:rPr lang="ja-JP" altLang="en-US" sz="2000" dirty="0" smtClean="0"/>
              <a:t>めに、研修は適切に実施しましょう。また、新規採用の職員がいた場合には、個別に研修を実</a:t>
            </a:r>
            <a:endParaRPr lang="en-US" altLang="ja-JP" sz="2000" dirty="0" smtClean="0"/>
          </a:p>
          <a:p>
            <a:r>
              <a:rPr lang="ja-JP" altLang="en-US" sz="2000" dirty="0"/>
              <a:t>　</a:t>
            </a:r>
            <a:r>
              <a:rPr lang="ja-JP" altLang="en-US" sz="2000" dirty="0" smtClean="0"/>
              <a:t>施しましょう。</a:t>
            </a:r>
            <a:endParaRPr lang="ja-JP" altLang="en-US" sz="2000" dirty="0"/>
          </a:p>
        </p:txBody>
      </p:sp>
      <p:sp>
        <p:nvSpPr>
          <p:cNvPr id="7" name="タイトル 1"/>
          <p:cNvSpPr txBox="1">
            <a:spLocks/>
          </p:cNvSpPr>
          <p:nvPr/>
        </p:nvSpPr>
        <p:spPr>
          <a:xfrm>
            <a:off x="409730" y="5660470"/>
            <a:ext cx="11132694" cy="859157"/>
          </a:xfrm>
          <a:prstGeom prst="rect">
            <a:avLst/>
          </a:prstGeom>
        </p:spPr>
        <p:txBody>
          <a:bodyP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⇒研修と同様に、緊急時に迅速に行動することができるようになるために、訓練も適切に実施し</a:t>
            </a:r>
            <a:endParaRPr lang="en-US" altLang="ja-JP" sz="2000" dirty="0" smtClean="0"/>
          </a:p>
          <a:p>
            <a:r>
              <a:rPr lang="ja-JP" altLang="en-US" sz="2000" dirty="0"/>
              <a:t>　</a:t>
            </a:r>
            <a:r>
              <a:rPr lang="ja-JP" altLang="en-US" sz="2000" dirty="0" smtClean="0"/>
              <a:t>ましょう。また、既存の訓練と一体的に実施する場合には、避難想定と連動した設定で、</a:t>
            </a:r>
            <a:r>
              <a:rPr lang="en-US" altLang="ja-JP" sz="2000" dirty="0" smtClean="0"/>
              <a:t>BCP</a:t>
            </a:r>
          </a:p>
          <a:p>
            <a:r>
              <a:rPr lang="ja-JP" altLang="en-US" sz="2000" dirty="0"/>
              <a:t>　</a:t>
            </a:r>
            <a:r>
              <a:rPr lang="ja-JP" altLang="en-US" sz="2000" dirty="0" smtClean="0"/>
              <a:t>発動時の動きや役割分担についても確認しましょう。</a:t>
            </a:r>
            <a:r>
              <a:rPr lang="ja-JP" altLang="en-US" sz="2000" dirty="0"/>
              <a:t>　</a:t>
            </a:r>
          </a:p>
        </p:txBody>
      </p:sp>
    </p:spTree>
    <p:extLst>
      <p:ext uri="{BB962C8B-B14F-4D97-AF65-F5344CB8AC3E}">
        <p14:creationId xmlns:p14="http://schemas.microsoft.com/office/powerpoint/2010/main" val="2786090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39842" y="891916"/>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2400" dirty="0" smtClean="0">
              <a:solidFill>
                <a:srgbClr val="FF0000"/>
              </a:solidFill>
            </a:endParaRPr>
          </a:p>
        </p:txBody>
      </p:sp>
      <p:sp>
        <p:nvSpPr>
          <p:cNvPr id="5" name="タイトル 1"/>
          <p:cNvSpPr txBox="1">
            <a:spLocks/>
          </p:cNvSpPr>
          <p:nvPr/>
        </p:nvSpPr>
        <p:spPr>
          <a:xfrm>
            <a:off x="434713" y="2690735"/>
            <a:ext cx="11407515" cy="1392861"/>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000" dirty="0" smtClean="0"/>
              <a:t>BCP</a:t>
            </a:r>
            <a:r>
              <a:rPr lang="ja-JP" altLang="en-US" sz="2000" dirty="0" smtClean="0"/>
              <a:t>に関するガイドライン、</a:t>
            </a:r>
            <a:r>
              <a:rPr lang="en-US" altLang="ja-JP" sz="2000" dirty="0" smtClean="0"/>
              <a:t>BCP</a:t>
            </a:r>
            <a:r>
              <a:rPr lang="ja-JP" altLang="en-US" sz="2000" dirty="0" smtClean="0"/>
              <a:t>の作成や訓練の解説等については、厚生労働省の公式ホームページにも掲載されています。下記リンクについても、併せてご確認ください。</a:t>
            </a:r>
            <a:endParaRPr lang="en-US" altLang="ja-JP" sz="2000" dirty="0" smtClean="0"/>
          </a:p>
          <a:p>
            <a:pPr algn="ctr"/>
            <a:r>
              <a:rPr lang="ja-JP" altLang="en-US" sz="2000" dirty="0" smtClean="0"/>
              <a:t>「介護</a:t>
            </a:r>
            <a:r>
              <a:rPr lang="ja-JP" altLang="en-US" sz="2000" dirty="0"/>
              <a:t>施設・事業所における業務継続計画（ＢＣＰ）作成支援に関する</a:t>
            </a:r>
            <a:r>
              <a:rPr lang="ja-JP" altLang="en-US" sz="2000" dirty="0" smtClean="0"/>
              <a:t>研修」</a:t>
            </a:r>
            <a:endParaRPr lang="en-US" altLang="ja-JP" sz="2000" dirty="0" smtClean="0"/>
          </a:p>
          <a:p>
            <a:pPr algn="ctr"/>
            <a:r>
              <a:rPr lang="en-US" altLang="ja-JP" sz="2000" dirty="0">
                <a:hlinkClick r:id="rId2"/>
              </a:rPr>
              <a:t>https://</a:t>
            </a:r>
            <a:r>
              <a:rPr lang="en-US" altLang="ja-JP" sz="2000" dirty="0" smtClean="0">
                <a:hlinkClick r:id="rId2"/>
              </a:rPr>
              <a:t>www.mhlw.go.jp/stf/seisakunitsuite/bunya/hukushi_kaigo/kaigo_koureisha/douga_00002.html</a:t>
            </a:r>
            <a:endParaRPr lang="en-US" altLang="ja-JP" sz="2000" dirty="0" smtClean="0"/>
          </a:p>
          <a:p>
            <a:endParaRPr lang="en-US" altLang="ja-JP" sz="2000" dirty="0" smtClean="0"/>
          </a:p>
        </p:txBody>
      </p:sp>
    </p:spTree>
    <p:extLst>
      <p:ext uri="{BB962C8B-B14F-4D97-AF65-F5344CB8AC3E}">
        <p14:creationId xmlns:p14="http://schemas.microsoft.com/office/powerpoint/2010/main" val="5912536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4885" y="224852"/>
            <a:ext cx="6360826" cy="871694"/>
          </a:xfrm>
        </p:spPr>
        <p:txBody>
          <a:bodyPr>
            <a:normAutofit/>
          </a:bodyPr>
          <a:lstStyle/>
          <a:p>
            <a:r>
              <a:rPr lang="ja-JP" altLang="en-US" sz="4400" dirty="0" smtClean="0"/>
              <a:t>２．虐待の防止について</a:t>
            </a:r>
            <a:endParaRPr kumimoji="1" lang="ja-JP" altLang="en-US" sz="4400" dirty="0"/>
          </a:p>
        </p:txBody>
      </p:sp>
      <p:sp>
        <p:nvSpPr>
          <p:cNvPr id="3" name="サブタイトル 2"/>
          <p:cNvSpPr>
            <a:spLocks noGrp="1"/>
          </p:cNvSpPr>
          <p:nvPr>
            <p:ph type="subTitle" idx="1"/>
          </p:nvPr>
        </p:nvSpPr>
        <p:spPr>
          <a:xfrm>
            <a:off x="479685" y="1773239"/>
            <a:ext cx="11227633" cy="4042946"/>
          </a:xfrm>
        </p:spPr>
        <p:txBody>
          <a:bodyPr>
            <a:noAutofit/>
          </a:bodyPr>
          <a:lstStyle/>
          <a:p>
            <a:pPr algn="l"/>
            <a:r>
              <a:rPr kumimoji="1" lang="ja-JP" altLang="en-US" sz="3200" dirty="0" smtClean="0">
                <a:latin typeface="+mj-ea"/>
                <a:ea typeface="+mj-ea"/>
              </a:rPr>
              <a:t>①事業所における虐待の防止のための対策を検討する委員会</a:t>
            </a:r>
            <a:endParaRPr kumimoji="1" lang="en-US" altLang="ja-JP" sz="3200" dirty="0" smtClean="0">
              <a:latin typeface="+mj-ea"/>
              <a:ea typeface="+mj-ea"/>
            </a:endParaRPr>
          </a:p>
          <a:p>
            <a:pPr algn="l"/>
            <a:endParaRPr lang="en-US" altLang="ja-JP" sz="3200" dirty="0">
              <a:latin typeface="+mj-ea"/>
              <a:ea typeface="+mj-ea"/>
            </a:endParaRPr>
          </a:p>
          <a:p>
            <a:pPr algn="l"/>
            <a:r>
              <a:rPr lang="ja-JP" altLang="en-US" sz="3200" dirty="0" smtClean="0">
                <a:latin typeface="+mj-ea"/>
                <a:ea typeface="+mj-ea"/>
              </a:rPr>
              <a:t>②虐待の防止のための指針</a:t>
            </a:r>
            <a:endParaRPr lang="en-US" altLang="ja-JP" sz="3200" dirty="0" smtClean="0">
              <a:latin typeface="+mj-ea"/>
              <a:ea typeface="+mj-ea"/>
            </a:endParaRPr>
          </a:p>
          <a:p>
            <a:pPr algn="l"/>
            <a:endParaRPr lang="en-US" altLang="ja-JP" sz="3200" dirty="0" smtClean="0">
              <a:latin typeface="+mj-ea"/>
              <a:ea typeface="+mj-ea"/>
            </a:endParaRPr>
          </a:p>
          <a:p>
            <a:pPr algn="l"/>
            <a:r>
              <a:rPr lang="ja-JP" altLang="en-US" sz="3200" dirty="0" smtClean="0">
                <a:latin typeface="+mj-ea"/>
                <a:ea typeface="+mj-ea"/>
              </a:rPr>
              <a:t>③虐待の防止のための研修</a:t>
            </a:r>
            <a:endParaRPr lang="en-US" altLang="ja-JP" sz="3200" dirty="0" smtClean="0">
              <a:latin typeface="+mj-ea"/>
              <a:ea typeface="+mj-ea"/>
            </a:endParaRPr>
          </a:p>
          <a:p>
            <a:pPr algn="l"/>
            <a:endParaRPr lang="en-US" altLang="ja-JP" sz="3200" dirty="0" smtClean="0">
              <a:latin typeface="+mj-ea"/>
              <a:ea typeface="+mj-ea"/>
            </a:endParaRPr>
          </a:p>
          <a:p>
            <a:pPr algn="l"/>
            <a:r>
              <a:rPr lang="ja-JP" altLang="en-US" sz="3200" dirty="0" smtClean="0">
                <a:latin typeface="+mj-ea"/>
                <a:ea typeface="+mj-ea"/>
              </a:rPr>
              <a:t>④虐待の防止措置を適切に実施するための担当者</a:t>
            </a:r>
            <a:endParaRPr lang="en-US" altLang="ja-JP" sz="3200" dirty="0">
              <a:latin typeface="+mj-ea"/>
              <a:ea typeface="+mj-ea"/>
            </a:endParaRPr>
          </a:p>
        </p:txBody>
      </p:sp>
      <p:sp>
        <p:nvSpPr>
          <p:cNvPr id="4" name="タイトル 8"/>
          <p:cNvSpPr txBox="1">
            <a:spLocks/>
          </p:cNvSpPr>
          <p:nvPr/>
        </p:nvSpPr>
        <p:spPr>
          <a:xfrm>
            <a:off x="174885" y="540845"/>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Tree>
    <p:extLst>
      <p:ext uri="{BB962C8B-B14F-4D97-AF65-F5344CB8AC3E}">
        <p14:creationId xmlns:p14="http://schemas.microsoft.com/office/powerpoint/2010/main" val="27461170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①事業所における虐待の防止のための対策を検討する委員会</a:t>
            </a:r>
            <a:endParaRPr lang="ja-JP" altLang="en-US" sz="2800" dirty="0"/>
          </a:p>
        </p:txBody>
      </p:sp>
      <p:sp>
        <p:nvSpPr>
          <p:cNvPr id="7" name="タイトル 1"/>
          <p:cNvSpPr txBox="1">
            <a:spLocks/>
          </p:cNvSpPr>
          <p:nvPr/>
        </p:nvSpPr>
        <p:spPr>
          <a:xfrm>
            <a:off x="618966" y="3757036"/>
            <a:ext cx="10884111" cy="2605791"/>
          </a:xfrm>
          <a:prstGeom prst="rect">
            <a:avLst/>
          </a:prstGeom>
          <a:solidFill>
            <a:schemeClr val="bg1">
              <a:lumMod val="85000"/>
            </a:schemeClr>
          </a:solidFill>
          <a:ln>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イ　虐待防止検討委員会その他事業所内の組織に関すること</a:t>
            </a:r>
            <a:endParaRPr lang="en-US" altLang="ja-JP" sz="2000" dirty="0" smtClean="0"/>
          </a:p>
          <a:p>
            <a:r>
              <a:rPr lang="ja-JP" altLang="en-US" sz="2000" dirty="0" smtClean="0"/>
              <a:t>ロ　虐待の防止のための指針の整備に関すること</a:t>
            </a:r>
            <a:endParaRPr lang="en-US" altLang="ja-JP" sz="2000" dirty="0" smtClean="0"/>
          </a:p>
          <a:p>
            <a:r>
              <a:rPr lang="ja-JP" altLang="en-US" sz="2000" dirty="0" smtClean="0"/>
              <a:t>ハ　虐待の防止のための職員研修の内容に関すること</a:t>
            </a:r>
            <a:endParaRPr lang="en-US" altLang="ja-JP" sz="2000" dirty="0" smtClean="0"/>
          </a:p>
          <a:p>
            <a:r>
              <a:rPr lang="ja-JP" altLang="en-US" sz="2000" dirty="0" smtClean="0"/>
              <a:t>ニ　虐待等について、従業者が相談・報告できる体制整備に関すること</a:t>
            </a:r>
            <a:endParaRPr lang="en-US" altLang="ja-JP" sz="2000" dirty="0" smtClean="0"/>
          </a:p>
          <a:p>
            <a:r>
              <a:rPr lang="ja-JP" altLang="en-US" sz="2000" dirty="0" smtClean="0"/>
              <a:t>ホ　従業者が高齢者虐待を把握した場合に、市町村への通報が迅速かつ適切に行われるための</a:t>
            </a:r>
            <a:endParaRPr lang="en-US" altLang="ja-JP" sz="2000" dirty="0" smtClean="0"/>
          </a:p>
          <a:p>
            <a:r>
              <a:rPr lang="ja-JP" altLang="en-US" sz="2000" dirty="0"/>
              <a:t>　</a:t>
            </a:r>
            <a:r>
              <a:rPr lang="ja-JP" altLang="en-US" sz="2000" dirty="0" smtClean="0"/>
              <a:t>　方法に関すること</a:t>
            </a:r>
            <a:endParaRPr lang="en-US" altLang="ja-JP" sz="2000" dirty="0" smtClean="0"/>
          </a:p>
          <a:p>
            <a:r>
              <a:rPr lang="ja-JP" altLang="en-US" sz="2000" dirty="0" err="1" smtClean="0"/>
              <a:t>ヘ</a:t>
            </a:r>
            <a:r>
              <a:rPr lang="ja-JP" altLang="en-US" sz="2000" dirty="0" smtClean="0"/>
              <a:t>　虐待等が発生した場合、その発生原因等の分析から得られる再発の確実な防止策に関する</a:t>
            </a:r>
            <a:endParaRPr lang="en-US" altLang="ja-JP" sz="2000" dirty="0" smtClean="0"/>
          </a:p>
          <a:p>
            <a:r>
              <a:rPr lang="ja-JP" altLang="en-US" sz="2000" dirty="0"/>
              <a:t>　</a:t>
            </a:r>
            <a:r>
              <a:rPr lang="ja-JP" altLang="en-US" sz="2000" dirty="0" smtClean="0"/>
              <a:t>　こと</a:t>
            </a:r>
            <a:endParaRPr lang="en-US" altLang="ja-JP" sz="2000" dirty="0" smtClean="0"/>
          </a:p>
          <a:p>
            <a:r>
              <a:rPr lang="ja-JP" altLang="en-US" sz="2000" dirty="0" smtClean="0"/>
              <a:t>ト　前号の再発の防止策を講じた際に、その効果についての評価に関すること</a:t>
            </a:r>
            <a:endParaRPr lang="en-US" altLang="ja-JP" sz="2000" dirty="0"/>
          </a:p>
        </p:txBody>
      </p:sp>
      <p:sp>
        <p:nvSpPr>
          <p:cNvPr id="6" name="タイトル 1"/>
          <p:cNvSpPr txBox="1">
            <a:spLocks/>
          </p:cNvSpPr>
          <p:nvPr/>
        </p:nvSpPr>
        <p:spPr>
          <a:xfrm>
            <a:off x="559632" y="1184403"/>
            <a:ext cx="10328222" cy="178919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虐待の発生又はその再発を防止するための措置の一つとして、事業所における</a:t>
            </a:r>
            <a:r>
              <a:rPr lang="ja-JP" altLang="en-US" sz="2400" b="1" dirty="0" smtClean="0">
                <a:solidFill>
                  <a:srgbClr val="FF0000"/>
                </a:solidFill>
              </a:rPr>
              <a:t>「虐待の防止のための対策を検討する委員会」</a:t>
            </a:r>
            <a:r>
              <a:rPr lang="ja-JP" altLang="en-US" sz="2400" dirty="0" smtClean="0"/>
              <a:t>（以下、「虐待防止検討委員会」）を定期的に開催しなければいけません。</a:t>
            </a:r>
            <a:endParaRPr lang="en-US" altLang="ja-JP" sz="2400" dirty="0" smtClean="0"/>
          </a:p>
          <a:p>
            <a:r>
              <a:rPr lang="ja-JP" altLang="en-US" sz="2400" dirty="0" smtClean="0"/>
              <a:t>また、委員会で検討した結果について、従業者に周知徹底を図ることが求められます。</a:t>
            </a:r>
            <a:endParaRPr lang="en-US" altLang="ja-JP" sz="2400" dirty="0" smtClean="0"/>
          </a:p>
        </p:txBody>
      </p:sp>
      <p:sp>
        <p:nvSpPr>
          <p:cNvPr id="8" name="タイトル 1"/>
          <p:cNvSpPr txBox="1">
            <a:spLocks/>
          </p:cNvSpPr>
          <p:nvPr/>
        </p:nvSpPr>
        <p:spPr>
          <a:xfrm>
            <a:off x="559632" y="3140123"/>
            <a:ext cx="10328222" cy="616913"/>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以下、虐待防止検討委員会で検討するとされている事項です。</a:t>
            </a:r>
            <a:endParaRPr lang="en-US" altLang="ja-JP" sz="2400" dirty="0" smtClean="0"/>
          </a:p>
        </p:txBody>
      </p:sp>
    </p:spTree>
    <p:extLst>
      <p:ext uri="{BB962C8B-B14F-4D97-AF65-F5344CB8AC3E}">
        <p14:creationId xmlns:p14="http://schemas.microsoft.com/office/powerpoint/2010/main" val="300579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①事業所における虐待の防止のための対策を検討する委員会</a:t>
            </a:r>
            <a:endParaRPr lang="ja-JP" altLang="en-US" sz="2800" dirty="0"/>
          </a:p>
        </p:txBody>
      </p:sp>
      <p:sp>
        <p:nvSpPr>
          <p:cNvPr id="6" name="タイトル 1"/>
          <p:cNvSpPr txBox="1">
            <a:spLocks/>
          </p:cNvSpPr>
          <p:nvPr/>
        </p:nvSpPr>
        <p:spPr>
          <a:xfrm>
            <a:off x="559632" y="1143518"/>
            <a:ext cx="10697981" cy="142388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虐待防止検討委員会は、管理者を含む幅広い職種で構成し、構成メンバーの責務及び役割分担を明確にするとともに、</a:t>
            </a:r>
            <a:r>
              <a:rPr lang="ja-JP" altLang="en-US" sz="2400" u="sng" dirty="0" smtClean="0">
                <a:solidFill>
                  <a:srgbClr val="FF0000"/>
                </a:solidFill>
              </a:rPr>
              <a:t>定期的に開催する</a:t>
            </a:r>
            <a:r>
              <a:rPr lang="ja-JP" altLang="en-US" sz="2400" dirty="0" smtClean="0"/>
              <a:t>必要があります。</a:t>
            </a:r>
            <a:endParaRPr lang="en-US" altLang="ja-JP" sz="2400" dirty="0" smtClean="0"/>
          </a:p>
          <a:p>
            <a:r>
              <a:rPr lang="ja-JP" altLang="en-US" sz="2400" dirty="0" smtClean="0"/>
              <a:t>また、虐待防止の専門家を委員として積極的に活用することが望ましいとされています。</a:t>
            </a:r>
            <a:endParaRPr lang="en-US" altLang="ja-JP" sz="2400" dirty="0" smtClean="0"/>
          </a:p>
        </p:txBody>
      </p:sp>
      <p:sp>
        <p:nvSpPr>
          <p:cNvPr id="8" name="タイトル 1"/>
          <p:cNvSpPr txBox="1">
            <a:spLocks/>
          </p:cNvSpPr>
          <p:nvPr/>
        </p:nvSpPr>
        <p:spPr>
          <a:xfrm>
            <a:off x="559632" y="4124547"/>
            <a:ext cx="10328222" cy="117704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な</a:t>
            </a:r>
            <a:r>
              <a:rPr lang="ja-JP" altLang="en-US" sz="2400" dirty="0"/>
              <a:t>お</a:t>
            </a:r>
            <a:r>
              <a:rPr lang="ja-JP" altLang="en-US" sz="2400" dirty="0" smtClean="0"/>
              <a:t>、虐待防止検討委員会は、他の会議体と一体的に設置・運営することや、事業所に実施が求められるもの</a:t>
            </a:r>
            <a:r>
              <a:rPr lang="ja-JP" altLang="en-US" sz="2400" dirty="0" smtClean="0"/>
              <a:t>であるが</a:t>
            </a:r>
            <a:r>
              <a:rPr lang="ja-JP" altLang="en-US" sz="2400" dirty="0" smtClean="0"/>
              <a:t>、他のサービス事業者との連携等により行うことも差し支えないとされています。</a:t>
            </a:r>
            <a:endParaRPr lang="en-US" altLang="ja-JP" sz="2400" dirty="0" smtClean="0"/>
          </a:p>
        </p:txBody>
      </p:sp>
      <p:sp>
        <p:nvSpPr>
          <p:cNvPr id="9" name="タイトル 1"/>
          <p:cNvSpPr txBox="1">
            <a:spLocks/>
          </p:cNvSpPr>
          <p:nvPr/>
        </p:nvSpPr>
        <p:spPr>
          <a:xfrm>
            <a:off x="559632" y="2711943"/>
            <a:ext cx="10328222" cy="117704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一方、虐待等の事案における諸般の事情は、複雑かつ機微なものであることが想定されるため、一概に従業者に共有されるべき情報であるとは限られず、個別の状況に応じて慎重に対応することが重要です。</a:t>
            </a:r>
            <a:endParaRPr lang="en-US" altLang="ja-JP" sz="2400" dirty="0" smtClean="0"/>
          </a:p>
        </p:txBody>
      </p:sp>
      <p:sp>
        <p:nvSpPr>
          <p:cNvPr id="10" name="タイトル 1"/>
          <p:cNvSpPr txBox="1">
            <a:spLocks/>
          </p:cNvSpPr>
          <p:nvPr/>
        </p:nvSpPr>
        <p:spPr>
          <a:xfrm>
            <a:off x="559632" y="5541644"/>
            <a:ext cx="10328222" cy="8441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ま</a:t>
            </a:r>
            <a:r>
              <a:rPr lang="ja-JP" altLang="en-US" sz="2400" dirty="0"/>
              <a:t>た</a:t>
            </a:r>
            <a:r>
              <a:rPr lang="ja-JP" altLang="en-US" sz="2400" dirty="0" smtClean="0"/>
              <a:t>、虐待防止検討委員会は、個人情報の取り扱いに十分に留意した上で、テレビ電話装置等を活用して行うことができるとされています。</a:t>
            </a:r>
            <a:endParaRPr lang="en-US" altLang="ja-JP" sz="2400" dirty="0" smtClean="0"/>
          </a:p>
        </p:txBody>
      </p:sp>
    </p:spTree>
    <p:extLst>
      <p:ext uri="{BB962C8B-B14F-4D97-AF65-F5344CB8AC3E}">
        <p14:creationId xmlns:p14="http://schemas.microsoft.com/office/powerpoint/2010/main" val="37556634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24852" y="734518"/>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solidFill>
                  <a:srgbClr val="FF0000"/>
                </a:solidFill>
              </a:rPr>
              <a:t>・委員会</a:t>
            </a:r>
            <a:r>
              <a:rPr lang="ja-JP" altLang="en-US" sz="2400" dirty="0">
                <a:solidFill>
                  <a:srgbClr val="FF0000"/>
                </a:solidFill>
              </a:rPr>
              <a:t>を開催しておらず、開催する認識も</a:t>
            </a:r>
            <a:r>
              <a:rPr lang="ja-JP" altLang="en-US" sz="2400" dirty="0" smtClean="0">
                <a:solidFill>
                  <a:srgbClr val="FF0000"/>
                </a:solidFill>
              </a:rPr>
              <a:t>なかった</a:t>
            </a:r>
            <a:endParaRPr lang="en-US" altLang="ja-JP" sz="2400" dirty="0" smtClean="0">
              <a:solidFill>
                <a:srgbClr val="FF0000"/>
              </a:solidFill>
            </a:endParaRPr>
          </a:p>
          <a:p>
            <a:r>
              <a:rPr lang="ja-JP" altLang="en-US" sz="2400" dirty="0">
                <a:solidFill>
                  <a:srgbClr val="FF0000"/>
                </a:solidFill>
              </a:rPr>
              <a:t>・委員会の開催のみで具体的な検討内容が記録されて</a:t>
            </a:r>
            <a:r>
              <a:rPr lang="ja-JP" altLang="en-US" sz="2400" dirty="0" smtClean="0">
                <a:solidFill>
                  <a:srgbClr val="FF0000"/>
                </a:solidFill>
              </a:rPr>
              <a:t>いなかった</a:t>
            </a:r>
            <a:endParaRPr lang="ja-JP" altLang="en-US" sz="2400" dirty="0">
              <a:solidFill>
                <a:srgbClr val="FF0000"/>
              </a:solidFill>
            </a:endParaRPr>
          </a:p>
          <a:p>
            <a:endParaRPr lang="en-US" altLang="ja-JP" sz="2400" dirty="0" smtClean="0">
              <a:solidFill>
                <a:srgbClr val="FF0000"/>
              </a:solidFill>
            </a:endParaRPr>
          </a:p>
          <a:p>
            <a:endParaRPr lang="en-US" altLang="ja-JP" sz="2400" dirty="0" smtClean="0"/>
          </a:p>
          <a:p>
            <a:endParaRPr lang="en-US" altLang="ja-JP" sz="1400" dirty="0" smtClean="0"/>
          </a:p>
          <a:p>
            <a:endParaRPr lang="en-US" altLang="ja-JP" sz="1400" dirty="0" smtClean="0"/>
          </a:p>
          <a:p>
            <a:endParaRPr lang="en-US" altLang="ja-JP" sz="1000" dirty="0" smtClean="0"/>
          </a:p>
          <a:p>
            <a:endParaRPr lang="en-US" altLang="ja-JP" sz="1000" dirty="0"/>
          </a:p>
          <a:p>
            <a:endParaRPr lang="ja-JP" altLang="en-US" sz="1000" dirty="0"/>
          </a:p>
          <a:p>
            <a:r>
              <a:rPr lang="ja-JP" altLang="en-US" sz="2400" dirty="0">
                <a:solidFill>
                  <a:srgbClr val="FF0000"/>
                </a:solidFill>
              </a:rPr>
              <a:t>・委員会で検討した内容について従業者へ周知を行って</a:t>
            </a:r>
            <a:r>
              <a:rPr lang="ja-JP" altLang="en-US" sz="2400" dirty="0" smtClean="0">
                <a:solidFill>
                  <a:srgbClr val="FF0000"/>
                </a:solidFill>
              </a:rPr>
              <a:t>いなかった</a:t>
            </a:r>
            <a:endParaRPr lang="en-US" altLang="ja-JP" sz="2400" dirty="0" smtClean="0"/>
          </a:p>
          <a:p>
            <a:r>
              <a:rPr lang="ja-JP" altLang="en-US" sz="2400" dirty="0" smtClean="0"/>
              <a:t>　</a:t>
            </a:r>
            <a:endParaRPr lang="en-US" altLang="ja-JP" sz="2400" dirty="0" smtClean="0"/>
          </a:p>
          <a:p>
            <a:endParaRPr lang="en-US" altLang="ja-JP" sz="1200" dirty="0" smtClean="0"/>
          </a:p>
          <a:p>
            <a:endParaRPr lang="en-US" altLang="ja-JP" sz="1200" dirty="0" smtClean="0"/>
          </a:p>
          <a:p>
            <a:endParaRPr lang="en-US" altLang="ja-JP" sz="1200" dirty="0" smtClean="0"/>
          </a:p>
          <a:p>
            <a:endParaRPr lang="en-US" altLang="ja-JP" sz="1200" dirty="0"/>
          </a:p>
          <a:p>
            <a:r>
              <a:rPr lang="ja-JP" altLang="en-US" sz="2400" dirty="0">
                <a:solidFill>
                  <a:srgbClr val="FF0000"/>
                </a:solidFill>
              </a:rPr>
              <a:t>・事業所従業者は参加せず、法人の内部で行われて</a:t>
            </a:r>
            <a:r>
              <a:rPr lang="ja-JP" altLang="en-US" sz="2400" dirty="0" smtClean="0">
                <a:solidFill>
                  <a:srgbClr val="FF0000"/>
                </a:solidFill>
              </a:rPr>
              <a:t>いた</a:t>
            </a:r>
            <a:endParaRPr lang="en-US" altLang="ja-JP" sz="2400" dirty="0" smtClean="0">
              <a:solidFill>
                <a:srgbClr val="FF0000"/>
              </a:solidFill>
            </a:endParaRPr>
          </a:p>
          <a:p>
            <a:endParaRPr lang="en-US" altLang="ja-JP" sz="2400" dirty="0"/>
          </a:p>
          <a:p>
            <a:endParaRPr lang="en-US" altLang="ja-JP" sz="2400" dirty="0" smtClean="0"/>
          </a:p>
          <a:p>
            <a:endParaRPr lang="en-US" altLang="ja-JP" sz="1200" dirty="0" smtClean="0"/>
          </a:p>
          <a:p>
            <a:r>
              <a:rPr lang="ja-JP" altLang="en-US" sz="2400" dirty="0" smtClean="0">
                <a:solidFill>
                  <a:srgbClr val="FF0000"/>
                </a:solidFill>
              </a:rPr>
              <a:t>・</a:t>
            </a:r>
            <a:r>
              <a:rPr lang="ja-JP" altLang="en-US" sz="2400" dirty="0">
                <a:solidFill>
                  <a:srgbClr val="FF0000"/>
                </a:solidFill>
              </a:rPr>
              <a:t>委員会で</a:t>
            </a:r>
            <a:r>
              <a:rPr lang="ja-JP" altLang="en-US" sz="2400" dirty="0" smtClean="0">
                <a:solidFill>
                  <a:srgbClr val="FF0000"/>
                </a:solidFill>
              </a:rPr>
              <a:t>検討するとされている事項</a:t>
            </a:r>
            <a:r>
              <a:rPr lang="ja-JP" altLang="en-US" sz="2400" dirty="0">
                <a:solidFill>
                  <a:srgbClr val="FF0000"/>
                </a:solidFill>
              </a:rPr>
              <a:t>について取り扱っていなかった</a:t>
            </a:r>
            <a:endParaRPr lang="en-US" altLang="ja-JP" sz="2400" dirty="0">
              <a:solidFill>
                <a:srgbClr val="FF0000"/>
              </a:solidFill>
            </a:endParaRPr>
          </a:p>
          <a:p>
            <a:endParaRPr lang="en-US" altLang="ja-JP" sz="2400" dirty="0" smtClean="0"/>
          </a:p>
          <a:p>
            <a:endParaRPr lang="en-US" altLang="ja-JP" sz="2400" dirty="0"/>
          </a:p>
          <a:p>
            <a:endParaRPr lang="en-US" altLang="ja-JP" sz="2400" dirty="0" smtClean="0"/>
          </a:p>
          <a:p>
            <a:endParaRPr lang="ja-JP" altLang="en-US" sz="24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347270" y="1464503"/>
            <a:ext cx="11000283" cy="119671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lvl="0">
              <a:lnSpc>
                <a:spcPct val="100000"/>
              </a:lnSpc>
              <a:spcBef>
                <a:spcPts val="0"/>
              </a:spcBef>
            </a:pPr>
            <a:r>
              <a:rPr lang="ja-JP" altLang="en-US" sz="2000" dirty="0" smtClean="0"/>
              <a:t>⇒</a:t>
            </a:r>
            <a:r>
              <a:rPr lang="ja-JP" altLang="en-US" sz="2000" dirty="0" smtClean="0">
                <a:solidFill>
                  <a:prstClr val="black"/>
                </a:solidFill>
                <a:latin typeface="+mj-ea"/>
                <a:cs typeface="+mn-cs"/>
              </a:rPr>
              <a:t>虐待防止検討委員会は定期的な開催が求められており、開催されていない場合</a:t>
            </a:r>
            <a:r>
              <a:rPr lang="ja-JP" altLang="en-US" sz="2000" dirty="0">
                <a:solidFill>
                  <a:prstClr val="black"/>
                </a:solidFill>
                <a:latin typeface="+mj-ea"/>
                <a:cs typeface="+mn-cs"/>
              </a:rPr>
              <a:t>には、</a:t>
            </a:r>
            <a:r>
              <a:rPr lang="ja-JP" altLang="en-US" sz="2000" b="1" u="sng" dirty="0">
                <a:solidFill>
                  <a:srgbClr val="FF0000"/>
                </a:solidFill>
                <a:latin typeface="+mj-ea"/>
                <a:cs typeface="+mn-cs"/>
              </a:rPr>
              <a:t>「</a:t>
            </a:r>
            <a:r>
              <a:rPr lang="ja-JP" altLang="en-US" sz="2000" b="1" u="sng" dirty="0" smtClean="0">
                <a:solidFill>
                  <a:srgbClr val="FF0000"/>
                </a:solidFill>
                <a:latin typeface="+mj-ea"/>
                <a:cs typeface="+mn-cs"/>
              </a:rPr>
              <a:t>高齢　　</a:t>
            </a:r>
            <a:endParaRPr lang="en-US" altLang="ja-JP" sz="2000" b="1" u="sng" dirty="0" smtClean="0">
              <a:solidFill>
                <a:srgbClr val="FF0000"/>
              </a:solidFill>
              <a:latin typeface="+mj-ea"/>
              <a:cs typeface="+mn-cs"/>
            </a:endParaRPr>
          </a:p>
          <a:p>
            <a:pPr lvl="0">
              <a:lnSpc>
                <a:spcPct val="100000"/>
              </a:lnSpc>
              <a:spcBef>
                <a:spcPts val="0"/>
              </a:spcBef>
            </a:pPr>
            <a:r>
              <a:rPr lang="ja-JP" altLang="en-US" sz="2000" b="1" dirty="0">
                <a:solidFill>
                  <a:srgbClr val="FF0000"/>
                </a:solidFill>
                <a:latin typeface="+mj-ea"/>
                <a:cs typeface="+mn-cs"/>
              </a:rPr>
              <a:t>　</a:t>
            </a:r>
            <a:r>
              <a:rPr lang="ja-JP" altLang="en-US" sz="2000" b="1" u="sng" dirty="0" smtClean="0">
                <a:solidFill>
                  <a:srgbClr val="FF0000"/>
                </a:solidFill>
                <a:latin typeface="+mj-ea"/>
                <a:cs typeface="+mn-cs"/>
              </a:rPr>
              <a:t>者虐待</a:t>
            </a:r>
            <a:r>
              <a:rPr lang="ja-JP" altLang="en-US" sz="2000" b="1" u="sng" dirty="0">
                <a:solidFill>
                  <a:srgbClr val="FF0000"/>
                </a:solidFill>
                <a:latin typeface="+mj-ea"/>
                <a:cs typeface="+mn-cs"/>
              </a:rPr>
              <a:t>防止措置未実施減算</a:t>
            </a:r>
            <a:r>
              <a:rPr lang="ja-JP" altLang="en-US" sz="2000" b="1" u="sng" dirty="0" smtClean="0">
                <a:solidFill>
                  <a:srgbClr val="FF0000"/>
                </a:solidFill>
                <a:latin typeface="+mj-ea"/>
                <a:cs typeface="+mn-cs"/>
              </a:rPr>
              <a:t>」</a:t>
            </a:r>
            <a:r>
              <a:rPr lang="ja-JP" altLang="en-US" sz="2000" dirty="0" smtClean="0">
                <a:solidFill>
                  <a:prstClr val="black"/>
                </a:solidFill>
                <a:latin typeface="+mj-ea"/>
                <a:cs typeface="+mn-cs"/>
              </a:rPr>
              <a:t>を</a:t>
            </a:r>
            <a:r>
              <a:rPr lang="ja-JP" altLang="en-US" sz="2000" dirty="0">
                <a:solidFill>
                  <a:prstClr val="black"/>
                </a:solidFill>
                <a:latin typeface="+mj-ea"/>
                <a:cs typeface="+mn-cs"/>
              </a:rPr>
              <a:t>適用することとなります。</a:t>
            </a:r>
          </a:p>
          <a:p>
            <a:r>
              <a:rPr lang="ja-JP" altLang="en-US" sz="2000" dirty="0"/>
              <a:t>　また</a:t>
            </a:r>
            <a:r>
              <a:rPr lang="ja-JP" altLang="en-US" sz="2000" dirty="0" smtClean="0"/>
              <a:t>、</a:t>
            </a:r>
            <a:r>
              <a:rPr lang="ja-JP" altLang="en-US" sz="2000" dirty="0"/>
              <a:t>委員会</a:t>
            </a:r>
            <a:r>
              <a:rPr lang="ja-JP" altLang="en-US" sz="2000" dirty="0" smtClean="0"/>
              <a:t>の</a:t>
            </a:r>
            <a:r>
              <a:rPr lang="ja-JP" altLang="en-US" sz="2000" dirty="0"/>
              <a:t>記録は事業者が措置を講じたことを証明する書類になります</a:t>
            </a:r>
            <a:r>
              <a:rPr lang="ja-JP" altLang="en-US" sz="2000" dirty="0" smtClean="0"/>
              <a:t>。委員会を開催</a:t>
            </a:r>
            <a:endParaRPr lang="en-US" altLang="ja-JP" sz="2000" dirty="0" smtClean="0"/>
          </a:p>
          <a:p>
            <a:r>
              <a:rPr lang="ja-JP" altLang="en-US" sz="2000" dirty="0"/>
              <a:t>　</a:t>
            </a:r>
            <a:r>
              <a:rPr lang="ja-JP" altLang="en-US" sz="2000" dirty="0" smtClean="0"/>
              <a:t>した場合</a:t>
            </a:r>
            <a:r>
              <a:rPr lang="ja-JP" altLang="en-US" sz="2000" dirty="0"/>
              <a:t>には適切に記録に残しましょう。</a:t>
            </a:r>
          </a:p>
        </p:txBody>
      </p:sp>
      <p:sp>
        <p:nvSpPr>
          <p:cNvPr id="6" name="タイトル 1"/>
          <p:cNvSpPr txBox="1">
            <a:spLocks/>
          </p:cNvSpPr>
          <p:nvPr/>
        </p:nvSpPr>
        <p:spPr>
          <a:xfrm>
            <a:off x="347269" y="3206489"/>
            <a:ext cx="11132695" cy="651368"/>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⇒委員会で検討した内容については従業者へ周知徹底を図る必要があります。委員会当日に参加</a:t>
            </a:r>
            <a:endParaRPr lang="en-US" altLang="ja-JP" sz="2000" dirty="0" smtClean="0"/>
          </a:p>
          <a:p>
            <a:r>
              <a:rPr lang="ja-JP" altLang="en-US" sz="2000" dirty="0"/>
              <a:t>　</a:t>
            </a:r>
            <a:r>
              <a:rPr lang="ja-JP" altLang="en-US" sz="2000" dirty="0" smtClean="0"/>
              <a:t>しなかった従業者に対しても周知し、その状況が分かるように記録に残してください。</a:t>
            </a:r>
            <a:endParaRPr lang="ja-JP" altLang="en-US" sz="2000" dirty="0"/>
          </a:p>
        </p:txBody>
      </p:sp>
      <p:sp>
        <p:nvSpPr>
          <p:cNvPr id="7" name="タイトル 1"/>
          <p:cNvSpPr txBox="1">
            <a:spLocks/>
          </p:cNvSpPr>
          <p:nvPr/>
        </p:nvSpPr>
        <p:spPr>
          <a:xfrm>
            <a:off x="347270" y="4556238"/>
            <a:ext cx="11000283" cy="71157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⇒虐待防止検討委員会は、事業所に実施が求められるものになります。事業所外の職員で開催</a:t>
            </a:r>
            <a:endParaRPr lang="en-US" altLang="ja-JP" sz="2000" dirty="0" smtClean="0"/>
          </a:p>
          <a:p>
            <a:r>
              <a:rPr lang="ja-JP" altLang="en-US" sz="2000" dirty="0"/>
              <a:t>　</a:t>
            </a:r>
            <a:r>
              <a:rPr lang="ja-JP" altLang="en-US" sz="2000" dirty="0" smtClean="0"/>
              <a:t>するのではなく、管理者を含む幅広い職種で構成しましょう。</a:t>
            </a:r>
            <a:r>
              <a:rPr lang="ja-JP" altLang="en-US" sz="2000" dirty="0"/>
              <a:t>　</a:t>
            </a:r>
          </a:p>
        </p:txBody>
      </p:sp>
      <p:sp>
        <p:nvSpPr>
          <p:cNvPr id="8" name="タイトル 1"/>
          <p:cNvSpPr txBox="1">
            <a:spLocks/>
          </p:cNvSpPr>
          <p:nvPr/>
        </p:nvSpPr>
        <p:spPr>
          <a:xfrm>
            <a:off x="347269" y="5733961"/>
            <a:ext cx="11435000" cy="99662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⇒委員会で検討するとされている事項については前々ページに記載のとおりです。運営指導に</a:t>
            </a:r>
            <a:r>
              <a:rPr lang="ja-JP" altLang="en-US" sz="2000" dirty="0" smtClean="0"/>
              <a:t>おい</a:t>
            </a:r>
            <a:endParaRPr lang="en-US" altLang="ja-JP" sz="2000" dirty="0" smtClean="0"/>
          </a:p>
          <a:p>
            <a:r>
              <a:rPr lang="ja-JP" altLang="en-US" sz="2000" dirty="0"/>
              <a:t>　</a:t>
            </a:r>
            <a:r>
              <a:rPr lang="ja-JP" altLang="en-US" sz="2000" dirty="0" smtClean="0"/>
              <a:t>ては</a:t>
            </a:r>
            <a:r>
              <a:rPr lang="ja-JP" altLang="en-US" sz="2000" dirty="0" smtClean="0"/>
              <a:t>、利用者の個別具体的な</a:t>
            </a:r>
            <a:r>
              <a:rPr lang="ja-JP" altLang="en-US" sz="2000" dirty="0" smtClean="0"/>
              <a:t>事例の共有のみという事業所が</a:t>
            </a:r>
            <a:r>
              <a:rPr lang="ja-JP" altLang="en-US" sz="2000" dirty="0" smtClean="0"/>
              <a:t>多く見られました。実際の事例の</a:t>
            </a:r>
            <a:r>
              <a:rPr lang="ja-JP" altLang="en-US" sz="2000" dirty="0" smtClean="0"/>
              <a:t>共</a:t>
            </a:r>
            <a:r>
              <a:rPr lang="ja-JP" altLang="en-US" sz="2000" dirty="0"/>
              <a:t>　</a:t>
            </a:r>
            <a:endParaRPr lang="en-US" altLang="ja-JP" sz="2000" dirty="0" smtClean="0"/>
          </a:p>
          <a:p>
            <a:r>
              <a:rPr lang="ja-JP" altLang="en-US" sz="2000" dirty="0"/>
              <a:t>　</a:t>
            </a:r>
            <a:r>
              <a:rPr lang="ja-JP" altLang="en-US" sz="2000" dirty="0" smtClean="0"/>
              <a:t>有</a:t>
            </a:r>
            <a:r>
              <a:rPr lang="ja-JP" altLang="en-US" sz="2000" dirty="0" smtClean="0"/>
              <a:t>も重要なことではありますが、委員会として検討すべき事項について取り扱いましょう。</a:t>
            </a:r>
            <a:endParaRPr lang="ja-JP" altLang="en-US" sz="2000" dirty="0"/>
          </a:p>
        </p:txBody>
      </p:sp>
    </p:spTree>
    <p:extLst>
      <p:ext uri="{BB962C8B-B14F-4D97-AF65-F5344CB8AC3E}">
        <p14:creationId xmlns:p14="http://schemas.microsoft.com/office/powerpoint/2010/main" val="388306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②</a:t>
            </a:r>
            <a:r>
              <a:rPr lang="ja-JP" altLang="en-US" sz="2800" dirty="0" smtClean="0"/>
              <a:t>虐待</a:t>
            </a:r>
            <a:r>
              <a:rPr lang="ja-JP" altLang="en-US" sz="2800" dirty="0"/>
              <a:t>の防止のための指針</a:t>
            </a:r>
            <a:endParaRPr lang="en-US" altLang="ja-JP" sz="2800" dirty="0"/>
          </a:p>
        </p:txBody>
      </p:sp>
      <p:sp>
        <p:nvSpPr>
          <p:cNvPr id="5" name="タイトル 1"/>
          <p:cNvSpPr txBox="1">
            <a:spLocks/>
          </p:cNvSpPr>
          <p:nvPr/>
        </p:nvSpPr>
        <p:spPr>
          <a:xfrm>
            <a:off x="1813808" y="2266093"/>
            <a:ext cx="8494427" cy="3152496"/>
          </a:xfrm>
          <a:prstGeom prst="rect">
            <a:avLst/>
          </a:prstGeom>
          <a:solidFill>
            <a:schemeClr val="bg1">
              <a:lumMod val="85000"/>
            </a:schemeClr>
          </a:solidFill>
          <a:ln>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イ　事業所における虐待の防止に関する基本的な考え方</a:t>
            </a:r>
            <a:endParaRPr lang="en-US" altLang="ja-JP" sz="2400" dirty="0" smtClean="0"/>
          </a:p>
          <a:p>
            <a:r>
              <a:rPr lang="ja-JP" altLang="en-US" sz="2400" dirty="0" smtClean="0"/>
              <a:t>ロ　虐待防止検討委員会その他事業所内の組織に関する事項</a:t>
            </a:r>
            <a:endParaRPr lang="en-US" altLang="ja-JP" sz="2400" dirty="0" smtClean="0"/>
          </a:p>
          <a:p>
            <a:r>
              <a:rPr lang="ja-JP" altLang="en-US" sz="2400" dirty="0" smtClean="0"/>
              <a:t>ハ　虐待の防止のための職員研修に関する基本方針</a:t>
            </a:r>
            <a:endParaRPr lang="en-US" altLang="ja-JP" sz="2400" dirty="0" smtClean="0"/>
          </a:p>
          <a:p>
            <a:r>
              <a:rPr lang="ja-JP" altLang="en-US" sz="2400" dirty="0" smtClean="0"/>
              <a:t>ニ　虐待等が発生した場合の対応方法に関する基本方針</a:t>
            </a:r>
            <a:endParaRPr lang="en-US" altLang="ja-JP" sz="2400" dirty="0" smtClean="0"/>
          </a:p>
          <a:p>
            <a:r>
              <a:rPr lang="ja-JP" altLang="en-US" sz="2400" dirty="0" smtClean="0"/>
              <a:t>ホ　</a:t>
            </a:r>
            <a:r>
              <a:rPr lang="ja-JP" altLang="en-US" sz="2400" dirty="0"/>
              <a:t>虐待等が発生した場合</a:t>
            </a:r>
            <a:r>
              <a:rPr lang="ja-JP" altLang="en-US" sz="2400" dirty="0" smtClean="0"/>
              <a:t>の相談・報告体制に関する事項</a:t>
            </a:r>
            <a:endParaRPr lang="en-US" altLang="ja-JP" sz="2400" dirty="0" smtClean="0"/>
          </a:p>
          <a:p>
            <a:r>
              <a:rPr lang="ja-JP" altLang="en-US" sz="2400" dirty="0" err="1" smtClean="0"/>
              <a:t>ヘ</a:t>
            </a:r>
            <a:r>
              <a:rPr lang="ja-JP" altLang="en-US" sz="2400" dirty="0" smtClean="0"/>
              <a:t>　成年後見制度の利用支援に関する事項</a:t>
            </a:r>
            <a:endParaRPr lang="en-US" altLang="ja-JP" sz="2400" dirty="0" smtClean="0"/>
          </a:p>
          <a:p>
            <a:r>
              <a:rPr lang="ja-JP" altLang="en-US" sz="2400" dirty="0" smtClean="0"/>
              <a:t>ト　虐待等に係る苦情解決方法に関する事項</a:t>
            </a:r>
            <a:endParaRPr lang="en-US" altLang="ja-JP" sz="2400" dirty="0" smtClean="0"/>
          </a:p>
          <a:p>
            <a:r>
              <a:rPr lang="ja-JP" altLang="en-US" sz="2400" dirty="0" smtClean="0"/>
              <a:t>チ　利用者等に対する当該指針の閲覧に関する事項</a:t>
            </a:r>
            <a:endParaRPr lang="en-US" altLang="ja-JP" sz="2400" dirty="0" smtClean="0"/>
          </a:p>
          <a:p>
            <a:r>
              <a:rPr lang="ja-JP" altLang="en-US" sz="2400" dirty="0" smtClean="0"/>
              <a:t>リ　その他</a:t>
            </a:r>
            <a:r>
              <a:rPr lang="ja-JP" altLang="en-US" sz="2400" dirty="0"/>
              <a:t>虐待</a:t>
            </a:r>
            <a:r>
              <a:rPr lang="ja-JP" altLang="en-US" sz="2400" dirty="0" smtClean="0"/>
              <a:t>の防止の推進のために必要な事項</a:t>
            </a:r>
            <a:endParaRPr lang="en-US" altLang="ja-JP" sz="2400" dirty="0"/>
          </a:p>
        </p:txBody>
      </p:sp>
      <p:sp>
        <p:nvSpPr>
          <p:cNvPr id="6" name="タイトル 1"/>
          <p:cNvSpPr txBox="1">
            <a:spLocks/>
          </p:cNvSpPr>
          <p:nvPr/>
        </p:nvSpPr>
        <p:spPr>
          <a:xfrm>
            <a:off x="784484" y="1012310"/>
            <a:ext cx="10328222" cy="124045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虐待の発生又はその再発を防止するための措置の一つとして、事業所は</a:t>
            </a:r>
            <a:r>
              <a:rPr lang="ja-JP" altLang="en-US" sz="2400" b="1" dirty="0" smtClean="0">
                <a:solidFill>
                  <a:srgbClr val="FF0000"/>
                </a:solidFill>
              </a:rPr>
              <a:t>「虐待の防止のための指針」</a:t>
            </a:r>
            <a:r>
              <a:rPr lang="ja-JP" altLang="en-US" sz="2400" dirty="0" smtClean="0"/>
              <a:t>を整備しなければいけません。</a:t>
            </a:r>
            <a:endParaRPr lang="en-US" altLang="ja-JP" sz="2400" dirty="0" smtClean="0"/>
          </a:p>
          <a:p>
            <a:r>
              <a:rPr lang="ja-JP" altLang="en-US" sz="2400" dirty="0" smtClean="0"/>
              <a:t>以下は、虐待の防止のための指針に盛り込むとされている項目です。</a:t>
            </a:r>
            <a:endParaRPr lang="ja-JP" altLang="en-US" sz="2400" dirty="0"/>
          </a:p>
        </p:txBody>
      </p:sp>
      <p:sp>
        <p:nvSpPr>
          <p:cNvPr id="7" name="タイトル 1"/>
          <p:cNvSpPr txBox="1">
            <a:spLocks/>
          </p:cNvSpPr>
          <p:nvPr/>
        </p:nvSpPr>
        <p:spPr>
          <a:xfrm>
            <a:off x="674555" y="5731079"/>
            <a:ext cx="10772932" cy="80280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smtClean="0"/>
              <a:t>虐待防止検討委員会の中で、指針の整備について検討する場合には、</a:t>
            </a:r>
            <a:endParaRPr lang="en-US" altLang="ja-JP" sz="2400" dirty="0" smtClean="0"/>
          </a:p>
          <a:p>
            <a:r>
              <a:rPr lang="ja-JP" altLang="en-US" sz="2400" dirty="0" smtClean="0"/>
              <a:t>上記項目が満たされているかの確認や項目の中身の精査</a:t>
            </a:r>
            <a:r>
              <a:rPr lang="ja-JP" altLang="en-US" sz="2400" dirty="0" smtClean="0"/>
              <a:t>などを行いましょう</a:t>
            </a:r>
            <a:r>
              <a:rPr lang="ja-JP" altLang="en-US" sz="2400" dirty="0" smtClean="0"/>
              <a:t>。</a:t>
            </a:r>
            <a:endParaRPr lang="ja-JP" altLang="en-US" sz="2400" dirty="0"/>
          </a:p>
        </p:txBody>
      </p:sp>
    </p:spTree>
    <p:extLst>
      <p:ext uri="{BB962C8B-B14F-4D97-AF65-F5344CB8AC3E}">
        <p14:creationId xmlns:p14="http://schemas.microsoft.com/office/powerpoint/2010/main" val="2990133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24852" y="734518"/>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1400" dirty="0">
              <a:solidFill>
                <a:srgbClr val="FF0000"/>
              </a:solidFill>
            </a:endParaRPr>
          </a:p>
          <a:p>
            <a:endParaRPr lang="en-US" altLang="ja-JP" sz="1000" dirty="0" smtClean="0">
              <a:solidFill>
                <a:srgbClr val="FF0000"/>
              </a:solidFill>
            </a:endParaRPr>
          </a:p>
          <a:p>
            <a:r>
              <a:rPr lang="ja-JP" altLang="en-US" sz="2400" dirty="0" smtClean="0">
                <a:solidFill>
                  <a:srgbClr val="FF0000"/>
                </a:solidFill>
              </a:rPr>
              <a:t>・</a:t>
            </a:r>
            <a:r>
              <a:rPr lang="ja-JP" altLang="en-US" sz="2400" dirty="0" smtClean="0">
                <a:solidFill>
                  <a:srgbClr val="FF0000"/>
                </a:solidFill>
              </a:rPr>
              <a:t>虐待の防止のための指針が整備されていなかった</a:t>
            </a:r>
            <a:endParaRPr lang="en-US" altLang="ja-JP" sz="2400" dirty="0" smtClean="0">
              <a:solidFill>
                <a:srgbClr val="FF0000"/>
              </a:solidFill>
            </a:endParaRPr>
          </a:p>
          <a:p>
            <a:endParaRPr lang="en-US" altLang="ja-JP" sz="2400" dirty="0" smtClean="0"/>
          </a:p>
          <a:p>
            <a:endParaRPr lang="en-US" altLang="ja-JP" sz="2400" dirty="0" smtClean="0"/>
          </a:p>
          <a:p>
            <a:endParaRPr lang="en-US" altLang="ja-JP" sz="1400" dirty="0" smtClean="0"/>
          </a:p>
          <a:p>
            <a:r>
              <a:rPr lang="ja-JP" altLang="en-US" sz="2400" dirty="0" smtClean="0">
                <a:solidFill>
                  <a:srgbClr val="FF0000"/>
                </a:solidFill>
              </a:rPr>
              <a:t>・</a:t>
            </a:r>
            <a:r>
              <a:rPr lang="ja-JP" altLang="en-US" sz="2400" dirty="0">
                <a:solidFill>
                  <a:srgbClr val="FF0000"/>
                </a:solidFill>
              </a:rPr>
              <a:t>虐待の防止のための指針に記載すべき項目が満たされていなかった</a:t>
            </a:r>
            <a:endParaRPr lang="en-US" altLang="ja-JP" sz="2400" dirty="0">
              <a:solidFill>
                <a:srgbClr val="FF0000"/>
              </a:solidFill>
            </a:endParaRPr>
          </a:p>
          <a:p>
            <a:endParaRPr lang="en-US" altLang="ja-JP" sz="2400" dirty="0" smtClean="0"/>
          </a:p>
          <a:p>
            <a:r>
              <a:rPr lang="ja-JP" altLang="en-US" sz="2400" dirty="0" smtClean="0"/>
              <a:t>　</a:t>
            </a:r>
            <a:endParaRPr lang="en-US" altLang="ja-JP" sz="2400" dirty="0" smtClean="0"/>
          </a:p>
          <a:p>
            <a:endParaRPr lang="en-US" altLang="ja-JP" sz="1200" dirty="0" smtClean="0"/>
          </a:p>
          <a:p>
            <a:endParaRPr lang="en-US" altLang="ja-JP" sz="1200" dirty="0" smtClean="0"/>
          </a:p>
          <a:p>
            <a:endParaRPr lang="en-US" altLang="ja-JP" sz="1200" dirty="0" smtClean="0"/>
          </a:p>
          <a:p>
            <a:endParaRPr lang="en-US" altLang="ja-JP" sz="1200" dirty="0"/>
          </a:p>
          <a:p>
            <a:r>
              <a:rPr lang="ja-JP" altLang="en-US" sz="2400" dirty="0">
                <a:solidFill>
                  <a:srgbClr val="FF0000"/>
                </a:solidFill>
              </a:rPr>
              <a:t>・虐待等が発生した場合の通報先の記載誤り</a:t>
            </a:r>
            <a:endParaRPr lang="en-US" altLang="ja-JP" sz="2400" dirty="0">
              <a:solidFill>
                <a:srgbClr val="FF0000"/>
              </a:solidFill>
            </a:endParaRPr>
          </a:p>
          <a:p>
            <a:endParaRPr lang="en-US" altLang="ja-JP" sz="2400" dirty="0"/>
          </a:p>
          <a:p>
            <a:endParaRPr lang="en-US" altLang="ja-JP" sz="2400" dirty="0" smtClean="0"/>
          </a:p>
          <a:p>
            <a:endParaRPr lang="en-US" altLang="ja-JP" sz="1200" dirty="0" smtClean="0"/>
          </a:p>
          <a:p>
            <a:endParaRPr lang="en-US" altLang="ja-JP" sz="1600" dirty="0" smtClean="0"/>
          </a:p>
          <a:p>
            <a:r>
              <a:rPr lang="ja-JP" altLang="en-US" sz="2400" dirty="0">
                <a:solidFill>
                  <a:srgbClr val="FF0000"/>
                </a:solidFill>
              </a:rPr>
              <a:t>・指針に記載された委員会の体制と事業所の</a:t>
            </a:r>
            <a:r>
              <a:rPr lang="ja-JP" altLang="en-US" sz="2400" dirty="0" smtClean="0">
                <a:solidFill>
                  <a:srgbClr val="FF0000"/>
                </a:solidFill>
              </a:rPr>
              <a:t>実態が合っていなかった</a:t>
            </a:r>
            <a:endParaRPr lang="en-US" altLang="ja-JP" sz="2400" dirty="0">
              <a:solidFill>
                <a:srgbClr val="FF0000"/>
              </a:solidFill>
            </a:endParaRPr>
          </a:p>
          <a:p>
            <a:endParaRPr lang="en-US" altLang="ja-JP" sz="2400" dirty="0" smtClean="0"/>
          </a:p>
          <a:p>
            <a:endParaRPr lang="en-US" altLang="ja-JP" sz="2400" dirty="0"/>
          </a:p>
          <a:p>
            <a:endParaRPr lang="en-US" altLang="ja-JP" sz="2400" dirty="0" smtClean="0"/>
          </a:p>
          <a:p>
            <a:endParaRPr lang="ja-JP" altLang="en-US" sz="24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542141" y="1125684"/>
            <a:ext cx="11000283" cy="119671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sz="2000" dirty="0" smtClean="0">
              <a:latin typeface="+mj-ea"/>
            </a:endParaRPr>
          </a:p>
          <a:p>
            <a:pPr lvl="0">
              <a:lnSpc>
                <a:spcPct val="100000"/>
              </a:lnSpc>
              <a:spcBef>
                <a:spcPts val="0"/>
              </a:spcBef>
            </a:pPr>
            <a:r>
              <a:rPr lang="ja-JP" altLang="en-US" sz="2000" dirty="0" smtClean="0">
                <a:solidFill>
                  <a:prstClr val="black"/>
                </a:solidFill>
                <a:latin typeface="+mj-ea"/>
                <a:cs typeface="+mn-cs"/>
              </a:rPr>
              <a:t>⇒</a:t>
            </a:r>
            <a:r>
              <a:rPr lang="ja-JP" altLang="en-US" sz="2000" dirty="0">
                <a:solidFill>
                  <a:prstClr val="black"/>
                </a:solidFill>
                <a:latin typeface="+mj-ea"/>
                <a:cs typeface="+mn-cs"/>
              </a:rPr>
              <a:t>委員会の未開催と同様、虐待の防止のための</a:t>
            </a:r>
            <a:r>
              <a:rPr lang="ja-JP" altLang="en-US" sz="2000" dirty="0" smtClean="0">
                <a:solidFill>
                  <a:prstClr val="black"/>
                </a:solidFill>
                <a:latin typeface="+mj-ea"/>
                <a:cs typeface="+mn-cs"/>
              </a:rPr>
              <a:t>指針が整備</a:t>
            </a:r>
            <a:r>
              <a:rPr lang="ja-JP" altLang="en-US" sz="2000" dirty="0">
                <a:solidFill>
                  <a:prstClr val="black"/>
                </a:solidFill>
                <a:latin typeface="+mj-ea"/>
                <a:cs typeface="+mn-cs"/>
              </a:rPr>
              <a:t>されて</a:t>
            </a:r>
            <a:r>
              <a:rPr lang="ja-JP" altLang="en-US" sz="2000" dirty="0" smtClean="0">
                <a:solidFill>
                  <a:prstClr val="black"/>
                </a:solidFill>
                <a:latin typeface="+mj-ea"/>
                <a:cs typeface="+mn-cs"/>
              </a:rPr>
              <a:t>いない場合</a:t>
            </a:r>
            <a:r>
              <a:rPr lang="ja-JP" altLang="en-US" sz="2000" dirty="0">
                <a:solidFill>
                  <a:prstClr val="black"/>
                </a:solidFill>
                <a:latin typeface="+mj-ea"/>
                <a:cs typeface="+mn-cs"/>
              </a:rPr>
              <a:t>には、</a:t>
            </a:r>
            <a:r>
              <a:rPr lang="ja-JP" altLang="en-US" sz="2000" b="1" u="sng" dirty="0">
                <a:solidFill>
                  <a:srgbClr val="FF0000"/>
                </a:solidFill>
                <a:latin typeface="+mj-ea"/>
                <a:cs typeface="+mn-cs"/>
              </a:rPr>
              <a:t>「</a:t>
            </a:r>
            <a:r>
              <a:rPr lang="ja-JP" altLang="en-US" sz="2000" b="1" u="sng" dirty="0" smtClean="0">
                <a:solidFill>
                  <a:srgbClr val="FF0000"/>
                </a:solidFill>
                <a:latin typeface="+mj-ea"/>
                <a:cs typeface="+mn-cs"/>
              </a:rPr>
              <a:t>高齢者虐</a:t>
            </a:r>
            <a:endParaRPr lang="en-US" altLang="ja-JP" sz="2000" b="1" u="sng" dirty="0" smtClean="0">
              <a:solidFill>
                <a:srgbClr val="FF0000"/>
              </a:solidFill>
              <a:latin typeface="+mj-ea"/>
              <a:cs typeface="+mn-cs"/>
            </a:endParaRPr>
          </a:p>
          <a:p>
            <a:pPr lvl="0">
              <a:lnSpc>
                <a:spcPct val="100000"/>
              </a:lnSpc>
              <a:spcBef>
                <a:spcPts val="0"/>
              </a:spcBef>
            </a:pPr>
            <a:r>
              <a:rPr lang="ja-JP" altLang="en-US" sz="2000" b="1" dirty="0">
                <a:solidFill>
                  <a:srgbClr val="FF0000"/>
                </a:solidFill>
                <a:latin typeface="+mj-ea"/>
                <a:cs typeface="+mn-cs"/>
              </a:rPr>
              <a:t>　</a:t>
            </a:r>
            <a:r>
              <a:rPr lang="ja-JP" altLang="en-US" sz="2000" b="1" u="sng" dirty="0" smtClean="0">
                <a:solidFill>
                  <a:srgbClr val="FF0000"/>
                </a:solidFill>
                <a:latin typeface="+mj-ea"/>
                <a:cs typeface="+mn-cs"/>
              </a:rPr>
              <a:t>待</a:t>
            </a:r>
            <a:r>
              <a:rPr lang="ja-JP" altLang="en-US" sz="2000" b="1" u="sng" dirty="0">
                <a:solidFill>
                  <a:srgbClr val="FF0000"/>
                </a:solidFill>
                <a:latin typeface="+mj-ea"/>
                <a:cs typeface="+mn-cs"/>
              </a:rPr>
              <a:t>防止措置未実施減算</a:t>
            </a:r>
            <a:r>
              <a:rPr lang="ja-JP" altLang="en-US" sz="2000" b="1" u="sng" dirty="0" smtClean="0">
                <a:solidFill>
                  <a:srgbClr val="FF0000"/>
                </a:solidFill>
                <a:latin typeface="+mj-ea"/>
                <a:cs typeface="+mn-cs"/>
              </a:rPr>
              <a:t>」</a:t>
            </a:r>
            <a:r>
              <a:rPr lang="ja-JP" altLang="en-US" sz="2000" dirty="0" smtClean="0">
                <a:solidFill>
                  <a:prstClr val="black"/>
                </a:solidFill>
                <a:latin typeface="+mj-ea"/>
                <a:cs typeface="+mn-cs"/>
              </a:rPr>
              <a:t>を</a:t>
            </a:r>
            <a:r>
              <a:rPr lang="ja-JP" altLang="en-US" sz="2000" dirty="0">
                <a:solidFill>
                  <a:prstClr val="black"/>
                </a:solidFill>
                <a:latin typeface="+mj-ea"/>
                <a:cs typeface="+mn-cs"/>
              </a:rPr>
              <a:t>適用することと</a:t>
            </a:r>
            <a:r>
              <a:rPr lang="ja-JP" altLang="en-US" sz="2000" dirty="0" smtClean="0">
                <a:solidFill>
                  <a:prstClr val="black"/>
                </a:solidFill>
                <a:latin typeface="+mj-ea"/>
                <a:cs typeface="+mn-cs"/>
              </a:rPr>
              <a:t>なります</a:t>
            </a:r>
            <a:r>
              <a:rPr lang="ja-JP" altLang="en-US" sz="2000" dirty="0">
                <a:solidFill>
                  <a:prstClr val="black"/>
                </a:solidFill>
                <a:latin typeface="+mj-ea"/>
                <a:cs typeface="+mn-cs"/>
              </a:rPr>
              <a:t>。</a:t>
            </a:r>
          </a:p>
        </p:txBody>
      </p:sp>
      <p:sp>
        <p:nvSpPr>
          <p:cNvPr id="6" name="タイトル 1"/>
          <p:cNvSpPr txBox="1">
            <a:spLocks/>
          </p:cNvSpPr>
          <p:nvPr/>
        </p:nvSpPr>
        <p:spPr>
          <a:xfrm>
            <a:off x="542141" y="2547951"/>
            <a:ext cx="11132695" cy="96311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t>⇒指針に記載されている項目が委員会や研修についてのみなど、前ページに記載した項目</a:t>
            </a:r>
            <a:endParaRPr lang="en-US" altLang="ja-JP" sz="2000" dirty="0"/>
          </a:p>
          <a:p>
            <a:r>
              <a:rPr lang="ja-JP" altLang="en-US" sz="2000" dirty="0"/>
              <a:t>　が指針の中に盛り込まれていない事例がありました。</a:t>
            </a:r>
            <a:endParaRPr lang="en-US" altLang="ja-JP" sz="2000" dirty="0"/>
          </a:p>
          <a:p>
            <a:r>
              <a:rPr lang="ja-JP" altLang="en-US" sz="2000" dirty="0"/>
              <a:t>　指針の整備については、委員会の検討事項にも含まれておりますので、委員会開催時に</a:t>
            </a:r>
            <a:endParaRPr lang="en-US" altLang="ja-JP" sz="2000" dirty="0"/>
          </a:p>
          <a:p>
            <a:r>
              <a:rPr lang="ja-JP" altLang="en-US" sz="2000" dirty="0"/>
              <a:t>　ご確認ください！</a:t>
            </a:r>
          </a:p>
        </p:txBody>
      </p:sp>
      <p:sp>
        <p:nvSpPr>
          <p:cNvPr id="7" name="タイトル 1"/>
          <p:cNvSpPr txBox="1">
            <a:spLocks/>
          </p:cNvSpPr>
          <p:nvPr/>
        </p:nvSpPr>
        <p:spPr>
          <a:xfrm>
            <a:off x="542141" y="4288108"/>
            <a:ext cx="11360048" cy="989523"/>
          </a:xfrm>
          <a:prstGeom prst="rect">
            <a:avLst/>
          </a:prstGeom>
        </p:spPr>
        <p:txBody>
          <a:bodyPr>
            <a:normAutofit fontScale="92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a:t>⇒虐待等が発生した場合の通報先は、虐待を行った者により通報先が異なります。</a:t>
            </a:r>
            <a:endParaRPr lang="en-US" altLang="ja-JP" sz="2200" dirty="0"/>
          </a:p>
          <a:p>
            <a:r>
              <a:rPr lang="ja-JP" altLang="en-US" sz="2200" dirty="0"/>
              <a:t>　利用者家族等の養護者である場合</a:t>
            </a:r>
            <a:r>
              <a:rPr lang="en-US" altLang="ja-JP" sz="2200" dirty="0"/>
              <a:t>…</a:t>
            </a:r>
            <a:r>
              <a:rPr lang="ja-JP" altLang="en-US" sz="2200" dirty="0"/>
              <a:t>各区役所障害高齢課、地域包括支援</a:t>
            </a:r>
            <a:r>
              <a:rPr lang="ja-JP" altLang="en-US" sz="2200" dirty="0" smtClean="0"/>
              <a:t>センター</a:t>
            </a:r>
            <a:endParaRPr lang="en-US" altLang="ja-JP" sz="2200" dirty="0"/>
          </a:p>
          <a:p>
            <a:r>
              <a:rPr lang="ja-JP" altLang="en-US" sz="2200" dirty="0" smtClean="0"/>
              <a:t>　事業所</a:t>
            </a:r>
            <a:r>
              <a:rPr lang="ja-JP" altLang="en-US" sz="2200" dirty="0"/>
              <a:t>の従業者である</a:t>
            </a:r>
            <a:r>
              <a:rPr lang="ja-JP" altLang="en-US" sz="2200" dirty="0" smtClean="0"/>
              <a:t>場合　　　</a:t>
            </a:r>
            <a:r>
              <a:rPr lang="en-US" altLang="ja-JP" sz="2200" dirty="0" smtClean="0"/>
              <a:t>…</a:t>
            </a:r>
            <a:r>
              <a:rPr lang="ja-JP" altLang="en-US" sz="2200" dirty="0"/>
              <a:t>介護事業支援課居宅サービス指導係（居宅サービスのみ）</a:t>
            </a:r>
          </a:p>
        </p:txBody>
      </p:sp>
      <p:sp>
        <p:nvSpPr>
          <p:cNvPr id="8" name="タイトル 1"/>
          <p:cNvSpPr txBox="1">
            <a:spLocks/>
          </p:cNvSpPr>
          <p:nvPr/>
        </p:nvSpPr>
        <p:spPr>
          <a:xfrm>
            <a:off x="542140" y="5669050"/>
            <a:ext cx="11132695" cy="80779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⇒指針に規定された委員会の体制と実際に開催した委員会の構成員が異なっている事例がありま</a:t>
            </a:r>
            <a:endParaRPr lang="en-US" altLang="ja-JP" sz="2000" dirty="0" smtClean="0"/>
          </a:p>
          <a:p>
            <a:r>
              <a:rPr lang="ja-JP" altLang="en-US" sz="2000" dirty="0"/>
              <a:t>　</a:t>
            </a:r>
            <a:r>
              <a:rPr lang="ja-JP" altLang="en-US" sz="2000" dirty="0" smtClean="0"/>
              <a:t>した。指針には実態に沿った内容を規定しましょう。</a:t>
            </a:r>
            <a:endParaRPr lang="ja-JP" altLang="en-US" sz="2000" dirty="0"/>
          </a:p>
        </p:txBody>
      </p:sp>
    </p:spTree>
    <p:extLst>
      <p:ext uri="{BB962C8B-B14F-4D97-AF65-F5344CB8AC3E}">
        <p14:creationId xmlns:p14="http://schemas.microsoft.com/office/powerpoint/2010/main" val="234550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③</a:t>
            </a:r>
            <a:r>
              <a:rPr lang="ja-JP" altLang="en-US" sz="2800" dirty="0" smtClean="0"/>
              <a:t>虐待</a:t>
            </a:r>
            <a:r>
              <a:rPr lang="ja-JP" altLang="en-US" sz="2800" dirty="0"/>
              <a:t>の防止のための</a:t>
            </a:r>
            <a:r>
              <a:rPr lang="ja-JP" altLang="en-US" sz="2800" dirty="0" smtClean="0"/>
              <a:t>研修</a:t>
            </a:r>
            <a:endParaRPr lang="en-US" altLang="ja-JP" sz="2800" dirty="0"/>
          </a:p>
        </p:txBody>
      </p:sp>
      <p:sp>
        <p:nvSpPr>
          <p:cNvPr id="5" name="タイトル 1"/>
          <p:cNvSpPr txBox="1">
            <a:spLocks/>
          </p:cNvSpPr>
          <p:nvPr/>
        </p:nvSpPr>
        <p:spPr>
          <a:xfrm>
            <a:off x="592110" y="1306003"/>
            <a:ext cx="10937824" cy="88978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虐待の発生又はその再発を防止するための措置の一つとして、</a:t>
            </a:r>
            <a:r>
              <a:rPr lang="ja-JP" altLang="en-US" sz="2400" dirty="0" smtClean="0"/>
              <a:t>事業所において、</a:t>
            </a:r>
            <a:r>
              <a:rPr lang="ja-JP" altLang="en-US" sz="2400" b="1" dirty="0" smtClean="0">
                <a:solidFill>
                  <a:srgbClr val="FF0000"/>
                </a:solidFill>
              </a:rPr>
              <a:t>「虐待</a:t>
            </a:r>
            <a:r>
              <a:rPr lang="ja-JP" altLang="en-US" sz="2400" b="1" dirty="0">
                <a:solidFill>
                  <a:srgbClr val="FF0000"/>
                </a:solidFill>
              </a:rPr>
              <a:t>の防止のため</a:t>
            </a:r>
            <a:r>
              <a:rPr lang="ja-JP" altLang="en-US" sz="2400" b="1" dirty="0" smtClean="0">
                <a:solidFill>
                  <a:srgbClr val="FF0000"/>
                </a:solidFill>
              </a:rPr>
              <a:t>の従業者に対する研修」</a:t>
            </a:r>
            <a:r>
              <a:rPr lang="ja-JP" altLang="en-US" sz="2400" dirty="0" smtClean="0"/>
              <a:t>を実施しなければ</a:t>
            </a:r>
            <a:r>
              <a:rPr lang="ja-JP" altLang="en-US" sz="2400" dirty="0"/>
              <a:t>いけません。</a:t>
            </a:r>
            <a:endParaRPr lang="en-US" altLang="ja-JP" sz="2400" dirty="0"/>
          </a:p>
        </p:txBody>
      </p:sp>
      <p:sp>
        <p:nvSpPr>
          <p:cNvPr id="6" name="タイトル 1"/>
          <p:cNvSpPr txBox="1">
            <a:spLocks/>
          </p:cNvSpPr>
          <p:nvPr/>
        </p:nvSpPr>
        <p:spPr>
          <a:xfrm>
            <a:off x="592109" y="2389896"/>
            <a:ext cx="10937825" cy="115960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研修の内容としては、虐待等の防止に関する</a:t>
            </a:r>
            <a:r>
              <a:rPr lang="ja-JP" altLang="en-US" sz="2400" u="sng" dirty="0" smtClean="0">
                <a:solidFill>
                  <a:srgbClr val="FF0000"/>
                </a:solidFill>
              </a:rPr>
              <a:t>基礎的内容等の適切な知識の普及</a:t>
            </a:r>
            <a:endParaRPr lang="en-US" altLang="ja-JP" sz="2400" u="sng" dirty="0" smtClean="0">
              <a:solidFill>
                <a:srgbClr val="FF0000"/>
              </a:solidFill>
            </a:endParaRPr>
          </a:p>
          <a:p>
            <a:r>
              <a:rPr lang="ja-JP" altLang="en-US" sz="2400" u="sng" dirty="0" smtClean="0">
                <a:solidFill>
                  <a:srgbClr val="FF0000"/>
                </a:solidFill>
              </a:rPr>
              <a:t>・啓発するもの</a:t>
            </a:r>
            <a:r>
              <a:rPr lang="ja-JP" altLang="en-US" sz="2400" dirty="0" smtClean="0"/>
              <a:t>であるとともに、事業所における指針に基づき、虐待の防止の徹底を行うものされています。</a:t>
            </a:r>
            <a:endParaRPr lang="en-US" altLang="ja-JP" sz="2400" dirty="0"/>
          </a:p>
        </p:txBody>
      </p:sp>
      <p:sp>
        <p:nvSpPr>
          <p:cNvPr id="7" name="タイトル 1"/>
          <p:cNvSpPr txBox="1">
            <a:spLocks/>
          </p:cNvSpPr>
          <p:nvPr/>
        </p:nvSpPr>
        <p:spPr>
          <a:xfrm>
            <a:off x="592108" y="3811006"/>
            <a:ext cx="10937825" cy="123882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職員教育を組織的に徹底させていくためには、事業者が指針に基づいた研修プログラムを作成し、定期的な研修</a:t>
            </a:r>
            <a:r>
              <a:rPr lang="ja-JP" altLang="en-US" sz="2400" u="sng" dirty="0" smtClean="0">
                <a:solidFill>
                  <a:srgbClr val="FF0000"/>
                </a:solidFill>
              </a:rPr>
              <a:t>（年１回以上）</a:t>
            </a:r>
            <a:r>
              <a:rPr lang="ja-JP" altLang="en-US" sz="2400" dirty="0" smtClean="0"/>
              <a:t>を実施するとともに、新規採用時には必ず虐待の防止のための研修を実施することが重要です。</a:t>
            </a:r>
            <a:endParaRPr lang="en-US" altLang="ja-JP" sz="2400" dirty="0"/>
          </a:p>
        </p:txBody>
      </p:sp>
      <p:sp>
        <p:nvSpPr>
          <p:cNvPr id="8" name="タイトル 1"/>
          <p:cNvSpPr txBox="1">
            <a:spLocks/>
          </p:cNvSpPr>
          <p:nvPr/>
        </p:nvSpPr>
        <p:spPr>
          <a:xfrm>
            <a:off x="592108" y="5277635"/>
            <a:ext cx="10937825" cy="76821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また、研修の実施内容についても記録することが必要です。研修の実施は、事業所内での研修で差し支えないとされています。</a:t>
            </a:r>
            <a:endParaRPr lang="en-US" altLang="ja-JP" sz="2400" dirty="0"/>
          </a:p>
        </p:txBody>
      </p:sp>
    </p:spTree>
    <p:extLst>
      <p:ext uri="{BB962C8B-B14F-4D97-AF65-F5344CB8AC3E}">
        <p14:creationId xmlns:p14="http://schemas.microsoft.com/office/powerpoint/2010/main" val="4164916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
          <p:cNvSpPr txBox="1">
            <a:spLocks/>
          </p:cNvSpPr>
          <p:nvPr/>
        </p:nvSpPr>
        <p:spPr>
          <a:xfrm>
            <a:off x="432836" y="4167448"/>
            <a:ext cx="11514324" cy="1498833"/>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BCP</a:t>
            </a:r>
            <a:r>
              <a:rPr lang="ja-JP" altLang="en-US" sz="2400" dirty="0" smtClean="0"/>
              <a:t>を策定していない、適切な訓練を実施して</a:t>
            </a:r>
            <a:r>
              <a:rPr lang="ja-JP" altLang="en-US" sz="2400" dirty="0" smtClean="0"/>
              <a:t>いないことなど</a:t>
            </a:r>
            <a:r>
              <a:rPr lang="ja-JP" altLang="en-US" sz="2400" dirty="0" smtClean="0"/>
              <a:t>が原因で、職員が危険にさらされるようなことがあると</a:t>
            </a:r>
            <a:r>
              <a:rPr lang="en-US" altLang="ja-JP" sz="2400" dirty="0" smtClean="0"/>
              <a:t>…</a:t>
            </a:r>
          </a:p>
          <a:p>
            <a:endParaRPr lang="en-US" altLang="ja-JP" sz="500" dirty="0" smtClean="0"/>
          </a:p>
          <a:p>
            <a:r>
              <a:rPr lang="ja-JP" altLang="en-US" sz="2400" dirty="0" smtClean="0"/>
              <a:t>⇒</a:t>
            </a:r>
            <a:endParaRPr lang="en-US" altLang="ja-JP" sz="2400" dirty="0"/>
          </a:p>
        </p:txBody>
      </p:sp>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①</a:t>
            </a:r>
            <a:r>
              <a:rPr lang="en-US" altLang="ja-JP" sz="2800" dirty="0" smtClean="0"/>
              <a:t>BCP</a:t>
            </a:r>
            <a:r>
              <a:rPr lang="ja-JP" altLang="en-US" sz="2800" dirty="0" smtClean="0"/>
              <a:t>（業務継続計画）とは</a:t>
            </a:r>
            <a:endParaRPr lang="en-US" altLang="ja-JP" sz="2800" dirty="0"/>
          </a:p>
        </p:txBody>
      </p:sp>
      <p:sp>
        <p:nvSpPr>
          <p:cNvPr id="5" name="タイトル 1"/>
          <p:cNvSpPr txBox="1">
            <a:spLocks/>
          </p:cNvSpPr>
          <p:nvPr/>
        </p:nvSpPr>
        <p:spPr>
          <a:xfrm>
            <a:off x="272319" y="99897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solidFill>
                  <a:srgbClr val="FF0000"/>
                </a:solidFill>
              </a:rPr>
              <a:t>BCP</a:t>
            </a:r>
            <a:r>
              <a:rPr lang="ja-JP" altLang="en-US" sz="2400" b="1" dirty="0" smtClean="0">
                <a:solidFill>
                  <a:srgbClr val="FF0000"/>
                </a:solidFill>
              </a:rPr>
              <a:t>（業務継続計画）とは</a:t>
            </a:r>
            <a:endParaRPr lang="en-US" altLang="ja-JP" sz="2400" b="1" dirty="0">
              <a:solidFill>
                <a:srgbClr val="FF0000"/>
              </a:solidFill>
            </a:endParaRPr>
          </a:p>
        </p:txBody>
      </p:sp>
      <p:sp>
        <p:nvSpPr>
          <p:cNvPr id="9" name="タイトル 1"/>
          <p:cNvSpPr txBox="1">
            <a:spLocks/>
          </p:cNvSpPr>
          <p:nvPr/>
        </p:nvSpPr>
        <p:spPr>
          <a:xfrm>
            <a:off x="432835" y="1416329"/>
            <a:ext cx="11514325" cy="2484493"/>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BCP</a:t>
            </a:r>
            <a:r>
              <a:rPr lang="ja-JP" altLang="en-US" sz="2400" dirty="0" smtClean="0"/>
              <a:t>とは英語で</a:t>
            </a:r>
            <a:r>
              <a:rPr lang="ja-JP" altLang="en-US" sz="2400" b="1" u="sng" dirty="0" smtClean="0"/>
              <a:t>「</a:t>
            </a:r>
            <a:r>
              <a:rPr lang="en-US" altLang="ja-JP" sz="2400" b="1" u="sng" dirty="0" smtClean="0"/>
              <a:t>Business Continuity Plan</a:t>
            </a:r>
            <a:r>
              <a:rPr lang="ja-JP" altLang="en-US" sz="2400" b="1" u="sng" dirty="0" smtClean="0"/>
              <a:t>」</a:t>
            </a:r>
            <a:r>
              <a:rPr lang="ja-JP" altLang="en-US" sz="2400" dirty="0" smtClean="0"/>
              <a:t>の頭文字をとったものであり、災害等の緊急時に遭遇した際に、事業の継続また</a:t>
            </a:r>
            <a:r>
              <a:rPr lang="ja-JP" altLang="en-US" sz="2400" dirty="0" smtClean="0"/>
              <a:t>は早期の業務</a:t>
            </a:r>
            <a:r>
              <a:rPr lang="ja-JP" altLang="en-US" sz="2400" dirty="0" smtClean="0"/>
              <a:t>再開を図るための計画です。</a:t>
            </a:r>
            <a:endParaRPr lang="en-US" altLang="ja-JP" sz="2400" dirty="0" smtClean="0"/>
          </a:p>
          <a:p>
            <a:r>
              <a:rPr lang="ja-JP" altLang="en-US" sz="2400" dirty="0"/>
              <a:t>単</a:t>
            </a:r>
            <a:r>
              <a:rPr lang="ja-JP" altLang="en-US" sz="2400" dirty="0" smtClean="0"/>
              <a:t>なる防災計画などではなく、事業の中核となる業務を維持し、利用者等への影響を最小限に抑えることを目的としています。</a:t>
            </a:r>
            <a:endParaRPr lang="en-US" altLang="ja-JP" sz="2400" dirty="0" smtClean="0"/>
          </a:p>
          <a:p>
            <a:r>
              <a:rPr lang="ja-JP" altLang="en-US" sz="2400" dirty="0" smtClean="0"/>
              <a:t>近年、災害や感染症が多発しており、介護事業所を利用する利用者の安全確保はもちろんのこと、継続的なサービス提供が求められることから、業務継続の重要性は高まっているといえます。</a:t>
            </a:r>
            <a:endParaRPr lang="en-US" altLang="ja-JP" sz="2400" dirty="0" smtClean="0"/>
          </a:p>
        </p:txBody>
      </p:sp>
      <p:sp>
        <p:nvSpPr>
          <p:cNvPr id="20" name="タイトル 1"/>
          <p:cNvSpPr txBox="1">
            <a:spLocks/>
          </p:cNvSpPr>
          <p:nvPr/>
        </p:nvSpPr>
        <p:spPr>
          <a:xfrm>
            <a:off x="785104" y="4916864"/>
            <a:ext cx="11289470" cy="467799"/>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solidFill>
                  <a:srgbClr val="FF0000"/>
                </a:solidFill>
              </a:rPr>
              <a:t>経営者は労働契約法第</a:t>
            </a:r>
            <a:r>
              <a:rPr lang="en-US" altLang="ja-JP" sz="2400" dirty="0" smtClean="0">
                <a:solidFill>
                  <a:srgbClr val="FF0000"/>
                </a:solidFill>
              </a:rPr>
              <a:t>5</a:t>
            </a:r>
            <a:r>
              <a:rPr lang="ja-JP" altLang="en-US" sz="2400" dirty="0" smtClean="0">
                <a:solidFill>
                  <a:srgbClr val="FF0000"/>
                </a:solidFill>
              </a:rPr>
              <a:t>条「安全配慮義務違反」に問われることも</a:t>
            </a:r>
            <a:endParaRPr lang="en-US" altLang="ja-JP" sz="2400" dirty="0">
              <a:solidFill>
                <a:srgbClr val="FF0000"/>
              </a:solidFill>
            </a:endParaRPr>
          </a:p>
        </p:txBody>
      </p:sp>
      <p:sp>
        <p:nvSpPr>
          <p:cNvPr id="21" name="タイトル 1"/>
          <p:cNvSpPr txBox="1">
            <a:spLocks/>
          </p:cNvSpPr>
          <p:nvPr/>
        </p:nvSpPr>
        <p:spPr>
          <a:xfrm>
            <a:off x="432836" y="5590925"/>
            <a:ext cx="11289470" cy="809780"/>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BCP</a:t>
            </a:r>
            <a:r>
              <a:rPr lang="ja-JP" altLang="en-US" sz="2400" dirty="0" smtClean="0"/>
              <a:t>の策定、策定後の研修・訓練・見直しをとおして、一人ひとりが行動できるようになることが重要です！</a:t>
            </a:r>
            <a:endParaRPr lang="en-US" altLang="ja-JP" sz="2400" dirty="0"/>
          </a:p>
        </p:txBody>
      </p:sp>
    </p:spTree>
    <p:extLst>
      <p:ext uri="{BB962C8B-B14F-4D97-AF65-F5344CB8AC3E}">
        <p14:creationId xmlns:p14="http://schemas.microsoft.com/office/powerpoint/2010/main" val="2913695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24852" y="734518"/>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1400" dirty="0" smtClean="0">
              <a:solidFill>
                <a:srgbClr val="FF0000"/>
              </a:solidFill>
            </a:endParaRPr>
          </a:p>
          <a:p>
            <a:endParaRPr lang="en-US" altLang="ja-JP" sz="1400" dirty="0" smtClean="0">
              <a:solidFill>
                <a:srgbClr val="FF0000"/>
              </a:solidFill>
            </a:endParaRPr>
          </a:p>
          <a:p>
            <a:r>
              <a:rPr lang="ja-JP" altLang="en-US" sz="2400" dirty="0" smtClean="0">
                <a:solidFill>
                  <a:srgbClr val="FF0000"/>
                </a:solidFill>
              </a:rPr>
              <a:t>・</a:t>
            </a:r>
            <a:r>
              <a:rPr lang="ja-JP" altLang="en-US" sz="2400" dirty="0">
                <a:solidFill>
                  <a:srgbClr val="FF0000"/>
                </a:solidFill>
              </a:rPr>
              <a:t>研修を実施</a:t>
            </a:r>
            <a:r>
              <a:rPr lang="ja-JP" altLang="en-US" sz="2400" dirty="0" smtClean="0">
                <a:solidFill>
                  <a:srgbClr val="FF0000"/>
                </a:solidFill>
              </a:rPr>
              <a:t>していなかった、また実施</a:t>
            </a:r>
            <a:r>
              <a:rPr lang="ja-JP" altLang="en-US" sz="2400" dirty="0">
                <a:solidFill>
                  <a:srgbClr val="FF0000"/>
                </a:solidFill>
              </a:rPr>
              <a:t>する認識も</a:t>
            </a:r>
            <a:r>
              <a:rPr lang="ja-JP" altLang="en-US" sz="2400" dirty="0" smtClean="0">
                <a:solidFill>
                  <a:srgbClr val="FF0000"/>
                </a:solidFill>
              </a:rPr>
              <a:t>なかった</a:t>
            </a:r>
            <a:endParaRPr lang="en-US" altLang="ja-JP" sz="2400" dirty="0" smtClean="0">
              <a:solidFill>
                <a:srgbClr val="FF0000"/>
              </a:solidFill>
            </a:endParaRPr>
          </a:p>
          <a:p>
            <a:r>
              <a:rPr lang="ja-JP" altLang="en-US" sz="2400" dirty="0">
                <a:solidFill>
                  <a:srgbClr val="FF0000"/>
                </a:solidFill>
              </a:rPr>
              <a:t>　</a:t>
            </a:r>
            <a:r>
              <a:rPr lang="ja-JP" altLang="en-US" sz="2400" dirty="0" smtClean="0">
                <a:solidFill>
                  <a:srgbClr val="FF0000"/>
                </a:solidFill>
              </a:rPr>
              <a:t>研修を実施してはいたが、研修の記録</a:t>
            </a:r>
            <a:r>
              <a:rPr lang="ja-JP" altLang="en-US" sz="2400" dirty="0">
                <a:solidFill>
                  <a:srgbClr val="FF0000"/>
                </a:solidFill>
              </a:rPr>
              <a:t>が作成されて</a:t>
            </a:r>
            <a:r>
              <a:rPr lang="ja-JP" altLang="en-US" sz="2400" dirty="0" smtClean="0">
                <a:solidFill>
                  <a:srgbClr val="FF0000"/>
                </a:solidFill>
              </a:rPr>
              <a:t>いなかった</a:t>
            </a:r>
            <a:endParaRPr lang="en-US" altLang="ja-JP" sz="2400" dirty="0"/>
          </a:p>
          <a:p>
            <a:endParaRPr lang="en-US" altLang="ja-JP" sz="2400" dirty="0" smtClean="0"/>
          </a:p>
          <a:p>
            <a:endParaRPr lang="en-US" altLang="ja-JP" sz="2400" dirty="0"/>
          </a:p>
          <a:p>
            <a:endParaRPr lang="en-US" altLang="ja-JP" sz="2400" dirty="0" smtClean="0"/>
          </a:p>
          <a:p>
            <a:endParaRPr lang="en-US" altLang="ja-JP" sz="2400" dirty="0"/>
          </a:p>
          <a:p>
            <a:endParaRPr lang="en-US" altLang="ja-JP" sz="1400" dirty="0" smtClean="0"/>
          </a:p>
          <a:p>
            <a:endParaRPr lang="en-US" altLang="ja-JP" sz="1400" dirty="0" smtClean="0"/>
          </a:p>
          <a:p>
            <a:r>
              <a:rPr lang="ja-JP" altLang="en-US" sz="2400" dirty="0" smtClean="0">
                <a:solidFill>
                  <a:srgbClr val="FF0000"/>
                </a:solidFill>
              </a:rPr>
              <a:t>・</a:t>
            </a:r>
            <a:r>
              <a:rPr lang="ja-JP" altLang="en-US" sz="2400" dirty="0">
                <a:solidFill>
                  <a:srgbClr val="FF0000"/>
                </a:solidFill>
              </a:rPr>
              <a:t>新規採用時</a:t>
            </a:r>
            <a:r>
              <a:rPr lang="ja-JP" altLang="en-US" sz="2400" dirty="0" smtClean="0">
                <a:solidFill>
                  <a:srgbClr val="FF0000"/>
                </a:solidFill>
              </a:rPr>
              <a:t>に研修</a:t>
            </a:r>
            <a:r>
              <a:rPr lang="ja-JP" altLang="en-US" sz="2400" dirty="0">
                <a:solidFill>
                  <a:srgbClr val="FF0000"/>
                </a:solidFill>
              </a:rPr>
              <a:t>を実施していなかった</a:t>
            </a:r>
            <a:endParaRPr lang="en-US" altLang="ja-JP" sz="2400" dirty="0" smtClean="0"/>
          </a:p>
          <a:p>
            <a:r>
              <a:rPr lang="ja-JP" altLang="en-US" sz="2400" dirty="0" smtClean="0"/>
              <a:t>　</a:t>
            </a:r>
            <a:endParaRPr lang="en-US" altLang="ja-JP" sz="1200" dirty="0" smtClean="0"/>
          </a:p>
          <a:p>
            <a:endParaRPr lang="en-US" altLang="ja-JP" sz="2400" dirty="0"/>
          </a:p>
          <a:p>
            <a:endParaRPr lang="en-US" altLang="ja-JP" sz="2400" dirty="0" smtClean="0"/>
          </a:p>
          <a:p>
            <a:endParaRPr lang="en-US" altLang="ja-JP" sz="1200" dirty="0" smtClean="0"/>
          </a:p>
          <a:p>
            <a:r>
              <a:rPr lang="ja-JP" altLang="en-US" sz="2400" dirty="0" smtClean="0">
                <a:solidFill>
                  <a:srgbClr val="FF0000"/>
                </a:solidFill>
              </a:rPr>
              <a:t>・虐待の防止のための研修の内容</a:t>
            </a:r>
            <a:r>
              <a:rPr lang="ja-JP" altLang="en-US" sz="2400" dirty="0">
                <a:solidFill>
                  <a:srgbClr val="FF0000"/>
                </a:solidFill>
              </a:rPr>
              <a:t>が身体拘束を中心とした</a:t>
            </a:r>
            <a:r>
              <a:rPr lang="ja-JP" altLang="en-US" sz="2400" dirty="0" smtClean="0">
                <a:solidFill>
                  <a:srgbClr val="FF0000"/>
                </a:solidFill>
              </a:rPr>
              <a:t>内容となっていた</a:t>
            </a:r>
            <a:endParaRPr lang="en-US" altLang="ja-JP" sz="2400" dirty="0" smtClean="0"/>
          </a:p>
          <a:p>
            <a:endParaRPr lang="en-US" altLang="ja-JP" sz="2400" dirty="0"/>
          </a:p>
          <a:p>
            <a:endParaRPr lang="en-US" altLang="ja-JP" sz="2400" dirty="0" smtClean="0"/>
          </a:p>
          <a:p>
            <a:endParaRPr lang="ja-JP" altLang="en-US" sz="24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409730" y="1937476"/>
            <a:ext cx="11132694" cy="146559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⇒委員会</a:t>
            </a:r>
            <a:r>
              <a:rPr lang="ja-JP" altLang="en-US" sz="2000" dirty="0" smtClean="0"/>
              <a:t>の開催</a:t>
            </a:r>
            <a:r>
              <a:rPr lang="ja-JP" altLang="en-US" sz="2000" dirty="0" smtClean="0"/>
              <a:t>や指針</a:t>
            </a:r>
            <a:r>
              <a:rPr lang="ja-JP" altLang="en-US" sz="2000" dirty="0" smtClean="0"/>
              <a:t>の整備</a:t>
            </a:r>
            <a:r>
              <a:rPr lang="ja-JP" altLang="en-US" sz="2000" dirty="0" smtClean="0"/>
              <a:t>と同様</a:t>
            </a:r>
            <a:r>
              <a:rPr lang="ja-JP" altLang="en-US" sz="2000" dirty="0"/>
              <a:t>、虐待の防止のため</a:t>
            </a:r>
            <a:r>
              <a:rPr lang="ja-JP" altLang="en-US" sz="2000" dirty="0" smtClean="0"/>
              <a:t>の研修を実施して</a:t>
            </a:r>
            <a:r>
              <a:rPr lang="ja-JP" altLang="en-US" sz="2000" dirty="0" smtClean="0"/>
              <a:t>いない場合</a:t>
            </a:r>
            <a:r>
              <a:rPr lang="ja-JP" altLang="en-US" sz="2000" dirty="0"/>
              <a:t>には</a:t>
            </a:r>
            <a:r>
              <a:rPr lang="ja-JP" altLang="en-US" sz="2000" dirty="0" smtClean="0"/>
              <a:t>、</a:t>
            </a:r>
            <a:r>
              <a:rPr lang="ja-JP" altLang="en-US" sz="2000" b="1" u="sng" dirty="0" smtClean="0">
                <a:solidFill>
                  <a:srgbClr val="FF0000"/>
                </a:solidFill>
              </a:rPr>
              <a:t>「高</a:t>
            </a:r>
            <a:endParaRPr lang="en-US" altLang="ja-JP" sz="2000" b="1" u="sng" dirty="0" smtClean="0">
              <a:solidFill>
                <a:srgbClr val="FF0000"/>
              </a:solidFill>
            </a:endParaRPr>
          </a:p>
          <a:p>
            <a:r>
              <a:rPr lang="ja-JP" altLang="en-US" sz="2000" b="1" dirty="0">
                <a:solidFill>
                  <a:srgbClr val="FF0000"/>
                </a:solidFill>
              </a:rPr>
              <a:t>　</a:t>
            </a:r>
            <a:r>
              <a:rPr lang="ja-JP" altLang="en-US" sz="2000" b="1" u="sng" dirty="0" smtClean="0">
                <a:solidFill>
                  <a:srgbClr val="FF0000"/>
                </a:solidFill>
              </a:rPr>
              <a:t>齢者</a:t>
            </a:r>
            <a:r>
              <a:rPr lang="ja-JP" altLang="en-US" sz="2000" b="1" u="sng" dirty="0" smtClean="0">
                <a:solidFill>
                  <a:srgbClr val="FF0000"/>
                </a:solidFill>
              </a:rPr>
              <a:t>虐待防止措置</a:t>
            </a:r>
            <a:r>
              <a:rPr lang="ja-JP" altLang="en-US" sz="2000" b="1" u="sng" dirty="0">
                <a:solidFill>
                  <a:srgbClr val="FF0000"/>
                </a:solidFill>
              </a:rPr>
              <a:t>未実施減算</a:t>
            </a:r>
            <a:r>
              <a:rPr lang="ja-JP" altLang="en-US" sz="2000" b="1" u="sng" dirty="0" smtClean="0">
                <a:solidFill>
                  <a:srgbClr val="FF0000"/>
                </a:solidFill>
              </a:rPr>
              <a:t>」</a:t>
            </a:r>
            <a:r>
              <a:rPr lang="ja-JP" altLang="en-US" sz="2000" dirty="0" smtClean="0"/>
              <a:t>を</a:t>
            </a:r>
            <a:r>
              <a:rPr lang="ja-JP" altLang="en-US" sz="2000" dirty="0"/>
              <a:t>適用することとなります</a:t>
            </a:r>
            <a:r>
              <a:rPr lang="ja-JP" altLang="en-US" sz="1800" dirty="0" smtClean="0"/>
              <a:t>。</a:t>
            </a:r>
            <a:endParaRPr lang="en-US" altLang="ja-JP" sz="1800" dirty="0" smtClean="0"/>
          </a:p>
          <a:p>
            <a:r>
              <a:rPr lang="ja-JP" altLang="en-US" sz="1800" dirty="0"/>
              <a:t>　</a:t>
            </a:r>
            <a:r>
              <a:rPr lang="ja-JP" altLang="en-US" sz="2000" dirty="0" smtClean="0"/>
              <a:t>また、研修の記録は事業者が措置を講じたことを証明する書類になります。研修を実施した場</a:t>
            </a:r>
            <a:endParaRPr lang="en-US" altLang="ja-JP" sz="2000" dirty="0" smtClean="0"/>
          </a:p>
          <a:p>
            <a:r>
              <a:rPr lang="ja-JP" altLang="en-US" sz="2000" dirty="0"/>
              <a:t>　</a:t>
            </a:r>
            <a:r>
              <a:rPr lang="ja-JP" altLang="en-US" sz="2000" dirty="0" smtClean="0"/>
              <a:t>合には適切に記録に残しましょう。</a:t>
            </a:r>
            <a:endParaRPr lang="ja-JP" altLang="en-US" sz="2000" dirty="0"/>
          </a:p>
        </p:txBody>
      </p:sp>
      <p:sp>
        <p:nvSpPr>
          <p:cNvPr id="6" name="タイトル 1"/>
          <p:cNvSpPr txBox="1">
            <a:spLocks/>
          </p:cNvSpPr>
          <p:nvPr/>
        </p:nvSpPr>
        <p:spPr>
          <a:xfrm>
            <a:off x="409731" y="3852471"/>
            <a:ext cx="11132694" cy="96311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⇒従業者を新たに雇用した際には、必ず虐待の防止のための研修を実施することが重要であると　</a:t>
            </a:r>
            <a:endParaRPr lang="en-US" altLang="ja-JP" sz="2000" dirty="0" smtClean="0"/>
          </a:p>
          <a:p>
            <a:r>
              <a:rPr lang="ja-JP" altLang="en-US" sz="2000" dirty="0"/>
              <a:t>　</a:t>
            </a:r>
            <a:r>
              <a:rPr lang="ja-JP" altLang="en-US" sz="2000" dirty="0" smtClean="0"/>
              <a:t>されています。新規採用職員に対するオリエンテーションや研修の中で取り扱い、研修の実施　</a:t>
            </a:r>
            <a:endParaRPr lang="en-US" altLang="ja-JP" sz="2000" dirty="0" smtClean="0"/>
          </a:p>
          <a:p>
            <a:r>
              <a:rPr lang="ja-JP" altLang="en-US" sz="2000" dirty="0"/>
              <a:t>　</a:t>
            </a:r>
            <a:r>
              <a:rPr lang="ja-JP" altLang="en-US" sz="2000" dirty="0" smtClean="0"/>
              <a:t>漏れがないように準備しましょう。</a:t>
            </a:r>
            <a:endParaRPr lang="ja-JP" altLang="en-US" sz="2000" dirty="0"/>
          </a:p>
        </p:txBody>
      </p:sp>
      <p:sp>
        <p:nvSpPr>
          <p:cNvPr id="7" name="タイトル 1"/>
          <p:cNvSpPr txBox="1">
            <a:spLocks/>
          </p:cNvSpPr>
          <p:nvPr/>
        </p:nvSpPr>
        <p:spPr>
          <a:xfrm>
            <a:off x="409730" y="5443302"/>
            <a:ext cx="11000283" cy="858188"/>
          </a:xfrm>
          <a:prstGeom prst="rect">
            <a:avLst/>
          </a:prstGeom>
        </p:spPr>
        <p:txBody>
          <a:bodyP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⇒研修の内容としては、虐待等の防止に関する基礎的内容等の適切な知識を普及・啓発するも</a:t>
            </a:r>
            <a:endParaRPr lang="en-US" altLang="ja-JP" sz="2000" dirty="0" smtClean="0"/>
          </a:p>
          <a:p>
            <a:r>
              <a:rPr lang="ja-JP" altLang="en-US" sz="2000" dirty="0"/>
              <a:t>　</a:t>
            </a:r>
            <a:r>
              <a:rPr lang="ja-JP" altLang="en-US" sz="2000" dirty="0" smtClean="0"/>
              <a:t>のであるとされています。身体拘束に関する内容も重要ですが、５つの虐待の種別や高齢者　</a:t>
            </a:r>
            <a:endParaRPr lang="en-US" altLang="ja-JP" sz="2000" dirty="0" smtClean="0"/>
          </a:p>
          <a:p>
            <a:r>
              <a:rPr lang="ja-JP" altLang="en-US" sz="2000" dirty="0"/>
              <a:t>　</a:t>
            </a:r>
            <a:r>
              <a:rPr lang="ja-JP" altLang="en-US" sz="2000" dirty="0" smtClean="0"/>
              <a:t>虐待防止法に定められている従業者の責務といった内容などについて取り扱いましょう。</a:t>
            </a:r>
            <a:r>
              <a:rPr lang="ja-JP" altLang="en-US" sz="2000" dirty="0"/>
              <a:t>　</a:t>
            </a:r>
          </a:p>
        </p:txBody>
      </p:sp>
    </p:spTree>
    <p:extLst>
      <p:ext uri="{BB962C8B-B14F-4D97-AF65-F5344CB8AC3E}">
        <p14:creationId xmlns:p14="http://schemas.microsoft.com/office/powerpoint/2010/main" val="275952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④虐待の防止措置を適切に実施するための担当者</a:t>
            </a:r>
          </a:p>
        </p:txBody>
      </p:sp>
      <p:sp>
        <p:nvSpPr>
          <p:cNvPr id="5" name="タイトル 1"/>
          <p:cNvSpPr txBox="1">
            <a:spLocks/>
          </p:cNvSpPr>
          <p:nvPr/>
        </p:nvSpPr>
        <p:spPr>
          <a:xfrm>
            <a:off x="702036" y="1249125"/>
            <a:ext cx="10717967" cy="78485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虐待の発生又はその再発を防止するための措置の一つとして</a:t>
            </a:r>
            <a:r>
              <a:rPr lang="ja-JP" altLang="en-US" sz="2400" dirty="0" smtClean="0"/>
              <a:t>、①から③までの措置を適切に実施するための</a:t>
            </a:r>
            <a:r>
              <a:rPr lang="ja-JP" altLang="en-US" sz="2400" b="1" dirty="0" smtClean="0">
                <a:solidFill>
                  <a:srgbClr val="FF0000"/>
                </a:solidFill>
              </a:rPr>
              <a:t>「担当者」</a:t>
            </a:r>
            <a:r>
              <a:rPr lang="ja-JP" altLang="en-US" sz="2400" dirty="0" smtClean="0"/>
              <a:t>を置かなければ</a:t>
            </a:r>
            <a:r>
              <a:rPr lang="ja-JP" altLang="en-US" sz="2400" dirty="0"/>
              <a:t>いけません。</a:t>
            </a:r>
            <a:endParaRPr lang="en-US" altLang="ja-JP" sz="2400" dirty="0"/>
          </a:p>
        </p:txBody>
      </p:sp>
      <p:sp>
        <p:nvSpPr>
          <p:cNvPr id="6" name="タイトル 1"/>
          <p:cNvSpPr txBox="1">
            <a:spLocks/>
          </p:cNvSpPr>
          <p:nvPr/>
        </p:nvSpPr>
        <p:spPr>
          <a:xfrm>
            <a:off x="702036" y="2425701"/>
            <a:ext cx="10717967" cy="784850"/>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担当者としては、虐待防止検討委員会の責任者と同一の従業者が務めることが望ましいとされています。</a:t>
            </a:r>
            <a:endParaRPr lang="en-US" altLang="ja-JP" sz="2400" dirty="0"/>
          </a:p>
        </p:txBody>
      </p:sp>
      <p:sp>
        <p:nvSpPr>
          <p:cNvPr id="7" name="タイトル 1"/>
          <p:cNvSpPr txBox="1">
            <a:spLocks/>
          </p:cNvSpPr>
          <p:nvPr/>
        </p:nvSpPr>
        <p:spPr>
          <a:xfrm>
            <a:off x="702036" y="3521134"/>
            <a:ext cx="10717967" cy="105826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また、同一事業所内での複数担当（</a:t>
            </a:r>
            <a:r>
              <a:rPr lang="en-US" altLang="ja-JP" sz="2400" dirty="0" smtClean="0"/>
              <a:t>※</a:t>
            </a:r>
            <a:r>
              <a:rPr lang="ja-JP" altLang="en-US" sz="2400" dirty="0" smtClean="0"/>
              <a:t>）の兼務や他の事業所・施設との担当の兼務については、担当者としての職務に支障がなければ差し支えないとされています。</a:t>
            </a:r>
            <a:endParaRPr lang="en-US" altLang="ja-JP" sz="2400" dirty="0"/>
          </a:p>
        </p:txBody>
      </p:sp>
      <p:sp>
        <p:nvSpPr>
          <p:cNvPr id="8" name="タイトル 1"/>
          <p:cNvSpPr txBox="1">
            <a:spLocks/>
          </p:cNvSpPr>
          <p:nvPr/>
        </p:nvSpPr>
        <p:spPr>
          <a:xfrm>
            <a:off x="699538" y="6186016"/>
            <a:ext cx="5249057" cy="46256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a:t>
            </a:r>
            <a:r>
              <a:rPr lang="en-US" altLang="ja-JP" sz="2000" dirty="0" smtClean="0"/>
              <a:t>※</a:t>
            </a:r>
            <a:r>
              <a:rPr lang="ja-JP" altLang="en-US" sz="2000" dirty="0" smtClean="0"/>
              <a:t>）感染対策委員会の担当者など</a:t>
            </a:r>
            <a:endParaRPr lang="en-US" altLang="ja-JP" sz="2000" dirty="0"/>
          </a:p>
        </p:txBody>
      </p:sp>
      <p:sp>
        <p:nvSpPr>
          <p:cNvPr id="9" name="タイトル 1"/>
          <p:cNvSpPr txBox="1">
            <a:spLocks/>
          </p:cNvSpPr>
          <p:nvPr/>
        </p:nvSpPr>
        <p:spPr>
          <a:xfrm>
            <a:off x="702037" y="4910684"/>
            <a:ext cx="10717967" cy="1175323"/>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u="sng" dirty="0" smtClean="0"/>
              <a:t>ただし、日常的に兼務先の各事業所内の業務に従事しており、利用者や事業所の状況を適切に把握している者など、各担当者としての職務を遂行する上で支障がないと考えられる者を選任する必要があります。</a:t>
            </a:r>
            <a:endParaRPr lang="en-US" altLang="ja-JP" sz="2400" u="sng" dirty="0"/>
          </a:p>
        </p:txBody>
      </p:sp>
    </p:spTree>
    <p:extLst>
      <p:ext uri="{BB962C8B-B14F-4D97-AF65-F5344CB8AC3E}">
        <p14:creationId xmlns:p14="http://schemas.microsoft.com/office/powerpoint/2010/main" val="9861245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24852" y="734518"/>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1400" dirty="0" smtClean="0">
              <a:solidFill>
                <a:srgbClr val="FF0000"/>
              </a:solidFill>
            </a:endParaRPr>
          </a:p>
          <a:p>
            <a:endParaRPr lang="en-US" altLang="ja-JP" sz="1400" dirty="0">
              <a:solidFill>
                <a:srgbClr val="FF0000"/>
              </a:solidFill>
            </a:endParaRPr>
          </a:p>
          <a:p>
            <a:r>
              <a:rPr lang="ja-JP" altLang="en-US" sz="2400" dirty="0" smtClean="0">
                <a:solidFill>
                  <a:srgbClr val="FF0000"/>
                </a:solidFill>
              </a:rPr>
              <a:t>・</a:t>
            </a:r>
            <a:r>
              <a:rPr lang="ja-JP" altLang="en-US" sz="2400" dirty="0">
                <a:solidFill>
                  <a:srgbClr val="FF0000"/>
                </a:solidFill>
              </a:rPr>
              <a:t>担当</a:t>
            </a:r>
            <a:r>
              <a:rPr lang="ja-JP" altLang="en-US" sz="2400" dirty="0" smtClean="0">
                <a:solidFill>
                  <a:srgbClr val="FF0000"/>
                </a:solidFill>
              </a:rPr>
              <a:t>者が置かれて</a:t>
            </a:r>
            <a:r>
              <a:rPr lang="ja-JP" altLang="en-US" sz="2400" dirty="0">
                <a:solidFill>
                  <a:srgbClr val="FF0000"/>
                </a:solidFill>
              </a:rPr>
              <a:t>いなかった</a:t>
            </a:r>
            <a:endParaRPr lang="en-US" altLang="ja-JP" sz="2400" dirty="0" smtClean="0"/>
          </a:p>
          <a:p>
            <a:endParaRPr lang="en-US" altLang="ja-JP" sz="2400" dirty="0"/>
          </a:p>
          <a:p>
            <a:endParaRPr lang="en-US" altLang="ja-JP" sz="2400" dirty="0" smtClean="0"/>
          </a:p>
          <a:p>
            <a:endParaRPr lang="en-US" altLang="ja-JP" sz="2400" dirty="0"/>
          </a:p>
          <a:p>
            <a:endParaRPr lang="en-US" altLang="ja-JP" sz="1400" dirty="0" smtClean="0"/>
          </a:p>
          <a:p>
            <a:r>
              <a:rPr lang="ja-JP" altLang="en-US" sz="2400" dirty="0" smtClean="0">
                <a:solidFill>
                  <a:srgbClr val="FF0000"/>
                </a:solidFill>
              </a:rPr>
              <a:t>・</a:t>
            </a:r>
            <a:r>
              <a:rPr lang="ja-JP" altLang="en-US" sz="2400" dirty="0" smtClean="0">
                <a:solidFill>
                  <a:srgbClr val="FF0000"/>
                </a:solidFill>
              </a:rPr>
              <a:t>担当者を置いていることが</a:t>
            </a:r>
            <a:r>
              <a:rPr lang="ja-JP" altLang="en-US" sz="2400" dirty="0">
                <a:solidFill>
                  <a:srgbClr val="FF0000"/>
                </a:solidFill>
              </a:rPr>
              <a:t>文書で確認できなかった</a:t>
            </a:r>
            <a:r>
              <a:rPr lang="ja-JP" altLang="en-US" sz="2400" dirty="0" smtClean="0"/>
              <a:t>　</a:t>
            </a:r>
            <a:endParaRPr lang="en-US" altLang="ja-JP" sz="1200" dirty="0" smtClean="0"/>
          </a:p>
          <a:p>
            <a:endParaRPr lang="en-US" altLang="ja-JP" sz="2400" dirty="0"/>
          </a:p>
          <a:p>
            <a:endParaRPr lang="en-US" altLang="ja-JP" sz="2400" dirty="0" smtClean="0"/>
          </a:p>
          <a:p>
            <a:endParaRPr lang="en-US" altLang="ja-JP" sz="2400" dirty="0" smtClean="0"/>
          </a:p>
          <a:p>
            <a:endParaRPr lang="en-US" altLang="ja-JP" sz="2400" dirty="0" smtClean="0"/>
          </a:p>
          <a:p>
            <a:endParaRPr lang="en-US" altLang="ja-JP" sz="1200" dirty="0" smtClean="0"/>
          </a:p>
          <a:p>
            <a:endParaRPr lang="en-US" altLang="ja-JP" sz="1200" dirty="0" smtClean="0"/>
          </a:p>
          <a:p>
            <a:r>
              <a:rPr lang="ja-JP" altLang="en-US" sz="2400" dirty="0">
                <a:solidFill>
                  <a:srgbClr val="FF0000"/>
                </a:solidFill>
              </a:rPr>
              <a:t>・担当者</a:t>
            </a:r>
            <a:r>
              <a:rPr lang="ja-JP" altLang="en-US" sz="2400" dirty="0" smtClean="0">
                <a:solidFill>
                  <a:srgbClr val="FF0000"/>
                </a:solidFill>
              </a:rPr>
              <a:t>が法人職員であり、事業所</a:t>
            </a:r>
            <a:r>
              <a:rPr lang="ja-JP" altLang="en-US" sz="2400" dirty="0">
                <a:solidFill>
                  <a:srgbClr val="FF0000"/>
                </a:solidFill>
              </a:rPr>
              <a:t>に</a:t>
            </a:r>
            <a:r>
              <a:rPr lang="ja-JP" altLang="en-US" sz="2400" dirty="0" smtClean="0">
                <a:solidFill>
                  <a:srgbClr val="FF0000"/>
                </a:solidFill>
              </a:rPr>
              <a:t>従事する</a:t>
            </a:r>
            <a:r>
              <a:rPr lang="ja-JP" altLang="en-US" sz="2400" dirty="0">
                <a:solidFill>
                  <a:srgbClr val="FF0000"/>
                </a:solidFill>
              </a:rPr>
              <a:t>者</a:t>
            </a:r>
            <a:r>
              <a:rPr lang="ja-JP" altLang="en-US" sz="2400" dirty="0" smtClean="0">
                <a:solidFill>
                  <a:srgbClr val="FF0000"/>
                </a:solidFill>
              </a:rPr>
              <a:t>ではなかった</a:t>
            </a:r>
            <a:endParaRPr lang="en-US" altLang="ja-JP" sz="2400" dirty="0"/>
          </a:p>
          <a:p>
            <a:endParaRPr lang="en-US" altLang="ja-JP" sz="2400" dirty="0" smtClean="0"/>
          </a:p>
          <a:p>
            <a:endParaRPr lang="ja-JP" altLang="en-US" sz="24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409730" y="1561796"/>
            <a:ext cx="11132694" cy="1064104"/>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⇒委員会</a:t>
            </a:r>
            <a:r>
              <a:rPr lang="ja-JP" altLang="en-US" sz="2000" dirty="0"/>
              <a:t>の</a:t>
            </a:r>
            <a:r>
              <a:rPr lang="ja-JP" altLang="en-US" sz="2000" dirty="0" smtClean="0"/>
              <a:t>未開催、指針の未整備、研修の未実施と同様、措置を適切に実施するための担当者を</a:t>
            </a:r>
            <a:endParaRPr lang="en-US" altLang="ja-JP" sz="2000" dirty="0" smtClean="0"/>
          </a:p>
          <a:p>
            <a:r>
              <a:rPr lang="ja-JP" altLang="en-US" sz="2000" dirty="0"/>
              <a:t>　</a:t>
            </a:r>
            <a:r>
              <a:rPr lang="ja-JP" altLang="en-US" sz="2000" dirty="0" smtClean="0"/>
              <a:t>置いて</a:t>
            </a:r>
            <a:r>
              <a:rPr lang="ja-JP" altLang="en-US" sz="2000" dirty="0" smtClean="0"/>
              <a:t>いない場合</a:t>
            </a:r>
            <a:r>
              <a:rPr lang="ja-JP" altLang="en-US" sz="2000" dirty="0"/>
              <a:t>には</a:t>
            </a:r>
            <a:r>
              <a:rPr lang="ja-JP" altLang="en-US" sz="2000" dirty="0" smtClean="0"/>
              <a:t>、</a:t>
            </a:r>
            <a:r>
              <a:rPr lang="ja-JP" altLang="en-US" sz="2000" b="1" u="sng" dirty="0" smtClean="0">
                <a:solidFill>
                  <a:srgbClr val="FF0000"/>
                </a:solidFill>
              </a:rPr>
              <a:t>「高齢者虐待防止措置未実施</a:t>
            </a:r>
            <a:r>
              <a:rPr lang="ja-JP" altLang="en-US" sz="2000" b="1" u="sng" dirty="0">
                <a:solidFill>
                  <a:srgbClr val="FF0000"/>
                </a:solidFill>
              </a:rPr>
              <a:t>減算</a:t>
            </a:r>
            <a:r>
              <a:rPr lang="ja-JP" altLang="en-US" sz="2000" b="1" u="sng" dirty="0" smtClean="0">
                <a:solidFill>
                  <a:srgbClr val="FF0000"/>
                </a:solidFill>
              </a:rPr>
              <a:t>」</a:t>
            </a:r>
            <a:r>
              <a:rPr lang="ja-JP" altLang="en-US" sz="2000" dirty="0" smtClean="0"/>
              <a:t>を</a:t>
            </a:r>
            <a:r>
              <a:rPr lang="ja-JP" altLang="en-US" sz="2000" dirty="0"/>
              <a:t>適用する</a:t>
            </a:r>
            <a:r>
              <a:rPr lang="ja-JP" altLang="en-US" sz="2000" dirty="0" smtClean="0"/>
              <a:t>ことと</a:t>
            </a:r>
            <a:r>
              <a:rPr lang="ja-JP" altLang="en-US" sz="2000" dirty="0"/>
              <a:t>なります</a:t>
            </a:r>
            <a:r>
              <a:rPr lang="ja-JP" altLang="en-US" sz="1800" dirty="0" smtClean="0"/>
              <a:t>。</a:t>
            </a:r>
            <a:endParaRPr lang="en-US" altLang="ja-JP" sz="1800" dirty="0" smtClean="0"/>
          </a:p>
        </p:txBody>
      </p:sp>
      <p:sp>
        <p:nvSpPr>
          <p:cNvPr id="6" name="タイトル 1"/>
          <p:cNvSpPr txBox="1">
            <a:spLocks/>
          </p:cNvSpPr>
          <p:nvPr/>
        </p:nvSpPr>
        <p:spPr>
          <a:xfrm>
            <a:off x="409730" y="3110498"/>
            <a:ext cx="11132694" cy="124410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⇒担当者を置いた場合には、文書で分かるようにしましょう。</a:t>
            </a:r>
            <a:r>
              <a:rPr lang="ja-JP" altLang="en-US" sz="2000" dirty="0"/>
              <a:t>厚生労働省が示している「介護</a:t>
            </a:r>
            <a:r>
              <a:rPr lang="ja-JP" altLang="en-US" sz="2000" dirty="0" smtClean="0"/>
              <a:t>保</a:t>
            </a:r>
            <a:endParaRPr lang="en-US" altLang="ja-JP" sz="2000" dirty="0" smtClean="0"/>
          </a:p>
          <a:p>
            <a:r>
              <a:rPr lang="ja-JP" altLang="en-US" sz="2000" dirty="0"/>
              <a:t>　</a:t>
            </a:r>
            <a:r>
              <a:rPr lang="ja-JP" altLang="en-US" sz="2000" dirty="0" smtClean="0"/>
              <a:t>険</a:t>
            </a:r>
            <a:r>
              <a:rPr lang="ja-JP" altLang="en-US" sz="2000" dirty="0"/>
              <a:t>施設等運営指導</a:t>
            </a:r>
            <a:r>
              <a:rPr lang="ja-JP" altLang="en-US" sz="2000" dirty="0" smtClean="0"/>
              <a:t>マニュアル」内でも、「</a:t>
            </a:r>
            <a:r>
              <a:rPr lang="ja-JP" altLang="en-US" sz="2000" b="1" u="sng" dirty="0" smtClean="0"/>
              <a:t>担当者を置いていることが分かるもの</a:t>
            </a:r>
            <a:r>
              <a:rPr lang="ja-JP" altLang="en-US" sz="2000" dirty="0" smtClean="0"/>
              <a:t>」が標準確認</a:t>
            </a:r>
            <a:endParaRPr lang="en-US" altLang="ja-JP" sz="2000" dirty="0" smtClean="0"/>
          </a:p>
          <a:p>
            <a:r>
              <a:rPr lang="ja-JP" altLang="en-US" sz="2000" dirty="0"/>
              <a:t>　</a:t>
            </a:r>
            <a:r>
              <a:rPr lang="ja-JP" altLang="en-US" sz="2000" dirty="0" smtClean="0"/>
              <a:t>文書として挙げられています。運営指導においては、この標準確認文書を中心に書類の確認を</a:t>
            </a:r>
            <a:endParaRPr lang="en-US" altLang="ja-JP" sz="2000" dirty="0" smtClean="0"/>
          </a:p>
          <a:p>
            <a:r>
              <a:rPr lang="ja-JP" altLang="en-US" sz="2000" dirty="0"/>
              <a:t>　</a:t>
            </a:r>
            <a:r>
              <a:rPr lang="ja-JP" altLang="en-US" sz="2000" dirty="0" smtClean="0"/>
              <a:t>しておりますので、指針などに担当者が誰なのか明記しましょう。</a:t>
            </a:r>
            <a:endParaRPr lang="ja-JP" altLang="en-US" sz="2000" dirty="0"/>
          </a:p>
        </p:txBody>
      </p:sp>
      <p:sp>
        <p:nvSpPr>
          <p:cNvPr id="7" name="タイトル 1"/>
          <p:cNvSpPr txBox="1">
            <a:spLocks/>
          </p:cNvSpPr>
          <p:nvPr/>
        </p:nvSpPr>
        <p:spPr>
          <a:xfrm>
            <a:off x="409730" y="5032076"/>
            <a:ext cx="11000283" cy="1293871"/>
          </a:xfrm>
          <a:prstGeom prst="rect">
            <a:avLst/>
          </a:prstGeom>
        </p:spPr>
        <p:txBody>
          <a:bodyPr>
            <a:normAutofit fontScale="92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⇒前ページの但し書きにも記載の</a:t>
            </a:r>
            <a:r>
              <a:rPr lang="ja-JP" altLang="en-US" sz="2200" dirty="0"/>
              <a:t>とおり</a:t>
            </a:r>
            <a:r>
              <a:rPr lang="ja-JP" altLang="en-US" sz="2200" dirty="0" smtClean="0"/>
              <a:t>、担当者は日常的</a:t>
            </a:r>
            <a:r>
              <a:rPr lang="ja-JP" altLang="en-US" sz="2200" dirty="0"/>
              <a:t>に兼務先の各事業所内の業務に</a:t>
            </a:r>
            <a:r>
              <a:rPr lang="ja-JP" altLang="en-US" sz="2200" dirty="0" smtClean="0"/>
              <a:t>従事</a:t>
            </a:r>
            <a:endParaRPr lang="en-US" altLang="ja-JP" sz="2200" dirty="0" smtClean="0"/>
          </a:p>
          <a:p>
            <a:r>
              <a:rPr lang="ja-JP" altLang="en-US" sz="2200" dirty="0"/>
              <a:t>　</a:t>
            </a:r>
            <a:r>
              <a:rPr lang="ja-JP" altLang="en-US" sz="2200" dirty="0" smtClean="0"/>
              <a:t>して</a:t>
            </a:r>
            <a:r>
              <a:rPr lang="ja-JP" altLang="en-US" sz="2200" dirty="0"/>
              <a:t>おり、利用者や事業所の状況を適切に把握している者</a:t>
            </a:r>
            <a:r>
              <a:rPr lang="ja-JP" altLang="en-US" sz="2200" dirty="0" smtClean="0"/>
              <a:t>などである必要があります。事務</a:t>
            </a:r>
            <a:endParaRPr lang="en-US" altLang="ja-JP" sz="2200" dirty="0" smtClean="0"/>
          </a:p>
          <a:p>
            <a:r>
              <a:rPr lang="ja-JP" altLang="en-US" sz="2200" dirty="0"/>
              <a:t>　</a:t>
            </a:r>
            <a:r>
              <a:rPr lang="ja-JP" altLang="en-US" sz="2200" dirty="0" smtClean="0"/>
              <a:t>的な部分で関わることが多い職員ではなく、事業所の従業者などを担当者として置き</a:t>
            </a:r>
            <a:r>
              <a:rPr lang="ja-JP" altLang="en-US" sz="2200" dirty="0" err="1" smtClean="0"/>
              <a:t>ましょ</a:t>
            </a:r>
            <a:endParaRPr lang="en-US" altLang="ja-JP" sz="2200" dirty="0" smtClean="0"/>
          </a:p>
          <a:p>
            <a:r>
              <a:rPr lang="ja-JP" altLang="en-US" sz="2200" dirty="0"/>
              <a:t>　</a:t>
            </a:r>
            <a:r>
              <a:rPr lang="ja-JP" altLang="en-US" sz="2200" dirty="0" smtClean="0"/>
              <a:t>う。</a:t>
            </a:r>
            <a:r>
              <a:rPr lang="ja-JP" altLang="en-US" sz="2000" dirty="0"/>
              <a:t>　</a:t>
            </a:r>
          </a:p>
        </p:txBody>
      </p:sp>
    </p:spTree>
    <p:extLst>
      <p:ext uri="{BB962C8B-B14F-4D97-AF65-F5344CB8AC3E}">
        <p14:creationId xmlns:p14="http://schemas.microsoft.com/office/powerpoint/2010/main" val="126924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5" y="540845"/>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ctrTitle"/>
          </p:nvPr>
        </p:nvSpPr>
        <p:spPr>
          <a:xfrm>
            <a:off x="174885" y="224852"/>
            <a:ext cx="6360826" cy="871694"/>
          </a:xfrm>
        </p:spPr>
        <p:txBody>
          <a:bodyPr>
            <a:normAutofit/>
          </a:bodyPr>
          <a:lstStyle/>
          <a:p>
            <a:r>
              <a:rPr lang="ja-JP" altLang="en-US" sz="4400" dirty="0"/>
              <a:t>３</a:t>
            </a:r>
            <a:r>
              <a:rPr lang="ja-JP" altLang="en-US" sz="4400" dirty="0" smtClean="0"/>
              <a:t>．衛生管理等について</a:t>
            </a:r>
            <a:endParaRPr kumimoji="1" lang="ja-JP" altLang="en-US" sz="4400" dirty="0"/>
          </a:p>
        </p:txBody>
      </p:sp>
      <p:sp>
        <p:nvSpPr>
          <p:cNvPr id="3" name="サブタイトル 2"/>
          <p:cNvSpPr>
            <a:spLocks noGrp="1"/>
          </p:cNvSpPr>
          <p:nvPr>
            <p:ph type="subTitle" idx="1"/>
          </p:nvPr>
        </p:nvSpPr>
        <p:spPr>
          <a:xfrm>
            <a:off x="524656" y="1923140"/>
            <a:ext cx="11227633" cy="4042946"/>
          </a:xfrm>
        </p:spPr>
        <p:txBody>
          <a:bodyPr>
            <a:noAutofit/>
          </a:bodyPr>
          <a:lstStyle/>
          <a:p>
            <a:pPr algn="l"/>
            <a:r>
              <a:rPr kumimoji="1" lang="ja-JP" altLang="en-US" sz="3200" dirty="0" smtClean="0">
                <a:latin typeface="+mj-ea"/>
                <a:ea typeface="+mj-ea"/>
              </a:rPr>
              <a:t>①事業所における感染症の予防及びまん延の防止のための</a:t>
            </a:r>
            <a:endParaRPr kumimoji="1" lang="en-US" altLang="ja-JP" sz="3200" dirty="0" smtClean="0">
              <a:latin typeface="+mj-ea"/>
              <a:ea typeface="+mj-ea"/>
            </a:endParaRPr>
          </a:p>
          <a:p>
            <a:pPr algn="l"/>
            <a:r>
              <a:rPr lang="ja-JP" altLang="en-US" sz="3200" dirty="0">
                <a:latin typeface="+mj-ea"/>
                <a:ea typeface="+mj-ea"/>
              </a:rPr>
              <a:t>　</a:t>
            </a:r>
            <a:r>
              <a:rPr kumimoji="1" lang="ja-JP" altLang="en-US" sz="3200" dirty="0" smtClean="0">
                <a:latin typeface="+mj-ea"/>
                <a:ea typeface="+mj-ea"/>
              </a:rPr>
              <a:t>対策を検討する委員会</a:t>
            </a:r>
            <a:endParaRPr kumimoji="1" lang="en-US" altLang="ja-JP" sz="3200" dirty="0" smtClean="0">
              <a:latin typeface="+mj-ea"/>
              <a:ea typeface="+mj-ea"/>
            </a:endParaRPr>
          </a:p>
          <a:p>
            <a:pPr algn="l"/>
            <a:endParaRPr lang="en-US" altLang="ja-JP" sz="3200" dirty="0">
              <a:latin typeface="+mj-ea"/>
              <a:ea typeface="+mj-ea"/>
            </a:endParaRPr>
          </a:p>
          <a:p>
            <a:pPr algn="l"/>
            <a:r>
              <a:rPr lang="ja-JP" altLang="en-US" sz="3200" dirty="0">
                <a:latin typeface="+mj-ea"/>
                <a:ea typeface="+mj-ea"/>
              </a:rPr>
              <a:t>②感染症の予防及びまん延の</a:t>
            </a:r>
            <a:r>
              <a:rPr lang="ja-JP" altLang="en-US" sz="3200" dirty="0" smtClean="0">
                <a:latin typeface="+mj-ea"/>
                <a:ea typeface="+mj-ea"/>
              </a:rPr>
              <a:t>防止のため</a:t>
            </a:r>
            <a:r>
              <a:rPr lang="ja-JP" altLang="en-US" sz="3200" dirty="0">
                <a:latin typeface="+mj-ea"/>
                <a:ea typeface="+mj-ea"/>
              </a:rPr>
              <a:t>の指針</a:t>
            </a:r>
            <a:endParaRPr lang="en-US" altLang="ja-JP" sz="3200" dirty="0" smtClean="0">
              <a:latin typeface="+mj-ea"/>
              <a:ea typeface="+mj-ea"/>
            </a:endParaRPr>
          </a:p>
          <a:p>
            <a:pPr algn="l"/>
            <a:endParaRPr lang="en-US" altLang="ja-JP" sz="3200" dirty="0" smtClean="0">
              <a:latin typeface="+mj-ea"/>
              <a:ea typeface="+mj-ea"/>
            </a:endParaRPr>
          </a:p>
          <a:p>
            <a:pPr algn="l"/>
            <a:r>
              <a:rPr lang="ja-JP" altLang="en-US" sz="3200" dirty="0">
                <a:latin typeface="+mj-ea"/>
                <a:ea typeface="+mj-ea"/>
              </a:rPr>
              <a:t>③感染症の予防及びまん延の</a:t>
            </a:r>
            <a:r>
              <a:rPr lang="ja-JP" altLang="en-US" sz="3200" dirty="0" smtClean="0">
                <a:latin typeface="+mj-ea"/>
                <a:ea typeface="+mj-ea"/>
              </a:rPr>
              <a:t>防止のため</a:t>
            </a:r>
            <a:r>
              <a:rPr lang="ja-JP" altLang="en-US" sz="3200" dirty="0">
                <a:latin typeface="+mj-ea"/>
                <a:ea typeface="+mj-ea"/>
              </a:rPr>
              <a:t>の</a:t>
            </a:r>
            <a:r>
              <a:rPr lang="ja-JP" altLang="en-US" sz="3200" dirty="0" smtClean="0">
                <a:latin typeface="+mj-ea"/>
                <a:ea typeface="+mj-ea"/>
              </a:rPr>
              <a:t>研修及び訓練</a:t>
            </a:r>
            <a:endParaRPr lang="en-US" altLang="ja-JP" sz="3200" dirty="0" smtClean="0">
              <a:latin typeface="+mj-ea"/>
              <a:ea typeface="+mj-ea"/>
            </a:endParaRPr>
          </a:p>
        </p:txBody>
      </p:sp>
    </p:spTree>
    <p:extLst>
      <p:ext uri="{BB962C8B-B14F-4D97-AF65-F5344CB8AC3E}">
        <p14:creationId xmlns:p14="http://schemas.microsoft.com/office/powerpoint/2010/main" val="6192650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49902" y="110890"/>
            <a:ext cx="11992131"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49902" y="247596"/>
            <a:ext cx="11647357" cy="56962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500" dirty="0"/>
              <a:t>①事業所における感染症の予防及びまん延の</a:t>
            </a:r>
            <a:r>
              <a:rPr lang="ja-JP" altLang="en-US" sz="2500" dirty="0" smtClean="0"/>
              <a:t>防止のため</a:t>
            </a:r>
            <a:r>
              <a:rPr lang="ja-JP" altLang="en-US" sz="2500" dirty="0"/>
              <a:t>の</a:t>
            </a:r>
            <a:r>
              <a:rPr lang="ja-JP" altLang="en-US" sz="2500" dirty="0" smtClean="0"/>
              <a:t>対策を</a:t>
            </a:r>
            <a:r>
              <a:rPr lang="ja-JP" altLang="en-US" sz="2500" dirty="0"/>
              <a:t>検討する</a:t>
            </a:r>
            <a:r>
              <a:rPr lang="ja-JP" altLang="en-US" sz="2500" dirty="0" smtClean="0"/>
              <a:t>委員会</a:t>
            </a:r>
            <a:endParaRPr lang="ja-JP" altLang="en-US" sz="2500" dirty="0"/>
          </a:p>
        </p:txBody>
      </p:sp>
      <p:sp>
        <p:nvSpPr>
          <p:cNvPr id="6" name="タイトル 1"/>
          <p:cNvSpPr txBox="1">
            <a:spLocks/>
          </p:cNvSpPr>
          <p:nvPr/>
        </p:nvSpPr>
        <p:spPr>
          <a:xfrm>
            <a:off x="559629" y="1266849"/>
            <a:ext cx="10943445" cy="2128423"/>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事業所において感染症が発生し、又はまん延しないようにするための措置の一つとして、事業所における</a:t>
            </a:r>
            <a:r>
              <a:rPr lang="ja-JP" altLang="en-US" sz="2400" b="1" dirty="0">
                <a:solidFill>
                  <a:srgbClr val="FF0000"/>
                </a:solidFill>
              </a:rPr>
              <a:t>「感染症の予防及びまん延の防止ための対策</a:t>
            </a:r>
            <a:r>
              <a:rPr lang="ja-JP" altLang="en-US" sz="2400" b="1" dirty="0" smtClean="0">
                <a:solidFill>
                  <a:srgbClr val="FF0000"/>
                </a:solidFill>
              </a:rPr>
              <a:t>を検討する委員会」</a:t>
            </a:r>
            <a:r>
              <a:rPr lang="ja-JP" altLang="en-US" sz="2400" dirty="0" smtClean="0"/>
              <a:t>（以下、「感染対策委員会」）をおおむね６月に１回以上開催しなければいけません。</a:t>
            </a:r>
            <a:endParaRPr lang="en-US" altLang="ja-JP" sz="2400" dirty="0" smtClean="0"/>
          </a:p>
          <a:p>
            <a:r>
              <a:rPr lang="ja-JP" altLang="en-US" sz="2400" dirty="0" smtClean="0"/>
              <a:t>また、委員会で検討した結果について、従業者に周知徹底を図ることが求められます。</a:t>
            </a:r>
            <a:endParaRPr lang="en-US" altLang="ja-JP" sz="2400" dirty="0" smtClean="0"/>
          </a:p>
        </p:txBody>
      </p:sp>
      <p:sp>
        <p:nvSpPr>
          <p:cNvPr id="9" name="タイトル 1"/>
          <p:cNvSpPr txBox="1">
            <a:spLocks/>
          </p:cNvSpPr>
          <p:nvPr/>
        </p:nvSpPr>
        <p:spPr>
          <a:xfrm>
            <a:off x="559629" y="3724897"/>
            <a:ext cx="10943445" cy="120866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感染対策委員会は、感染対策の知識を有する者を含む幅広い職種で構成することが望ましく、特に、感染症対策の知識を有する者については外部の者も含め積極的に参画を得ることが望ましいとされています。</a:t>
            </a:r>
            <a:endParaRPr lang="en-US" altLang="ja-JP" sz="2400" dirty="0" smtClean="0"/>
          </a:p>
        </p:txBody>
      </p:sp>
      <p:sp>
        <p:nvSpPr>
          <p:cNvPr id="10" name="タイトル 1"/>
          <p:cNvSpPr txBox="1">
            <a:spLocks/>
          </p:cNvSpPr>
          <p:nvPr/>
        </p:nvSpPr>
        <p:spPr>
          <a:xfrm>
            <a:off x="559631" y="5222120"/>
            <a:ext cx="10943445" cy="83390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また、構成メンバーの責任及び役割分担を明確にするとともに、感染対策担当者を決めておくことが必要です。</a:t>
            </a:r>
            <a:endParaRPr lang="en-US" altLang="ja-JP" sz="2400" dirty="0" smtClean="0"/>
          </a:p>
        </p:txBody>
      </p:sp>
    </p:spTree>
    <p:extLst>
      <p:ext uri="{BB962C8B-B14F-4D97-AF65-F5344CB8AC3E}">
        <p14:creationId xmlns:p14="http://schemas.microsoft.com/office/powerpoint/2010/main" val="33501898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__________________________________________</a:t>
            </a:r>
            <a:endParaRPr lang="ja-JP" altLang="en-US" b="1" dirty="0">
              <a:solidFill>
                <a:schemeClr val="accent1">
                  <a:lumMod val="75000"/>
                </a:schemeClr>
              </a:solidFill>
            </a:endParaRPr>
          </a:p>
        </p:txBody>
      </p:sp>
      <p:sp>
        <p:nvSpPr>
          <p:cNvPr id="4" name="タイトル 1"/>
          <p:cNvSpPr txBox="1">
            <a:spLocks/>
          </p:cNvSpPr>
          <p:nvPr/>
        </p:nvSpPr>
        <p:spPr>
          <a:xfrm>
            <a:off x="174884" y="267141"/>
            <a:ext cx="11772277" cy="56962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500" dirty="0"/>
              <a:t>①事業所における感染症の予防及びまん延の</a:t>
            </a:r>
            <a:r>
              <a:rPr lang="ja-JP" altLang="en-US" sz="2500" dirty="0" smtClean="0"/>
              <a:t>防止</a:t>
            </a:r>
            <a:r>
              <a:rPr lang="ja-JP" altLang="en-US" sz="2500" dirty="0"/>
              <a:t>の</a:t>
            </a:r>
            <a:r>
              <a:rPr lang="ja-JP" altLang="en-US" sz="2500" dirty="0" smtClean="0"/>
              <a:t>ため</a:t>
            </a:r>
            <a:r>
              <a:rPr lang="ja-JP" altLang="en-US" sz="2500" dirty="0"/>
              <a:t>の</a:t>
            </a:r>
            <a:r>
              <a:rPr lang="ja-JP" altLang="en-US" sz="2500" dirty="0" smtClean="0"/>
              <a:t>対策を</a:t>
            </a:r>
            <a:r>
              <a:rPr lang="ja-JP" altLang="en-US" sz="2500" dirty="0"/>
              <a:t>検討する</a:t>
            </a:r>
            <a:r>
              <a:rPr lang="ja-JP" altLang="en-US" sz="2500" dirty="0" smtClean="0"/>
              <a:t>委員会</a:t>
            </a:r>
            <a:endParaRPr lang="ja-JP" altLang="en-US" sz="2500" dirty="0"/>
          </a:p>
        </p:txBody>
      </p:sp>
      <p:sp>
        <p:nvSpPr>
          <p:cNvPr id="6" name="タイトル 1"/>
          <p:cNvSpPr txBox="1">
            <a:spLocks/>
          </p:cNvSpPr>
          <p:nvPr/>
        </p:nvSpPr>
        <p:spPr>
          <a:xfrm>
            <a:off x="559629" y="1611622"/>
            <a:ext cx="10943445" cy="110159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感染対策委員会は、利用者の状況など事業所の状況に応じ、</a:t>
            </a:r>
            <a:r>
              <a:rPr lang="ja-JP" altLang="en-US" sz="2400" u="sng" dirty="0" smtClean="0">
                <a:solidFill>
                  <a:srgbClr val="FF0000"/>
                </a:solidFill>
              </a:rPr>
              <a:t>おおむね６月に１回以上</a:t>
            </a:r>
            <a:r>
              <a:rPr lang="ja-JP" altLang="en-US" sz="2400" dirty="0" smtClean="0"/>
              <a:t>、定期的に開催するとともに、</a:t>
            </a:r>
            <a:r>
              <a:rPr lang="ja-JP" altLang="en-US" sz="2400" u="sng" dirty="0" smtClean="0"/>
              <a:t>感染症が流行する時期等を勘案して必要に応じて随時開催</a:t>
            </a:r>
            <a:r>
              <a:rPr lang="ja-JP" altLang="en-US" sz="2400" dirty="0" smtClean="0"/>
              <a:t>する必要があります。</a:t>
            </a:r>
            <a:endParaRPr lang="en-US" altLang="ja-JP" sz="2400" dirty="0" smtClean="0"/>
          </a:p>
        </p:txBody>
      </p:sp>
      <p:sp>
        <p:nvSpPr>
          <p:cNvPr id="9" name="タイトル 1"/>
          <p:cNvSpPr txBox="1">
            <a:spLocks/>
          </p:cNvSpPr>
          <p:nvPr/>
        </p:nvSpPr>
        <p:spPr>
          <a:xfrm>
            <a:off x="559629" y="3185251"/>
            <a:ext cx="10943445" cy="120866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なお</a:t>
            </a:r>
            <a:r>
              <a:rPr lang="ja-JP" altLang="en-US" sz="2400" dirty="0" smtClean="0"/>
              <a:t>、感染対策委員会</a:t>
            </a:r>
            <a:r>
              <a:rPr lang="ja-JP" altLang="en-US" sz="2400" dirty="0"/>
              <a:t>は、他の会議体と一体的に設置・運営することや、事業所に実施が求められるもの</a:t>
            </a:r>
            <a:r>
              <a:rPr lang="ja-JP" altLang="en-US" sz="2400" dirty="0" smtClean="0"/>
              <a:t>であるが</a:t>
            </a:r>
            <a:r>
              <a:rPr lang="ja-JP" altLang="en-US" sz="2400" dirty="0"/>
              <a:t>、他のサービス事業者との連携等により行うことも差し支えないとされています。</a:t>
            </a:r>
            <a:endParaRPr lang="en-US" altLang="ja-JP" sz="2400" dirty="0"/>
          </a:p>
        </p:txBody>
      </p:sp>
      <p:sp>
        <p:nvSpPr>
          <p:cNvPr id="10" name="タイトル 1"/>
          <p:cNvSpPr txBox="1">
            <a:spLocks/>
          </p:cNvSpPr>
          <p:nvPr/>
        </p:nvSpPr>
        <p:spPr>
          <a:xfrm>
            <a:off x="559628" y="4865945"/>
            <a:ext cx="10943445" cy="83390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また</a:t>
            </a:r>
            <a:r>
              <a:rPr lang="ja-JP" altLang="en-US" sz="2400" dirty="0" smtClean="0"/>
              <a:t>、</a:t>
            </a:r>
            <a:r>
              <a:rPr lang="ja-JP" altLang="en-US" sz="2400" dirty="0"/>
              <a:t>感染対策委員会</a:t>
            </a:r>
            <a:r>
              <a:rPr lang="ja-JP" altLang="en-US" sz="2400" dirty="0" smtClean="0"/>
              <a:t>は</a:t>
            </a:r>
            <a:r>
              <a:rPr lang="ja-JP" altLang="en-US" sz="2400" dirty="0"/>
              <a:t>、個人情報の取り扱いに十分に留意した上で、テレビ電話装置等を活用して行うことができるとされています。</a:t>
            </a:r>
            <a:endParaRPr lang="en-US" altLang="ja-JP" sz="2400" dirty="0"/>
          </a:p>
        </p:txBody>
      </p:sp>
    </p:spTree>
    <p:extLst>
      <p:ext uri="{BB962C8B-B14F-4D97-AF65-F5344CB8AC3E}">
        <p14:creationId xmlns:p14="http://schemas.microsoft.com/office/powerpoint/2010/main" val="34037541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544643" y="734519"/>
            <a:ext cx="11137692"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solidFill>
                  <a:srgbClr val="FF0000"/>
                </a:solidFill>
              </a:rPr>
              <a:t>・おおむね６月に１回以上の頻度で委員会</a:t>
            </a:r>
            <a:r>
              <a:rPr lang="ja-JP" altLang="en-US" sz="2400" dirty="0">
                <a:solidFill>
                  <a:srgbClr val="FF0000"/>
                </a:solidFill>
              </a:rPr>
              <a:t>を開催しておらず、開催</a:t>
            </a:r>
            <a:r>
              <a:rPr lang="ja-JP" altLang="en-US" sz="2400" dirty="0" smtClean="0">
                <a:solidFill>
                  <a:srgbClr val="FF0000"/>
                </a:solidFill>
              </a:rPr>
              <a:t>する認識</a:t>
            </a:r>
            <a:endParaRPr lang="en-US" altLang="ja-JP" sz="2400" dirty="0" smtClean="0">
              <a:solidFill>
                <a:srgbClr val="FF0000"/>
              </a:solidFill>
            </a:endParaRPr>
          </a:p>
          <a:p>
            <a:r>
              <a:rPr lang="ja-JP" altLang="en-US" sz="2400" dirty="0">
                <a:solidFill>
                  <a:srgbClr val="FF0000"/>
                </a:solidFill>
              </a:rPr>
              <a:t>　</a:t>
            </a:r>
            <a:r>
              <a:rPr lang="ja-JP" altLang="en-US" sz="2400" dirty="0" smtClean="0">
                <a:solidFill>
                  <a:srgbClr val="FF0000"/>
                </a:solidFill>
              </a:rPr>
              <a:t>もなかった</a:t>
            </a:r>
            <a:endParaRPr lang="en-US" altLang="ja-JP" sz="2400" dirty="0" smtClean="0">
              <a:solidFill>
                <a:srgbClr val="FF0000"/>
              </a:solidFill>
            </a:endParaRPr>
          </a:p>
          <a:p>
            <a:r>
              <a:rPr lang="ja-JP" altLang="en-US" sz="2400" dirty="0">
                <a:solidFill>
                  <a:srgbClr val="FF0000"/>
                </a:solidFill>
              </a:rPr>
              <a:t>・</a:t>
            </a:r>
            <a:r>
              <a:rPr lang="ja-JP" altLang="en-US" sz="2400" dirty="0" smtClean="0">
                <a:solidFill>
                  <a:srgbClr val="FF0000"/>
                </a:solidFill>
              </a:rPr>
              <a:t>委員会を開催してはいたが、委員会での検討</a:t>
            </a:r>
            <a:r>
              <a:rPr lang="ja-JP" altLang="en-US" sz="2400" dirty="0">
                <a:solidFill>
                  <a:srgbClr val="FF0000"/>
                </a:solidFill>
              </a:rPr>
              <a:t>内容が記録されて</a:t>
            </a:r>
            <a:r>
              <a:rPr lang="ja-JP" altLang="en-US" sz="2400" dirty="0" smtClean="0">
                <a:solidFill>
                  <a:srgbClr val="FF0000"/>
                </a:solidFill>
              </a:rPr>
              <a:t>いなかった</a:t>
            </a:r>
            <a:endParaRPr lang="ja-JP" altLang="en-US" sz="2400" dirty="0">
              <a:solidFill>
                <a:srgbClr val="FF0000"/>
              </a:solidFill>
            </a:endParaRPr>
          </a:p>
          <a:p>
            <a:endParaRPr lang="en-US" altLang="ja-JP" sz="2400" dirty="0" smtClean="0">
              <a:solidFill>
                <a:srgbClr val="FF0000"/>
              </a:solidFill>
            </a:endParaRPr>
          </a:p>
          <a:p>
            <a:endParaRPr lang="en-US" altLang="ja-JP" sz="2400" dirty="0" smtClean="0"/>
          </a:p>
          <a:p>
            <a:endParaRPr lang="en-US" altLang="ja-JP" sz="1400" dirty="0" smtClean="0"/>
          </a:p>
          <a:p>
            <a:endParaRPr lang="en-US" altLang="ja-JP" sz="1400" dirty="0" smtClean="0"/>
          </a:p>
          <a:p>
            <a:endParaRPr lang="en-US" altLang="ja-JP" sz="1000" dirty="0"/>
          </a:p>
          <a:p>
            <a:endParaRPr lang="en-US" altLang="ja-JP" sz="1000" dirty="0" smtClean="0"/>
          </a:p>
          <a:p>
            <a:endParaRPr lang="ja-JP" altLang="en-US" sz="1000" dirty="0"/>
          </a:p>
          <a:p>
            <a:r>
              <a:rPr lang="ja-JP" altLang="en-US" sz="2400" dirty="0">
                <a:solidFill>
                  <a:srgbClr val="FF0000"/>
                </a:solidFill>
              </a:rPr>
              <a:t>・委員会で検討した内容について従業者へ周知を行って</a:t>
            </a:r>
            <a:r>
              <a:rPr lang="ja-JP" altLang="en-US" sz="2400" dirty="0" smtClean="0">
                <a:solidFill>
                  <a:srgbClr val="FF0000"/>
                </a:solidFill>
              </a:rPr>
              <a:t>いなかった</a:t>
            </a:r>
            <a:endParaRPr lang="en-US" altLang="ja-JP" sz="2400" dirty="0" smtClean="0"/>
          </a:p>
          <a:p>
            <a:r>
              <a:rPr lang="ja-JP" altLang="en-US" sz="2400" dirty="0" smtClean="0"/>
              <a:t>　</a:t>
            </a:r>
            <a:endParaRPr lang="en-US" altLang="ja-JP" sz="2400" dirty="0" smtClean="0"/>
          </a:p>
          <a:p>
            <a:endParaRPr lang="en-US" altLang="ja-JP" sz="1200" dirty="0" smtClean="0"/>
          </a:p>
          <a:p>
            <a:endParaRPr lang="en-US" altLang="ja-JP" sz="1200" dirty="0" smtClean="0"/>
          </a:p>
          <a:p>
            <a:endParaRPr lang="en-US" altLang="ja-JP" sz="1200" dirty="0" smtClean="0"/>
          </a:p>
          <a:p>
            <a:endParaRPr lang="en-US" altLang="ja-JP" sz="1200" dirty="0" smtClean="0"/>
          </a:p>
          <a:p>
            <a:endParaRPr lang="en-US" altLang="ja-JP" sz="1200" dirty="0" smtClean="0"/>
          </a:p>
          <a:p>
            <a:r>
              <a:rPr lang="ja-JP" altLang="en-US" sz="2400" dirty="0">
                <a:solidFill>
                  <a:srgbClr val="FF0000"/>
                </a:solidFill>
              </a:rPr>
              <a:t>・</a:t>
            </a:r>
            <a:r>
              <a:rPr lang="ja-JP" altLang="en-US" sz="2400" dirty="0" smtClean="0">
                <a:solidFill>
                  <a:srgbClr val="FF0000"/>
                </a:solidFill>
              </a:rPr>
              <a:t>委員会における構成メンバーの責任及び役割が不明確であり、感染対策担当</a:t>
            </a:r>
            <a:endParaRPr lang="en-US" altLang="ja-JP" sz="2400" dirty="0" smtClean="0">
              <a:solidFill>
                <a:srgbClr val="FF0000"/>
              </a:solidFill>
            </a:endParaRPr>
          </a:p>
          <a:p>
            <a:r>
              <a:rPr lang="ja-JP" altLang="en-US" sz="2400" dirty="0">
                <a:solidFill>
                  <a:srgbClr val="FF0000"/>
                </a:solidFill>
              </a:rPr>
              <a:t>　</a:t>
            </a:r>
            <a:r>
              <a:rPr lang="ja-JP" altLang="en-US" sz="2400" dirty="0" smtClean="0">
                <a:solidFill>
                  <a:srgbClr val="FF0000"/>
                </a:solidFill>
              </a:rPr>
              <a:t>者が決められていなかった。</a:t>
            </a:r>
            <a:endParaRPr lang="ja-JP" altLang="en-US" sz="24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879426" y="1729526"/>
            <a:ext cx="10393177" cy="119671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lvl="0">
              <a:lnSpc>
                <a:spcPct val="100000"/>
              </a:lnSpc>
              <a:spcBef>
                <a:spcPts val="0"/>
              </a:spcBef>
            </a:pPr>
            <a:r>
              <a:rPr lang="ja-JP" altLang="en-US" sz="2000" dirty="0" smtClean="0"/>
              <a:t>⇒</a:t>
            </a:r>
            <a:r>
              <a:rPr lang="ja-JP" altLang="en-US" sz="2000" dirty="0" smtClean="0">
                <a:solidFill>
                  <a:prstClr val="black"/>
                </a:solidFill>
                <a:latin typeface="+mj-ea"/>
                <a:cs typeface="+mn-cs"/>
              </a:rPr>
              <a:t>感染対策委員会は、おおむね６月に１回以上の頻度で開催することが必要があります。</a:t>
            </a:r>
            <a:endParaRPr lang="en-US" altLang="ja-JP" sz="2000" dirty="0" smtClean="0">
              <a:solidFill>
                <a:prstClr val="black"/>
              </a:solidFill>
              <a:latin typeface="+mj-ea"/>
              <a:cs typeface="+mn-cs"/>
            </a:endParaRPr>
          </a:p>
          <a:p>
            <a:pPr lvl="0">
              <a:lnSpc>
                <a:spcPct val="100000"/>
              </a:lnSpc>
              <a:spcBef>
                <a:spcPts val="0"/>
              </a:spcBef>
            </a:pPr>
            <a:r>
              <a:rPr lang="ja-JP" altLang="en-US" sz="2000" dirty="0">
                <a:solidFill>
                  <a:prstClr val="black"/>
                </a:solidFill>
                <a:latin typeface="+mj-ea"/>
                <a:cs typeface="+mn-cs"/>
              </a:rPr>
              <a:t>　</a:t>
            </a:r>
            <a:r>
              <a:rPr lang="ja-JP" altLang="en-US" sz="2000" dirty="0" smtClean="0">
                <a:solidFill>
                  <a:prstClr val="black"/>
                </a:solidFill>
                <a:latin typeface="+mj-ea"/>
                <a:cs typeface="+mn-cs"/>
              </a:rPr>
              <a:t>また、感染症が流行する時期に応じて随時開催する必要があります。</a:t>
            </a:r>
            <a:endParaRPr lang="ja-JP" altLang="en-US" sz="2000" dirty="0">
              <a:solidFill>
                <a:prstClr val="black"/>
              </a:solidFill>
              <a:latin typeface="+mj-ea"/>
              <a:cs typeface="+mn-cs"/>
            </a:endParaRPr>
          </a:p>
          <a:p>
            <a:r>
              <a:rPr lang="ja-JP" altLang="en-US" sz="2000" dirty="0"/>
              <a:t>　</a:t>
            </a:r>
            <a:r>
              <a:rPr lang="ja-JP" altLang="en-US" sz="2000" dirty="0" smtClean="0"/>
              <a:t>委員会の</a:t>
            </a:r>
            <a:r>
              <a:rPr lang="ja-JP" altLang="en-US" sz="2000" dirty="0"/>
              <a:t>記録は事業者が措置を講じたことを証明する書類になります</a:t>
            </a:r>
            <a:r>
              <a:rPr lang="ja-JP" altLang="en-US" sz="2000" dirty="0" smtClean="0"/>
              <a:t>。委員会を開催し</a:t>
            </a:r>
            <a:endParaRPr lang="en-US" altLang="ja-JP" sz="2000" dirty="0" smtClean="0"/>
          </a:p>
          <a:p>
            <a:r>
              <a:rPr lang="ja-JP" altLang="en-US" sz="2000" dirty="0"/>
              <a:t>　</a:t>
            </a:r>
            <a:r>
              <a:rPr lang="ja-JP" altLang="en-US" sz="2000" dirty="0" err="1" smtClean="0"/>
              <a:t>た</a:t>
            </a:r>
            <a:r>
              <a:rPr lang="ja-JP" altLang="en-US" sz="2000" dirty="0" smtClean="0"/>
              <a:t>場合</a:t>
            </a:r>
            <a:r>
              <a:rPr lang="ja-JP" altLang="en-US" sz="2000" dirty="0"/>
              <a:t>には適切に記録に残しましょう。</a:t>
            </a:r>
          </a:p>
        </p:txBody>
      </p:sp>
      <p:sp>
        <p:nvSpPr>
          <p:cNvPr id="6" name="タイトル 1"/>
          <p:cNvSpPr txBox="1">
            <a:spLocks/>
          </p:cNvSpPr>
          <p:nvPr/>
        </p:nvSpPr>
        <p:spPr>
          <a:xfrm>
            <a:off x="879425" y="3570818"/>
            <a:ext cx="10393177" cy="92755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⇒委員会で検討した内容については従業者へ周知徹底を図る必要があります。委員会当日</a:t>
            </a:r>
            <a:endParaRPr lang="en-US" altLang="ja-JP" sz="2000" dirty="0" smtClean="0"/>
          </a:p>
          <a:p>
            <a:r>
              <a:rPr lang="ja-JP" altLang="en-US" sz="2000" dirty="0"/>
              <a:t>　</a:t>
            </a:r>
            <a:r>
              <a:rPr lang="ja-JP" altLang="en-US" sz="2000" dirty="0" smtClean="0"/>
              <a:t>に参加しなかった従業者に対しても周知し、その状況が分かるように記録に残してく</a:t>
            </a:r>
            <a:r>
              <a:rPr lang="ja-JP" altLang="en-US" sz="2000" dirty="0" err="1" smtClean="0"/>
              <a:t>だ</a:t>
            </a:r>
            <a:endParaRPr lang="en-US" altLang="ja-JP" sz="2000" dirty="0" smtClean="0"/>
          </a:p>
          <a:p>
            <a:r>
              <a:rPr lang="ja-JP" altLang="en-US" sz="2000" dirty="0"/>
              <a:t>　</a:t>
            </a:r>
            <a:r>
              <a:rPr lang="ja-JP" altLang="en-US" sz="2000" dirty="0" smtClean="0"/>
              <a:t>さい。</a:t>
            </a:r>
            <a:endParaRPr lang="ja-JP" altLang="en-US" sz="2000" dirty="0"/>
          </a:p>
        </p:txBody>
      </p:sp>
      <p:sp>
        <p:nvSpPr>
          <p:cNvPr id="8" name="タイトル 1"/>
          <p:cNvSpPr txBox="1">
            <a:spLocks/>
          </p:cNvSpPr>
          <p:nvPr/>
        </p:nvSpPr>
        <p:spPr>
          <a:xfrm>
            <a:off x="879425" y="5381573"/>
            <a:ext cx="10393177" cy="99662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⇒委員会においては、構成メンバーの責任及び役割を明確にするとともに、感染対策担当</a:t>
            </a:r>
            <a:endParaRPr lang="en-US" altLang="ja-JP" sz="2000" dirty="0" smtClean="0"/>
          </a:p>
          <a:p>
            <a:r>
              <a:rPr lang="ja-JP" altLang="en-US" sz="2000" dirty="0"/>
              <a:t>　</a:t>
            </a:r>
            <a:r>
              <a:rPr lang="ja-JP" altLang="en-US" sz="2000" dirty="0" smtClean="0"/>
              <a:t>者を決めておくこととされています。指針などに感染対策担当者や委員会の体制につい</a:t>
            </a:r>
            <a:endParaRPr lang="en-US" altLang="ja-JP" sz="2000" dirty="0" smtClean="0"/>
          </a:p>
          <a:p>
            <a:r>
              <a:rPr lang="ja-JP" altLang="en-US" sz="2000" dirty="0"/>
              <a:t>　</a:t>
            </a:r>
            <a:r>
              <a:rPr lang="ja-JP" altLang="en-US" sz="2000" dirty="0" err="1" smtClean="0"/>
              <a:t>て</a:t>
            </a:r>
            <a:r>
              <a:rPr lang="ja-JP" altLang="en-US" sz="2000" dirty="0" smtClean="0"/>
              <a:t>規定しましょう。</a:t>
            </a:r>
            <a:endParaRPr lang="ja-JP" altLang="en-US" sz="2000" dirty="0"/>
          </a:p>
        </p:txBody>
      </p:sp>
    </p:spTree>
    <p:extLst>
      <p:ext uri="{BB962C8B-B14F-4D97-AF65-F5344CB8AC3E}">
        <p14:creationId xmlns:p14="http://schemas.microsoft.com/office/powerpoint/2010/main" val="1267363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②感染症の予防及びまん延の防止のための指針</a:t>
            </a:r>
            <a:endParaRPr lang="en-US" altLang="ja-JP" sz="2800" dirty="0"/>
          </a:p>
        </p:txBody>
      </p:sp>
      <p:sp>
        <p:nvSpPr>
          <p:cNvPr id="5" name="タイトル 1"/>
          <p:cNvSpPr txBox="1">
            <a:spLocks/>
          </p:cNvSpPr>
          <p:nvPr/>
        </p:nvSpPr>
        <p:spPr>
          <a:xfrm>
            <a:off x="689546" y="2760768"/>
            <a:ext cx="10742951" cy="3834903"/>
          </a:xfrm>
          <a:prstGeom prst="rect">
            <a:avLst/>
          </a:prstGeom>
          <a:solidFill>
            <a:schemeClr val="bg1">
              <a:lumMod val="85000"/>
            </a:schemeClr>
          </a:solidFill>
          <a:ln>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 </a:t>
            </a:r>
            <a:r>
              <a:rPr lang="ja-JP" altLang="en-US" sz="2400" b="1" dirty="0" smtClean="0"/>
              <a:t>平常時の対策</a:t>
            </a:r>
            <a:endParaRPr lang="en-US" altLang="ja-JP" sz="2400" b="1" dirty="0" smtClean="0"/>
          </a:p>
          <a:p>
            <a:r>
              <a:rPr lang="ja-JP" altLang="en-US" sz="2400" dirty="0" smtClean="0"/>
              <a:t>　 ・事業所内の衛生管理（環境の整備等）</a:t>
            </a:r>
            <a:endParaRPr lang="en-US" altLang="ja-JP" sz="2400" dirty="0" smtClean="0"/>
          </a:p>
          <a:p>
            <a:r>
              <a:rPr lang="ja-JP" altLang="en-US" sz="2400" dirty="0"/>
              <a:t>　</a:t>
            </a:r>
            <a:r>
              <a:rPr lang="ja-JP" altLang="en-US" sz="2400" dirty="0" smtClean="0"/>
              <a:t> ・ケアにかかる感染対策（手洗い、標準的な予防策）　等</a:t>
            </a:r>
            <a:endParaRPr lang="en-US" altLang="ja-JP" sz="2400" dirty="0" smtClean="0"/>
          </a:p>
          <a:p>
            <a:endParaRPr lang="en-US" altLang="ja-JP" sz="1200" dirty="0"/>
          </a:p>
          <a:p>
            <a:r>
              <a:rPr lang="ja-JP" altLang="en-US" sz="2400" dirty="0" smtClean="0"/>
              <a:t>● </a:t>
            </a:r>
            <a:r>
              <a:rPr lang="ja-JP" altLang="en-US" sz="2400" b="1" dirty="0" smtClean="0"/>
              <a:t>発生時の対応</a:t>
            </a:r>
            <a:endParaRPr lang="en-US" altLang="ja-JP" sz="2400" b="1" dirty="0" smtClean="0"/>
          </a:p>
          <a:p>
            <a:r>
              <a:rPr lang="ja-JP" altLang="en-US" sz="2400" dirty="0"/>
              <a:t>　</a:t>
            </a:r>
            <a:r>
              <a:rPr lang="ja-JP" altLang="en-US" sz="2400" dirty="0" smtClean="0"/>
              <a:t> ・発生状況の把握</a:t>
            </a:r>
            <a:endParaRPr lang="en-US" altLang="ja-JP" sz="2400" dirty="0" smtClean="0"/>
          </a:p>
          <a:p>
            <a:r>
              <a:rPr lang="ja-JP" altLang="en-US" sz="2400" dirty="0"/>
              <a:t>　 </a:t>
            </a:r>
            <a:r>
              <a:rPr lang="ja-JP" altLang="en-US" sz="2400" dirty="0" smtClean="0"/>
              <a:t>・感染拡大の防止</a:t>
            </a:r>
            <a:endParaRPr lang="en-US" altLang="ja-JP" sz="2400" dirty="0"/>
          </a:p>
          <a:p>
            <a:r>
              <a:rPr lang="ja-JP" altLang="en-US" sz="2400" dirty="0"/>
              <a:t>　 </a:t>
            </a:r>
            <a:r>
              <a:rPr lang="ja-JP" altLang="en-US" sz="2400" dirty="0" smtClean="0"/>
              <a:t>・医療機関や保健所、市町村における事業所関係課等の関係機関との連携</a:t>
            </a:r>
            <a:endParaRPr lang="en-US" altLang="ja-JP" sz="2400" dirty="0"/>
          </a:p>
          <a:p>
            <a:r>
              <a:rPr lang="ja-JP" altLang="en-US" sz="2400" dirty="0"/>
              <a:t>　 </a:t>
            </a:r>
            <a:r>
              <a:rPr lang="ja-JP" altLang="en-US" sz="2400" dirty="0" smtClean="0"/>
              <a:t>・行政等への報告等</a:t>
            </a:r>
            <a:endParaRPr lang="en-US" altLang="ja-JP" sz="2400" dirty="0" smtClean="0"/>
          </a:p>
          <a:p>
            <a:endParaRPr lang="en-US" altLang="ja-JP" sz="1200" dirty="0" smtClean="0"/>
          </a:p>
          <a:p>
            <a:r>
              <a:rPr lang="en-US" altLang="ja-JP" sz="2400" dirty="0" smtClean="0"/>
              <a:t>※</a:t>
            </a:r>
            <a:r>
              <a:rPr lang="ja-JP" altLang="en-US" sz="2400" dirty="0" smtClean="0"/>
              <a:t>発生時における事業所内の連絡体制や上記関係機関への連絡体制を整備し、</a:t>
            </a:r>
            <a:endParaRPr lang="en-US" altLang="ja-JP" sz="2400" dirty="0" smtClean="0"/>
          </a:p>
          <a:p>
            <a:r>
              <a:rPr lang="ja-JP" altLang="en-US" sz="2400" dirty="0"/>
              <a:t>　</a:t>
            </a:r>
            <a:r>
              <a:rPr lang="ja-JP" altLang="en-US" sz="2400" dirty="0" smtClean="0"/>
              <a:t>指針</a:t>
            </a:r>
            <a:r>
              <a:rPr lang="ja-JP" altLang="en-US" sz="2400" dirty="0"/>
              <a:t>の中に明記</a:t>
            </a:r>
            <a:r>
              <a:rPr lang="ja-JP" altLang="en-US" sz="2400" dirty="0" smtClean="0"/>
              <a:t>しておくことも必要となります！　</a:t>
            </a:r>
            <a:endParaRPr lang="en-US" altLang="ja-JP" sz="2400" dirty="0"/>
          </a:p>
        </p:txBody>
      </p:sp>
      <p:sp>
        <p:nvSpPr>
          <p:cNvPr id="6" name="タイトル 1"/>
          <p:cNvSpPr txBox="1">
            <a:spLocks/>
          </p:cNvSpPr>
          <p:nvPr/>
        </p:nvSpPr>
        <p:spPr>
          <a:xfrm>
            <a:off x="784484" y="1012309"/>
            <a:ext cx="10328222" cy="1625960"/>
          </a:xfrm>
          <a:prstGeom prst="rect">
            <a:avLst/>
          </a:prstGeom>
        </p:spPr>
        <p:txBody>
          <a:bodyP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事業所において感染症が発生し、又はまん延しないようにするための措置の一つとして、</a:t>
            </a:r>
            <a:r>
              <a:rPr lang="ja-JP" altLang="en-US" sz="2400" dirty="0" smtClean="0"/>
              <a:t>事業所は</a:t>
            </a:r>
            <a:r>
              <a:rPr lang="ja-JP" altLang="en-US" sz="2400" b="1" dirty="0" smtClean="0">
                <a:solidFill>
                  <a:srgbClr val="FF0000"/>
                </a:solidFill>
              </a:rPr>
              <a:t>「感染症の予防及びまん延の防止のための指針」</a:t>
            </a:r>
            <a:r>
              <a:rPr lang="ja-JP" altLang="en-US" sz="2400" dirty="0" smtClean="0"/>
              <a:t>を整備しなければいけません。</a:t>
            </a:r>
            <a:endParaRPr lang="en-US" altLang="ja-JP" sz="2400" dirty="0" smtClean="0"/>
          </a:p>
          <a:p>
            <a:r>
              <a:rPr lang="ja-JP" altLang="en-US" sz="2400" dirty="0" smtClean="0"/>
              <a:t>以下は</a:t>
            </a:r>
            <a:r>
              <a:rPr lang="ja-JP" altLang="en-US" sz="2400" dirty="0"/>
              <a:t>、感染症の予防及びまん延の防止のための指針</a:t>
            </a:r>
            <a:r>
              <a:rPr lang="ja-JP" altLang="en-US" sz="2400" dirty="0" smtClean="0"/>
              <a:t>に規定す</a:t>
            </a:r>
            <a:r>
              <a:rPr lang="ja-JP" altLang="en-US" sz="2400" dirty="0"/>
              <a:t>る</a:t>
            </a:r>
            <a:r>
              <a:rPr lang="ja-JP" altLang="en-US" sz="2400" dirty="0" smtClean="0"/>
              <a:t>とされている項目です。</a:t>
            </a:r>
            <a:endParaRPr lang="ja-JP" altLang="en-US" sz="2400" dirty="0"/>
          </a:p>
        </p:txBody>
      </p:sp>
    </p:spTree>
    <p:extLst>
      <p:ext uri="{BB962C8B-B14F-4D97-AF65-F5344CB8AC3E}">
        <p14:creationId xmlns:p14="http://schemas.microsoft.com/office/powerpoint/2010/main" val="14208963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24852" y="734518"/>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1000" dirty="0" smtClean="0">
              <a:solidFill>
                <a:srgbClr val="FF0000"/>
              </a:solidFill>
            </a:endParaRPr>
          </a:p>
          <a:p>
            <a:r>
              <a:rPr lang="ja-JP" altLang="en-US" sz="2400" dirty="0" smtClean="0">
                <a:solidFill>
                  <a:srgbClr val="FF0000"/>
                </a:solidFill>
              </a:rPr>
              <a:t>・</a:t>
            </a:r>
            <a:r>
              <a:rPr lang="ja-JP" altLang="en-US" sz="2400" dirty="0">
                <a:solidFill>
                  <a:srgbClr val="FF0000"/>
                </a:solidFill>
              </a:rPr>
              <a:t>感染症の予防及びまん延の防止のための</a:t>
            </a:r>
            <a:r>
              <a:rPr lang="ja-JP" altLang="en-US" sz="2400" dirty="0" smtClean="0">
                <a:solidFill>
                  <a:srgbClr val="FF0000"/>
                </a:solidFill>
              </a:rPr>
              <a:t>指針が整備されていなかった</a:t>
            </a:r>
            <a:endParaRPr lang="en-US" altLang="ja-JP" sz="2400" dirty="0" smtClean="0">
              <a:solidFill>
                <a:srgbClr val="FF0000"/>
              </a:solidFill>
            </a:endParaRPr>
          </a:p>
          <a:p>
            <a:endParaRPr lang="en-US" altLang="ja-JP" sz="2400" dirty="0" smtClean="0"/>
          </a:p>
          <a:p>
            <a:endParaRPr lang="en-US" altLang="ja-JP" sz="2400" dirty="0" smtClean="0"/>
          </a:p>
          <a:p>
            <a:endParaRPr lang="en-US" altLang="ja-JP" sz="1400" dirty="0" smtClean="0"/>
          </a:p>
          <a:p>
            <a:endParaRPr lang="en-US" altLang="ja-JP" sz="1400" dirty="0" smtClean="0"/>
          </a:p>
          <a:p>
            <a:endParaRPr lang="en-US" altLang="ja-JP" sz="1400" dirty="0" smtClean="0"/>
          </a:p>
          <a:p>
            <a:endParaRPr lang="ja-JP" altLang="en-US" sz="1400" dirty="0"/>
          </a:p>
          <a:p>
            <a:r>
              <a:rPr lang="ja-JP" altLang="en-US" sz="2400" dirty="0">
                <a:solidFill>
                  <a:srgbClr val="FF0000"/>
                </a:solidFill>
              </a:rPr>
              <a:t>・感染症の予防及びまん延の防止のための指針に記載すべき項目が満たされて</a:t>
            </a:r>
            <a:r>
              <a:rPr lang="ja-JP" altLang="en-US" sz="2400" dirty="0" smtClean="0">
                <a:solidFill>
                  <a:srgbClr val="FF0000"/>
                </a:solidFill>
              </a:rPr>
              <a:t>いな</a:t>
            </a:r>
            <a:endParaRPr lang="en-US" altLang="ja-JP" sz="2400" dirty="0" smtClean="0">
              <a:solidFill>
                <a:srgbClr val="FF0000"/>
              </a:solidFill>
            </a:endParaRPr>
          </a:p>
          <a:p>
            <a:r>
              <a:rPr lang="ja-JP" altLang="en-US" sz="2400" dirty="0">
                <a:solidFill>
                  <a:srgbClr val="FF0000"/>
                </a:solidFill>
              </a:rPr>
              <a:t>　</a:t>
            </a:r>
            <a:r>
              <a:rPr lang="ja-JP" altLang="en-US" sz="2400" dirty="0" smtClean="0">
                <a:solidFill>
                  <a:srgbClr val="FF0000"/>
                </a:solidFill>
              </a:rPr>
              <a:t>かった</a:t>
            </a:r>
            <a:endParaRPr lang="en-US" altLang="ja-JP" sz="2400" dirty="0">
              <a:solidFill>
                <a:srgbClr val="FF0000"/>
              </a:solidFill>
            </a:endParaRPr>
          </a:p>
          <a:p>
            <a:endParaRPr lang="en-US" altLang="ja-JP" sz="2400" dirty="0" smtClean="0"/>
          </a:p>
          <a:p>
            <a:r>
              <a:rPr lang="ja-JP" altLang="en-US" sz="2400" dirty="0" smtClean="0"/>
              <a:t>　</a:t>
            </a:r>
            <a:endParaRPr lang="en-US" altLang="ja-JP" sz="2400" dirty="0" smtClean="0"/>
          </a:p>
          <a:p>
            <a:endParaRPr lang="en-US" altLang="ja-JP" sz="1200" dirty="0" smtClean="0"/>
          </a:p>
          <a:p>
            <a:endParaRPr lang="en-US" altLang="ja-JP" sz="2400" dirty="0"/>
          </a:p>
          <a:p>
            <a:endParaRPr lang="en-US" altLang="ja-JP" sz="2400" dirty="0" smtClean="0"/>
          </a:p>
          <a:p>
            <a:endParaRPr lang="en-US" altLang="ja-JP" sz="1200" dirty="0" smtClean="0"/>
          </a:p>
          <a:p>
            <a:endParaRPr lang="en-US" altLang="ja-JP" sz="900" dirty="0" smtClean="0"/>
          </a:p>
          <a:p>
            <a:endParaRPr lang="en-US" altLang="ja-JP" sz="900" dirty="0" smtClean="0"/>
          </a:p>
          <a:p>
            <a:r>
              <a:rPr lang="ja-JP" altLang="en-US" sz="2400" dirty="0" smtClean="0">
                <a:solidFill>
                  <a:srgbClr val="FF0000"/>
                </a:solidFill>
              </a:rPr>
              <a:t>・</a:t>
            </a:r>
            <a:r>
              <a:rPr lang="ja-JP" altLang="en-US" sz="2400" dirty="0">
                <a:solidFill>
                  <a:srgbClr val="FF0000"/>
                </a:solidFill>
              </a:rPr>
              <a:t>指針に記載された委員会の体制と事業所の</a:t>
            </a:r>
            <a:r>
              <a:rPr lang="ja-JP" altLang="en-US" sz="2400" dirty="0" smtClean="0">
                <a:solidFill>
                  <a:srgbClr val="FF0000"/>
                </a:solidFill>
              </a:rPr>
              <a:t>実態が合って</a:t>
            </a:r>
            <a:r>
              <a:rPr lang="ja-JP" altLang="en-US" sz="2400" dirty="0">
                <a:solidFill>
                  <a:srgbClr val="FF0000"/>
                </a:solidFill>
              </a:rPr>
              <a:t>いない</a:t>
            </a:r>
            <a:endParaRPr lang="en-US" altLang="ja-JP" sz="2400" dirty="0">
              <a:solidFill>
                <a:srgbClr val="FF0000"/>
              </a:solidFill>
            </a:endParaRPr>
          </a:p>
          <a:p>
            <a:endParaRPr lang="en-US" altLang="ja-JP" sz="2400" dirty="0" smtClean="0"/>
          </a:p>
          <a:p>
            <a:endParaRPr lang="en-US" altLang="ja-JP" sz="2400" dirty="0"/>
          </a:p>
          <a:p>
            <a:endParaRPr lang="en-US" altLang="ja-JP" sz="2400" dirty="0" smtClean="0"/>
          </a:p>
          <a:p>
            <a:endParaRPr lang="ja-JP" altLang="en-US" sz="24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542141" y="1236474"/>
            <a:ext cx="11000283" cy="133162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lvl="0">
              <a:lnSpc>
                <a:spcPct val="100000"/>
              </a:lnSpc>
              <a:spcBef>
                <a:spcPts val="0"/>
              </a:spcBef>
            </a:pPr>
            <a:r>
              <a:rPr lang="ja-JP" altLang="en-US" sz="2000" dirty="0" smtClean="0">
                <a:solidFill>
                  <a:prstClr val="black"/>
                </a:solidFill>
                <a:latin typeface="+mj-ea"/>
                <a:cs typeface="+mn-cs"/>
              </a:rPr>
              <a:t>⇒</a:t>
            </a:r>
            <a:r>
              <a:rPr lang="ja-JP" altLang="en-US" sz="2000" dirty="0">
                <a:solidFill>
                  <a:prstClr val="black"/>
                </a:solidFill>
                <a:latin typeface="+mj-ea"/>
                <a:cs typeface="+mn-cs"/>
              </a:rPr>
              <a:t>委員会</a:t>
            </a:r>
            <a:r>
              <a:rPr lang="ja-JP" altLang="en-US" sz="2000" dirty="0" smtClean="0">
                <a:solidFill>
                  <a:prstClr val="black"/>
                </a:solidFill>
                <a:latin typeface="+mj-ea"/>
                <a:cs typeface="+mn-cs"/>
              </a:rPr>
              <a:t>の開催</a:t>
            </a:r>
            <a:r>
              <a:rPr lang="ja-JP" altLang="en-US" sz="2000" dirty="0">
                <a:solidFill>
                  <a:prstClr val="black"/>
                </a:solidFill>
                <a:latin typeface="+mj-ea"/>
                <a:cs typeface="+mn-cs"/>
              </a:rPr>
              <a:t>と同様、感染症の予防及びまん延の防止のための</a:t>
            </a:r>
            <a:r>
              <a:rPr lang="ja-JP" altLang="en-US" sz="2000" dirty="0" smtClean="0">
                <a:solidFill>
                  <a:prstClr val="black"/>
                </a:solidFill>
                <a:latin typeface="+mj-ea"/>
                <a:cs typeface="+mn-cs"/>
              </a:rPr>
              <a:t>指針を整備する必要が</a:t>
            </a:r>
            <a:r>
              <a:rPr lang="ja-JP" altLang="en-US" sz="2000" dirty="0" smtClean="0">
                <a:solidFill>
                  <a:prstClr val="black"/>
                </a:solidFill>
                <a:latin typeface="+mj-ea"/>
                <a:cs typeface="+mn-cs"/>
              </a:rPr>
              <a:t>ありま</a:t>
            </a:r>
            <a:endParaRPr lang="en-US" altLang="ja-JP" sz="2000" dirty="0" smtClean="0">
              <a:solidFill>
                <a:prstClr val="black"/>
              </a:solidFill>
              <a:latin typeface="+mj-ea"/>
              <a:cs typeface="+mn-cs"/>
            </a:endParaRPr>
          </a:p>
          <a:p>
            <a:pPr lvl="0">
              <a:lnSpc>
                <a:spcPct val="100000"/>
              </a:lnSpc>
              <a:spcBef>
                <a:spcPts val="0"/>
              </a:spcBef>
            </a:pPr>
            <a:r>
              <a:rPr lang="ja-JP" altLang="en-US" sz="2000" dirty="0">
                <a:solidFill>
                  <a:prstClr val="black"/>
                </a:solidFill>
                <a:latin typeface="+mj-ea"/>
                <a:cs typeface="+mn-cs"/>
              </a:rPr>
              <a:t>　</a:t>
            </a:r>
            <a:r>
              <a:rPr lang="ja-JP" altLang="en-US" sz="2000" dirty="0" smtClean="0">
                <a:solidFill>
                  <a:prstClr val="black"/>
                </a:solidFill>
                <a:latin typeface="+mj-ea"/>
                <a:cs typeface="+mn-cs"/>
              </a:rPr>
              <a:t>す</a:t>
            </a:r>
            <a:r>
              <a:rPr lang="ja-JP" altLang="en-US" sz="2000" dirty="0" smtClean="0">
                <a:solidFill>
                  <a:prstClr val="black"/>
                </a:solidFill>
                <a:latin typeface="+mj-ea"/>
                <a:cs typeface="+mn-cs"/>
              </a:rPr>
              <a:t>。また、令和７年３月までの措置として、感染症ＢＣＰを策定しておらず、</a:t>
            </a:r>
            <a:r>
              <a:rPr lang="ja-JP" altLang="en-US" sz="2000" dirty="0"/>
              <a:t>感染症の</a:t>
            </a:r>
            <a:r>
              <a:rPr lang="ja-JP" altLang="en-US" sz="2000" dirty="0" smtClean="0"/>
              <a:t>予防</a:t>
            </a:r>
            <a:endParaRPr lang="en-US" altLang="ja-JP" sz="2000" dirty="0" smtClean="0"/>
          </a:p>
          <a:p>
            <a:pPr lvl="0">
              <a:lnSpc>
                <a:spcPct val="100000"/>
              </a:lnSpc>
              <a:spcBef>
                <a:spcPts val="0"/>
              </a:spcBef>
            </a:pPr>
            <a:r>
              <a:rPr lang="ja-JP" altLang="en-US" sz="2000" dirty="0"/>
              <a:t>　</a:t>
            </a:r>
            <a:r>
              <a:rPr lang="ja-JP" altLang="en-US" sz="2000" dirty="0" smtClean="0"/>
              <a:t>及び</a:t>
            </a:r>
            <a:r>
              <a:rPr lang="ja-JP" altLang="en-US" sz="2000" dirty="0"/>
              <a:t>まん延の防止のため</a:t>
            </a:r>
            <a:r>
              <a:rPr lang="ja-JP" altLang="en-US" sz="2000" dirty="0" smtClean="0"/>
              <a:t>の指針も整備していない場合には、</a:t>
            </a:r>
            <a:r>
              <a:rPr lang="ja-JP" altLang="en-US" sz="2000" b="1" u="sng" dirty="0" smtClean="0">
                <a:solidFill>
                  <a:srgbClr val="FF0000"/>
                </a:solidFill>
                <a:latin typeface="+mj-ea"/>
                <a:cs typeface="+mn-cs"/>
              </a:rPr>
              <a:t>「業務継続計画未策定減算</a:t>
            </a:r>
            <a:r>
              <a:rPr lang="ja-JP" altLang="en-US" sz="2000" b="1" u="sng" dirty="0" smtClean="0">
                <a:solidFill>
                  <a:srgbClr val="FF0000"/>
                </a:solidFill>
                <a:latin typeface="+mj-ea"/>
                <a:cs typeface="+mn-cs"/>
              </a:rPr>
              <a:t>」</a:t>
            </a:r>
            <a:r>
              <a:rPr lang="ja-JP" altLang="en-US" sz="2000" dirty="0" smtClean="0">
                <a:solidFill>
                  <a:prstClr val="black"/>
                </a:solidFill>
                <a:latin typeface="+mj-ea"/>
                <a:cs typeface="+mn-cs"/>
              </a:rPr>
              <a:t>の</a:t>
            </a:r>
            <a:endParaRPr lang="en-US" altLang="ja-JP" sz="2000" dirty="0" smtClean="0">
              <a:solidFill>
                <a:prstClr val="black"/>
              </a:solidFill>
              <a:latin typeface="+mj-ea"/>
              <a:cs typeface="+mn-cs"/>
            </a:endParaRPr>
          </a:p>
          <a:p>
            <a:pPr lvl="0">
              <a:lnSpc>
                <a:spcPct val="100000"/>
              </a:lnSpc>
              <a:spcBef>
                <a:spcPts val="0"/>
              </a:spcBef>
            </a:pPr>
            <a:r>
              <a:rPr lang="ja-JP" altLang="en-US" sz="2000" dirty="0">
                <a:solidFill>
                  <a:prstClr val="black"/>
                </a:solidFill>
                <a:latin typeface="+mj-ea"/>
                <a:cs typeface="+mn-cs"/>
              </a:rPr>
              <a:t>　</a:t>
            </a:r>
            <a:r>
              <a:rPr lang="ja-JP" altLang="en-US" sz="2000" dirty="0" smtClean="0">
                <a:solidFill>
                  <a:prstClr val="black"/>
                </a:solidFill>
                <a:latin typeface="+mj-ea"/>
                <a:cs typeface="+mn-cs"/>
              </a:rPr>
              <a:t>対象</a:t>
            </a:r>
            <a:r>
              <a:rPr lang="ja-JP" altLang="en-US" sz="2000" dirty="0" smtClean="0">
                <a:solidFill>
                  <a:prstClr val="black"/>
                </a:solidFill>
                <a:latin typeface="+mj-ea"/>
                <a:cs typeface="+mn-cs"/>
              </a:rPr>
              <a:t>となります</a:t>
            </a:r>
            <a:r>
              <a:rPr lang="ja-JP" altLang="en-US" sz="2000" dirty="0">
                <a:solidFill>
                  <a:prstClr val="black"/>
                </a:solidFill>
                <a:latin typeface="+mj-ea"/>
                <a:cs typeface="+mn-cs"/>
              </a:rPr>
              <a:t>。</a:t>
            </a:r>
          </a:p>
        </p:txBody>
      </p:sp>
      <p:sp>
        <p:nvSpPr>
          <p:cNvPr id="6" name="タイトル 1"/>
          <p:cNvSpPr txBox="1">
            <a:spLocks/>
          </p:cNvSpPr>
          <p:nvPr/>
        </p:nvSpPr>
        <p:spPr>
          <a:xfrm>
            <a:off x="542140" y="3310951"/>
            <a:ext cx="11132695" cy="180069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t>⇒感染症の予防及びまん延の防止のための指針</a:t>
            </a:r>
            <a:r>
              <a:rPr lang="ja-JP" altLang="en-US" sz="2000" dirty="0" smtClean="0"/>
              <a:t>に規定するとされている前ページの項目が、指針</a:t>
            </a:r>
            <a:endParaRPr lang="en-US" altLang="ja-JP" sz="2000" dirty="0" smtClean="0"/>
          </a:p>
          <a:p>
            <a:r>
              <a:rPr lang="ja-JP" altLang="en-US" sz="2000" dirty="0"/>
              <a:t>　</a:t>
            </a:r>
            <a:r>
              <a:rPr lang="ja-JP" altLang="en-US" sz="2000" dirty="0" smtClean="0"/>
              <a:t>の</a:t>
            </a:r>
            <a:r>
              <a:rPr lang="ja-JP" altLang="en-US" sz="2000" dirty="0"/>
              <a:t>中に盛り込まれていない事例がありました。</a:t>
            </a:r>
            <a:endParaRPr lang="en-US" altLang="ja-JP" sz="2000" dirty="0"/>
          </a:p>
          <a:p>
            <a:r>
              <a:rPr lang="ja-JP" altLang="en-US" sz="2000" dirty="0"/>
              <a:t>　</a:t>
            </a:r>
            <a:r>
              <a:rPr lang="ja-JP" altLang="en-US" sz="2000" dirty="0" smtClean="0"/>
              <a:t>指針には、平常時の対策及び発生時の対応方法について規定しましょう。また、「</a:t>
            </a:r>
            <a:r>
              <a:rPr lang="ja-JP" altLang="en-US" sz="2000" dirty="0"/>
              <a:t>発生時に</a:t>
            </a:r>
            <a:r>
              <a:rPr lang="ja-JP" altLang="en-US" sz="2000" dirty="0" err="1" smtClean="0"/>
              <a:t>お</a:t>
            </a:r>
            <a:r>
              <a:rPr lang="ja-JP" altLang="en-US" sz="2000" dirty="0" smtClean="0"/>
              <a:t>　</a:t>
            </a:r>
            <a:endParaRPr lang="en-US" altLang="ja-JP" sz="2000" dirty="0" smtClean="0"/>
          </a:p>
          <a:p>
            <a:r>
              <a:rPr lang="ja-JP" altLang="en-US" sz="2000" dirty="0"/>
              <a:t>　</a:t>
            </a:r>
            <a:r>
              <a:rPr lang="ja-JP" altLang="en-US" sz="2000" dirty="0" smtClean="0"/>
              <a:t>ける</a:t>
            </a:r>
            <a:r>
              <a:rPr lang="ja-JP" altLang="en-US" sz="2000" dirty="0"/>
              <a:t>事業所内の連絡体制や上記関係機関への</a:t>
            </a:r>
            <a:r>
              <a:rPr lang="ja-JP" altLang="en-US" sz="2000" dirty="0" smtClean="0"/>
              <a:t>連絡体制」も指針の中に明記する必要があります</a:t>
            </a:r>
            <a:endParaRPr lang="en-US" altLang="ja-JP" sz="2000" dirty="0" smtClean="0"/>
          </a:p>
          <a:p>
            <a:r>
              <a:rPr lang="ja-JP" altLang="en-US" sz="2000" dirty="0"/>
              <a:t>　</a:t>
            </a:r>
            <a:r>
              <a:rPr lang="ja-JP" altLang="en-US" sz="2000" dirty="0" smtClean="0"/>
              <a:t>が、当該内容が規定されていないことが最も多く見受けられました。定期的に指針の内容を確</a:t>
            </a:r>
            <a:endParaRPr lang="en-US" altLang="ja-JP" sz="2000" dirty="0" smtClean="0"/>
          </a:p>
          <a:p>
            <a:r>
              <a:rPr lang="ja-JP" altLang="en-US" sz="2000" dirty="0"/>
              <a:t>　</a:t>
            </a:r>
            <a:r>
              <a:rPr lang="ja-JP" altLang="en-US" sz="2000" dirty="0" smtClean="0"/>
              <a:t>認し、必要に応じて内容を修正しましょう。</a:t>
            </a:r>
            <a:endParaRPr lang="ja-JP" altLang="en-US" sz="2000" dirty="0"/>
          </a:p>
        </p:txBody>
      </p:sp>
      <p:sp>
        <p:nvSpPr>
          <p:cNvPr id="8" name="タイトル 1"/>
          <p:cNvSpPr txBox="1">
            <a:spLocks/>
          </p:cNvSpPr>
          <p:nvPr/>
        </p:nvSpPr>
        <p:spPr>
          <a:xfrm>
            <a:off x="542139" y="5599267"/>
            <a:ext cx="11132695" cy="1001828"/>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⇒指針に規定された委員会の体制と実際に開催した委員会の構成員が異なっている事例がありま</a:t>
            </a:r>
            <a:endParaRPr lang="en-US" altLang="ja-JP" sz="2000" dirty="0" smtClean="0"/>
          </a:p>
          <a:p>
            <a:r>
              <a:rPr lang="ja-JP" altLang="en-US" sz="2000" dirty="0"/>
              <a:t>　</a:t>
            </a:r>
            <a:r>
              <a:rPr lang="ja-JP" altLang="en-US" sz="2000" dirty="0" smtClean="0"/>
              <a:t>した。指針には実態に沿った内容を規定しましょう。</a:t>
            </a:r>
            <a:endParaRPr lang="ja-JP" altLang="en-US" sz="2000" dirty="0"/>
          </a:p>
        </p:txBody>
      </p:sp>
    </p:spTree>
    <p:extLst>
      <p:ext uri="{BB962C8B-B14F-4D97-AF65-F5344CB8AC3E}">
        <p14:creationId xmlns:p14="http://schemas.microsoft.com/office/powerpoint/2010/main" val="54143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③感染症</a:t>
            </a:r>
            <a:r>
              <a:rPr lang="ja-JP" altLang="en-US" sz="2800" dirty="0"/>
              <a:t>の予防及びまん延の防止のための研修及び訓練</a:t>
            </a:r>
            <a:endParaRPr lang="en-US" altLang="ja-JP" sz="2800" dirty="0"/>
          </a:p>
        </p:txBody>
      </p:sp>
      <p:sp>
        <p:nvSpPr>
          <p:cNvPr id="5" name="タイトル 1"/>
          <p:cNvSpPr txBox="1">
            <a:spLocks/>
          </p:cNvSpPr>
          <p:nvPr/>
        </p:nvSpPr>
        <p:spPr>
          <a:xfrm>
            <a:off x="592107" y="1118900"/>
            <a:ext cx="10937824" cy="109470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latin typeface="+mj-ea"/>
              </a:rPr>
              <a:t>事業所において感染症が発生し、又はまん延しないようにするための措置の一つとして、</a:t>
            </a:r>
            <a:r>
              <a:rPr lang="ja-JP" altLang="en-US" sz="2400" dirty="0" smtClean="0">
                <a:latin typeface="+mj-ea"/>
              </a:rPr>
              <a:t>事業所において、</a:t>
            </a:r>
            <a:r>
              <a:rPr lang="ja-JP" altLang="en-US" sz="2400" b="1" dirty="0" smtClean="0">
                <a:solidFill>
                  <a:srgbClr val="FF0000"/>
                </a:solidFill>
                <a:latin typeface="+mj-ea"/>
              </a:rPr>
              <a:t>「感染症の予防及びまん延の防止のための研修及び訓練」</a:t>
            </a:r>
            <a:r>
              <a:rPr lang="ja-JP" altLang="en-US" sz="2400" dirty="0" smtClean="0">
                <a:latin typeface="+mj-ea"/>
              </a:rPr>
              <a:t>を実施しなければ</a:t>
            </a:r>
            <a:r>
              <a:rPr lang="ja-JP" altLang="en-US" sz="2400" dirty="0">
                <a:latin typeface="+mj-ea"/>
              </a:rPr>
              <a:t>いけません。</a:t>
            </a:r>
            <a:endParaRPr lang="en-US" altLang="ja-JP" sz="2400" dirty="0">
              <a:latin typeface="+mj-ea"/>
            </a:endParaRPr>
          </a:p>
        </p:txBody>
      </p:sp>
      <p:sp>
        <p:nvSpPr>
          <p:cNvPr id="6" name="タイトル 1"/>
          <p:cNvSpPr txBox="1">
            <a:spLocks/>
          </p:cNvSpPr>
          <p:nvPr/>
        </p:nvSpPr>
        <p:spPr>
          <a:xfrm>
            <a:off x="592106" y="2333528"/>
            <a:ext cx="10937825" cy="1114758"/>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研修の内容としては、感染対策の基礎的内容等の適切な知識を普及・啓発するとともに、事業所における指針に基づいた衛生管理の徹底や衛生的なケアの励行を行うものされています。</a:t>
            </a:r>
            <a:endParaRPr lang="en-US" altLang="ja-JP" sz="2400" dirty="0"/>
          </a:p>
        </p:txBody>
      </p:sp>
      <p:sp>
        <p:nvSpPr>
          <p:cNvPr id="7" name="タイトル 1"/>
          <p:cNvSpPr txBox="1">
            <a:spLocks/>
          </p:cNvSpPr>
          <p:nvPr/>
        </p:nvSpPr>
        <p:spPr>
          <a:xfrm>
            <a:off x="592106" y="3568207"/>
            <a:ext cx="10937825" cy="123882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職員教育を組織的に徹底させていくためには、事業所が定期的な教育</a:t>
            </a:r>
            <a:r>
              <a:rPr lang="ja-JP" altLang="en-US" sz="2400" u="sng" dirty="0" smtClean="0">
                <a:solidFill>
                  <a:srgbClr val="FF0000"/>
                </a:solidFill>
              </a:rPr>
              <a:t>（年１回以上）</a:t>
            </a:r>
            <a:r>
              <a:rPr lang="ja-JP" altLang="en-US" sz="2400" dirty="0" smtClean="0"/>
              <a:t>を</a:t>
            </a:r>
            <a:r>
              <a:rPr lang="ja-JP" altLang="en-US" sz="2400" dirty="0"/>
              <a:t>開催</a:t>
            </a:r>
            <a:r>
              <a:rPr lang="ja-JP" altLang="en-US" sz="2400" dirty="0" smtClean="0"/>
              <a:t>するとともに、新規採用時には感染対策研修を実施することが望ましいとされています。</a:t>
            </a:r>
            <a:endParaRPr lang="en-US" altLang="ja-JP" sz="2400" dirty="0"/>
          </a:p>
        </p:txBody>
      </p:sp>
      <p:sp>
        <p:nvSpPr>
          <p:cNvPr id="8" name="タイトル 1"/>
          <p:cNvSpPr txBox="1">
            <a:spLocks/>
          </p:cNvSpPr>
          <p:nvPr/>
        </p:nvSpPr>
        <p:spPr>
          <a:xfrm>
            <a:off x="592106" y="4926949"/>
            <a:ext cx="10937825" cy="1563792"/>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また、研修の実施内容についても記録することが必要です。研修の実施は、厚生労働省「介護施設・事業所の職員向け感染症対策力向上のための研修教材」等を活用するなど、事業所内での研修で差し支えないものであり、事業所の実態に応じて行いましょう。</a:t>
            </a:r>
            <a:endParaRPr lang="en-US" altLang="ja-JP" sz="2400" dirty="0"/>
          </a:p>
        </p:txBody>
      </p:sp>
    </p:spTree>
    <p:extLst>
      <p:ext uri="{BB962C8B-B14F-4D97-AF65-F5344CB8AC3E}">
        <p14:creationId xmlns:p14="http://schemas.microsoft.com/office/powerpoint/2010/main" val="2743669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①</a:t>
            </a:r>
            <a:r>
              <a:rPr lang="en-US" altLang="ja-JP" sz="2800" dirty="0" smtClean="0"/>
              <a:t>BCP</a:t>
            </a:r>
            <a:r>
              <a:rPr lang="ja-JP" altLang="en-US" sz="2800" dirty="0" smtClean="0"/>
              <a:t>（業務継続計画）とは</a:t>
            </a:r>
            <a:endParaRPr lang="en-US" altLang="ja-JP" sz="2800" dirty="0"/>
          </a:p>
        </p:txBody>
      </p:sp>
      <p:sp>
        <p:nvSpPr>
          <p:cNvPr id="5" name="タイトル 1"/>
          <p:cNvSpPr txBox="1">
            <a:spLocks/>
          </p:cNvSpPr>
          <p:nvPr/>
        </p:nvSpPr>
        <p:spPr>
          <a:xfrm>
            <a:off x="272319" y="99897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b="1" dirty="0" smtClean="0">
                <a:solidFill>
                  <a:srgbClr val="FF0000"/>
                </a:solidFill>
              </a:rPr>
              <a:t>BCP</a:t>
            </a:r>
            <a:r>
              <a:rPr lang="ja-JP" altLang="en-US" sz="2400" b="1" dirty="0" smtClean="0">
                <a:solidFill>
                  <a:srgbClr val="FF0000"/>
                </a:solidFill>
              </a:rPr>
              <a:t>の策定・運用の流れ</a:t>
            </a:r>
            <a:endParaRPr lang="en-US" altLang="ja-JP" sz="2400" b="1" dirty="0">
              <a:solidFill>
                <a:srgbClr val="FF0000"/>
              </a:solidFill>
            </a:endParaRPr>
          </a:p>
        </p:txBody>
      </p:sp>
      <p:sp>
        <p:nvSpPr>
          <p:cNvPr id="9" name="タイトル 1"/>
          <p:cNvSpPr txBox="1">
            <a:spLocks/>
          </p:cNvSpPr>
          <p:nvPr/>
        </p:nvSpPr>
        <p:spPr>
          <a:xfrm>
            <a:off x="432836" y="1416328"/>
            <a:ext cx="11289470" cy="5314255"/>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342900" indent="-342900">
              <a:buFont typeface="Wingdings" panose="05000000000000000000" pitchFamily="2" charset="2"/>
              <a:buChar char="Ø"/>
            </a:pPr>
            <a:r>
              <a:rPr lang="ja-JP" altLang="en-US" sz="2000" dirty="0" smtClean="0"/>
              <a:t>ステップ１：</a:t>
            </a:r>
            <a:r>
              <a:rPr lang="ja-JP" altLang="en-US" sz="2000" b="1" dirty="0" smtClean="0"/>
              <a:t>基本方針</a:t>
            </a:r>
            <a:r>
              <a:rPr lang="ja-JP" altLang="en-US" sz="2000" dirty="0" smtClean="0"/>
              <a:t>（目的・対象）</a:t>
            </a:r>
            <a:endParaRPr lang="en-US" altLang="ja-JP" sz="2000" dirty="0" smtClean="0"/>
          </a:p>
          <a:p>
            <a:r>
              <a:rPr lang="ja-JP" altLang="en-US" sz="2000" dirty="0" smtClean="0"/>
              <a:t>　 目的：サービスの継続、利用者の安全確保、職員の安全確保　など</a:t>
            </a:r>
            <a:endParaRPr lang="en-US" altLang="ja-JP" sz="2000" dirty="0" smtClean="0"/>
          </a:p>
          <a:p>
            <a:r>
              <a:rPr lang="ja-JP" altLang="en-US" sz="2000" dirty="0"/>
              <a:t>　</a:t>
            </a:r>
            <a:r>
              <a:rPr lang="ja-JP" altLang="en-US" sz="2000" dirty="0" smtClean="0"/>
              <a:t>　　　 ⇒特に</a:t>
            </a:r>
            <a:r>
              <a:rPr lang="ja-JP" altLang="en-US" sz="2000" u="sng" dirty="0" smtClean="0">
                <a:solidFill>
                  <a:srgbClr val="FF0000"/>
                </a:solidFill>
              </a:rPr>
              <a:t>最初の３日間</a:t>
            </a:r>
            <a:r>
              <a:rPr lang="ja-JP" altLang="en-US" sz="2000" dirty="0" smtClean="0"/>
              <a:t>の対応が重要とされていますので、目的を明確にしましょう。</a:t>
            </a:r>
            <a:endParaRPr lang="en-US" altLang="ja-JP" sz="2000" dirty="0" smtClean="0"/>
          </a:p>
          <a:p>
            <a:r>
              <a:rPr lang="ja-JP" altLang="en-US" sz="2000" dirty="0"/>
              <a:t>　</a:t>
            </a:r>
            <a:r>
              <a:rPr lang="ja-JP" altLang="en-US" sz="2000" dirty="0" smtClean="0"/>
              <a:t> 対象：どこまで</a:t>
            </a:r>
            <a:r>
              <a:rPr lang="en-US" altLang="ja-JP" sz="2000" dirty="0" smtClean="0"/>
              <a:t>BCP</a:t>
            </a:r>
            <a:r>
              <a:rPr lang="ja-JP" altLang="en-US" sz="2000" dirty="0" smtClean="0"/>
              <a:t>でカバーするのか</a:t>
            </a:r>
            <a:endParaRPr lang="en-US" altLang="ja-JP" sz="2000" dirty="0" smtClean="0"/>
          </a:p>
          <a:p>
            <a:r>
              <a:rPr lang="ja-JP" altLang="en-US" sz="2000" dirty="0"/>
              <a:t>　</a:t>
            </a:r>
            <a:r>
              <a:rPr lang="ja-JP" altLang="en-US" sz="2000" dirty="0" smtClean="0"/>
              <a:t>　　　</a:t>
            </a:r>
            <a:r>
              <a:rPr lang="en-US" altLang="ja-JP" sz="2000" dirty="0"/>
              <a:t> </a:t>
            </a:r>
            <a:r>
              <a:rPr lang="ja-JP" altLang="en-US" sz="2000" dirty="0" smtClean="0"/>
              <a:t>⇒地域ごとに想定される災害やその程度などは異なります。ハザードマップ等を確認し、</a:t>
            </a:r>
            <a:endParaRPr lang="en-US" altLang="ja-JP" sz="2000" dirty="0" smtClean="0"/>
          </a:p>
          <a:p>
            <a:r>
              <a:rPr lang="ja-JP" altLang="en-US" sz="2000" dirty="0"/>
              <a:t>　</a:t>
            </a:r>
            <a:r>
              <a:rPr lang="ja-JP" altLang="en-US" sz="2000" dirty="0" smtClean="0"/>
              <a:t>　　　　 具体的に設定しましょう。</a:t>
            </a:r>
            <a:endParaRPr lang="en-US" altLang="ja-JP" sz="2000" dirty="0" smtClean="0"/>
          </a:p>
          <a:p>
            <a:endParaRPr lang="en-US" altLang="ja-JP" sz="1000" dirty="0"/>
          </a:p>
          <a:p>
            <a:pPr marL="342900" indent="-342900">
              <a:buFont typeface="Wingdings" panose="05000000000000000000" pitchFamily="2" charset="2"/>
              <a:buChar char="Ø"/>
            </a:pPr>
            <a:r>
              <a:rPr lang="ja-JP" altLang="en-US" sz="2000" dirty="0" smtClean="0"/>
              <a:t>ステップ２：</a:t>
            </a:r>
            <a:r>
              <a:rPr lang="en-US" altLang="ja-JP" sz="2000" b="1" dirty="0" smtClean="0"/>
              <a:t>BCP</a:t>
            </a:r>
            <a:r>
              <a:rPr lang="ja-JP" altLang="en-US" sz="2000" b="1" dirty="0" smtClean="0"/>
              <a:t>の策定</a:t>
            </a:r>
            <a:endParaRPr lang="en-US" altLang="ja-JP" sz="2000" b="1" dirty="0" smtClean="0"/>
          </a:p>
          <a:p>
            <a:r>
              <a:rPr lang="ja-JP" altLang="en-US" sz="2000" b="1" dirty="0" smtClean="0"/>
              <a:t>　 </a:t>
            </a:r>
            <a:r>
              <a:rPr lang="ja-JP" altLang="en-US" sz="2000" dirty="0" smtClean="0"/>
              <a:t>優先業務の選定：絶対に続けるべき業務を選定し、優先順位をつけます。</a:t>
            </a:r>
            <a:endParaRPr lang="en-US" altLang="ja-JP" sz="2000" b="1" dirty="0" smtClean="0"/>
          </a:p>
          <a:p>
            <a:r>
              <a:rPr lang="ja-JP" altLang="en-US" sz="2000" b="1" dirty="0"/>
              <a:t>　</a:t>
            </a:r>
            <a:r>
              <a:rPr lang="ja-JP" altLang="en-US" sz="2000" b="1" dirty="0" smtClean="0"/>
              <a:t> </a:t>
            </a:r>
            <a:r>
              <a:rPr lang="ja-JP" altLang="en-US" sz="2000" dirty="0" smtClean="0"/>
              <a:t>事前準備：必要なもの（人・物など）をリストアップし、どのように確保するか考えます。</a:t>
            </a:r>
            <a:endParaRPr lang="en-US" altLang="ja-JP" sz="2000" dirty="0" smtClean="0"/>
          </a:p>
          <a:p>
            <a:r>
              <a:rPr lang="ja-JP" altLang="en-US" sz="2000" b="1" dirty="0" smtClean="0"/>
              <a:t>　 </a:t>
            </a:r>
            <a:r>
              <a:rPr lang="ja-JP" altLang="en-US" sz="2000" dirty="0" smtClean="0"/>
              <a:t>初動対応：緊急時発生直後に、どのように行動するか具体的に決めます（安否確認など）。</a:t>
            </a:r>
            <a:endParaRPr lang="en-US" altLang="ja-JP" sz="2000" dirty="0" smtClean="0"/>
          </a:p>
          <a:p>
            <a:r>
              <a:rPr lang="ja-JP" altLang="en-US" sz="2000" b="1" dirty="0"/>
              <a:t>　</a:t>
            </a:r>
            <a:r>
              <a:rPr lang="ja-JP" altLang="en-US" sz="2000" b="1" dirty="0" smtClean="0"/>
              <a:t> </a:t>
            </a:r>
            <a:r>
              <a:rPr lang="ja-JP" altLang="en-US" sz="2000" dirty="0" smtClean="0"/>
              <a:t>業務継続・復旧：優先業務を続けるための手順、どの程度で元通りにできるか目標も決めます。</a:t>
            </a:r>
            <a:endParaRPr lang="en-US" altLang="ja-JP" sz="2000" dirty="0" smtClean="0"/>
          </a:p>
          <a:p>
            <a:endParaRPr lang="en-US" altLang="ja-JP" sz="1000" b="1" dirty="0"/>
          </a:p>
          <a:p>
            <a:pPr marL="342900" indent="-342900">
              <a:buFont typeface="Wingdings" panose="05000000000000000000" pitchFamily="2" charset="2"/>
              <a:buChar char="Ø"/>
            </a:pPr>
            <a:r>
              <a:rPr lang="ja-JP" altLang="en-US" sz="2000" dirty="0" smtClean="0"/>
              <a:t>ステップ３：</a:t>
            </a:r>
            <a:r>
              <a:rPr lang="ja-JP" altLang="en-US" sz="2000" b="1" dirty="0" smtClean="0"/>
              <a:t>計画の実施と運用</a:t>
            </a:r>
            <a:endParaRPr lang="en-US" altLang="ja-JP" sz="2000" dirty="0" smtClean="0"/>
          </a:p>
          <a:p>
            <a:r>
              <a:rPr lang="ja-JP" altLang="en-US" sz="2000" b="1" dirty="0"/>
              <a:t>　</a:t>
            </a:r>
            <a:r>
              <a:rPr lang="ja-JP" altLang="en-US" sz="2000" b="1" dirty="0" smtClean="0"/>
              <a:t> </a:t>
            </a:r>
            <a:r>
              <a:rPr lang="ja-JP" altLang="en-US" sz="2000" dirty="0" smtClean="0"/>
              <a:t>策定した</a:t>
            </a:r>
            <a:r>
              <a:rPr lang="en-US" altLang="ja-JP" sz="2000" dirty="0" smtClean="0"/>
              <a:t>BCP</a:t>
            </a:r>
            <a:r>
              <a:rPr lang="ja-JP" altLang="en-US" sz="2000" dirty="0" smtClean="0"/>
              <a:t>を関係者全員に周知します。分かりやすい手順書やマニュアルを整備することも</a:t>
            </a:r>
            <a:endParaRPr lang="en-US" altLang="ja-JP" sz="2000" dirty="0" smtClean="0"/>
          </a:p>
          <a:p>
            <a:r>
              <a:rPr lang="ja-JP" altLang="en-US" sz="2000" dirty="0"/>
              <a:t>　</a:t>
            </a:r>
            <a:r>
              <a:rPr lang="ja-JP" altLang="en-US" sz="2000" dirty="0" smtClean="0"/>
              <a:t> 一つの手段です。</a:t>
            </a:r>
            <a:endParaRPr lang="en-US" altLang="ja-JP" sz="2000" dirty="0" smtClean="0"/>
          </a:p>
          <a:p>
            <a:endParaRPr lang="en-US" altLang="ja-JP" sz="1000" dirty="0" smtClean="0"/>
          </a:p>
          <a:p>
            <a:pPr marL="342900" indent="-342900">
              <a:buFont typeface="Wingdings" panose="05000000000000000000" pitchFamily="2" charset="2"/>
              <a:buChar char="Ø"/>
            </a:pPr>
            <a:r>
              <a:rPr lang="ja-JP" altLang="en-US" sz="2000" dirty="0" smtClean="0"/>
              <a:t>ステップ４：</a:t>
            </a:r>
            <a:r>
              <a:rPr lang="ja-JP" altLang="en-US" sz="2000" b="1" dirty="0" smtClean="0"/>
              <a:t>研修・訓練</a:t>
            </a:r>
            <a:endParaRPr lang="en-US" altLang="ja-JP" sz="2000" b="1" dirty="0" smtClean="0"/>
          </a:p>
          <a:p>
            <a:endParaRPr lang="en-US" altLang="ja-JP" sz="2000" dirty="0"/>
          </a:p>
          <a:p>
            <a:pPr marL="342900" indent="-342900">
              <a:buFont typeface="Wingdings" panose="05000000000000000000" pitchFamily="2" charset="2"/>
              <a:buChar char="Ø"/>
            </a:pPr>
            <a:r>
              <a:rPr lang="ja-JP" altLang="en-US" sz="2000" dirty="0" smtClean="0"/>
              <a:t>ステップ５：</a:t>
            </a:r>
            <a:r>
              <a:rPr lang="ja-JP" altLang="en-US" sz="2000" b="1" dirty="0" smtClean="0"/>
              <a:t>改善</a:t>
            </a:r>
            <a:endParaRPr lang="en-US" altLang="ja-JP" sz="2000" b="1" dirty="0" smtClean="0"/>
          </a:p>
        </p:txBody>
      </p:sp>
      <p:sp>
        <p:nvSpPr>
          <p:cNvPr id="11" name="タイトル 1"/>
          <p:cNvSpPr txBox="1">
            <a:spLocks/>
          </p:cNvSpPr>
          <p:nvPr/>
        </p:nvSpPr>
        <p:spPr>
          <a:xfrm>
            <a:off x="4294362" y="5866640"/>
            <a:ext cx="5920495" cy="707218"/>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ステップ４・５については、後述の②～④の中で取り上げます。</a:t>
            </a:r>
            <a:endParaRPr lang="en-US" altLang="ja-JP" sz="2000" dirty="0" smtClean="0"/>
          </a:p>
        </p:txBody>
      </p:sp>
      <p:sp>
        <p:nvSpPr>
          <p:cNvPr id="2" name="右中かっこ 1"/>
          <p:cNvSpPr/>
          <p:nvPr/>
        </p:nvSpPr>
        <p:spPr>
          <a:xfrm>
            <a:off x="3759092" y="5746720"/>
            <a:ext cx="374753" cy="707218"/>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793363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③感染症</a:t>
            </a:r>
            <a:r>
              <a:rPr lang="ja-JP" altLang="en-US" sz="2800" dirty="0"/>
              <a:t>の予防及びまん延の防止のための研修及び訓練</a:t>
            </a:r>
            <a:endParaRPr lang="en-US" altLang="ja-JP" sz="2800" dirty="0"/>
          </a:p>
        </p:txBody>
      </p:sp>
      <p:sp>
        <p:nvSpPr>
          <p:cNvPr id="6" name="タイトル 1"/>
          <p:cNvSpPr txBox="1">
            <a:spLocks/>
          </p:cNvSpPr>
          <p:nvPr/>
        </p:nvSpPr>
        <p:spPr>
          <a:xfrm>
            <a:off x="592106" y="1789915"/>
            <a:ext cx="10937825" cy="82939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平時から、実際に感染症が発生した場合を想定し、発生時の対応について、訓練（シミュレーション）を定期的</a:t>
            </a:r>
            <a:r>
              <a:rPr lang="ja-JP" altLang="en-US" sz="2400" u="sng" dirty="0" smtClean="0">
                <a:solidFill>
                  <a:srgbClr val="FF0000"/>
                </a:solidFill>
              </a:rPr>
              <a:t>（年１回以上）</a:t>
            </a:r>
            <a:r>
              <a:rPr lang="ja-JP" altLang="en-US" sz="2400" dirty="0" smtClean="0"/>
              <a:t>に行う必要です。</a:t>
            </a:r>
            <a:endParaRPr lang="en-US" altLang="ja-JP" sz="2400" u="sng" dirty="0">
              <a:solidFill>
                <a:srgbClr val="FF0000"/>
              </a:solidFill>
            </a:endParaRPr>
          </a:p>
        </p:txBody>
      </p:sp>
      <p:sp>
        <p:nvSpPr>
          <p:cNvPr id="7" name="タイトル 1"/>
          <p:cNvSpPr txBox="1">
            <a:spLocks/>
          </p:cNvSpPr>
          <p:nvPr/>
        </p:nvSpPr>
        <p:spPr>
          <a:xfrm>
            <a:off x="592106" y="3153720"/>
            <a:ext cx="10937825" cy="123882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訓練においては、感染症発生時において迅速に行動することができるよう、発生時の対応を定めた指針及び研修内容に基づき、事業所内の役割分担の確認や、感染対策をした上でのケアの演習などを実施するものとされています。</a:t>
            </a:r>
            <a:endParaRPr lang="en-US" altLang="ja-JP" sz="2400" dirty="0"/>
          </a:p>
        </p:txBody>
      </p:sp>
      <p:sp>
        <p:nvSpPr>
          <p:cNvPr id="8" name="タイトル 1"/>
          <p:cNvSpPr txBox="1">
            <a:spLocks/>
          </p:cNvSpPr>
          <p:nvPr/>
        </p:nvSpPr>
        <p:spPr>
          <a:xfrm>
            <a:off x="592106" y="4926949"/>
            <a:ext cx="10937825" cy="1174048"/>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訓練の実施は、机上を含めその実施手法は問わないものの、机上及び実地で実施するものを適切に組み合わせながら実施することが適切であるとされています。</a:t>
            </a:r>
            <a:endParaRPr lang="en-US" altLang="ja-JP" sz="2400" dirty="0"/>
          </a:p>
        </p:txBody>
      </p:sp>
    </p:spTree>
    <p:extLst>
      <p:ext uri="{BB962C8B-B14F-4D97-AF65-F5344CB8AC3E}">
        <p14:creationId xmlns:p14="http://schemas.microsoft.com/office/powerpoint/2010/main" val="9003536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224852" y="734518"/>
            <a:ext cx="11797259" cy="5996065"/>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1400" dirty="0" smtClean="0">
              <a:solidFill>
                <a:srgbClr val="FF0000"/>
              </a:solidFill>
            </a:endParaRPr>
          </a:p>
          <a:p>
            <a:r>
              <a:rPr lang="ja-JP" altLang="en-US" sz="2400" dirty="0" smtClean="0">
                <a:solidFill>
                  <a:srgbClr val="FF0000"/>
                </a:solidFill>
              </a:rPr>
              <a:t>・研修（訓練）を</a:t>
            </a:r>
            <a:r>
              <a:rPr lang="ja-JP" altLang="en-US" sz="2400" dirty="0">
                <a:solidFill>
                  <a:srgbClr val="FF0000"/>
                </a:solidFill>
              </a:rPr>
              <a:t>実施</a:t>
            </a:r>
            <a:r>
              <a:rPr lang="ja-JP" altLang="en-US" sz="2400" dirty="0" smtClean="0">
                <a:solidFill>
                  <a:srgbClr val="FF0000"/>
                </a:solidFill>
              </a:rPr>
              <a:t>していなかった、また実施</a:t>
            </a:r>
            <a:r>
              <a:rPr lang="ja-JP" altLang="en-US" sz="2400" dirty="0">
                <a:solidFill>
                  <a:srgbClr val="FF0000"/>
                </a:solidFill>
              </a:rPr>
              <a:t>する認識も</a:t>
            </a:r>
            <a:r>
              <a:rPr lang="ja-JP" altLang="en-US" sz="2400" dirty="0" smtClean="0">
                <a:solidFill>
                  <a:srgbClr val="FF0000"/>
                </a:solidFill>
              </a:rPr>
              <a:t>なかった</a:t>
            </a:r>
            <a:endParaRPr lang="en-US" altLang="ja-JP" sz="2400" dirty="0" smtClean="0">
              <a:solidFill>
                <a:srgbClr val="FF0000"/>
              </a:solidFill>
            </a:endParaRPr>
          </a:p>
          <a:p>
            <a:r>
              <a:rPr lang="ja-JP" altLang="en-US" sz="2400" dirty="0">
                <a:solidFill>
                  <a:srgbClr val="FF0000"/>
                </a:solidFill>
              </a:rPr>
              <a:t>・</a:t>
            </a:r>
            <a:r>
              <a:rPr lang="ja-JP" altLang="en-US" sz="2400" dirty="0" smtClean="0">
                <a:solidFill>
                  <a:srgbClr val="FF0000"/>
                </a:solidFill>
              </a:rPr>
              <a:t>研修（訓練）を実施してはいたが、研修（訓練）の記録</a:t>
            </a:r>
            <a:r>
              <a:rPr lang="ja-JP" altLang="en-US" sz="2400" dirty="0">
                <a:solidFill>
                  <a:srgbClr val="FF0000"/>
                </a:solidFill>
              </a:rPr>
              <a:t>が作成されて</a:t>
            </a:r>
            <a:r>
              <a:rPr lang="ja-JP" altLang="en-US" sz="2400" dirty="0" smtClean="0">
                <a:solidFill>
                  <a:srgbClr val="FF0000"/>
                </a:solidFill>
              </a:rPr>
              <a:t>いなかった</a:t>
            </a:r>
            <a:endParaRPr lang="en-US" altLang="ja-JP" sz="2400" dirty="0"/>
          </a:p>
          <a:p>
            <a:endParaRPr lang="en-US" altLang="ja-JP" sz="2400" dirty="0" smtClean="0"/>
          </a:p>
          <a:p>
            <a:endParaRPr lang="en-US" altLang="ja-JP" sz="2400" dirty="0"/>
          </a:p>
          <a:p>
            <a:endParaRPr lang="en-US" altLang="ja-JP" sz="2400" dirty="0" smtClean="0"/>
          </a:p>
          <a:p>
            <a:endParaRPr lang="en-US" altLang="ja-JP" sz="2400" dirty="0"/>
          </a:p>
          <a:p>
            <a:endParaRPr lang="en-US" altLang="ja-JP" sz="1400" dirty="0" smtClean="0"/>
          </a:p>
          <a:p>
            <a:endParaRPr lang="en-US" altLang="ja-JP" sz="1400" dirty="0" smtClean="0"/>
          </a:p>
          <a:p>
            <a:endParaRPr lang="en-US" altLang="ja-JP" sz="1400" dirty="0" smtClean="0"/>
          </a:p>
          <a:p>
            <a:endParaRPr lang="en-US" altLang="ja-JP" sz="800" dirty="0" smtClean="0">
              <a:solidFill>
                <a:srgbClr val="FF0000"/>
              </a:solidFill>
            </a:endParaRPr>
          </a:p>
          <a:p>
            <a:endParaRPr lang="en-US" altLang="ja-JP" sz="800" dirty="0">
              <a:solidFill>
                <a:srgbClr val="FF0000"/>
              </a:solidFill>
            </a:endParaRPr>
          </a:p>
          <a:p>
            <a:endParaRPr lang="en-US" altLang="ja-JP" sz="800" dirty="0" smtClean="0">
              <a:solidFill>
                <a:srgbClr val="FF0000"/>
              </a:solidFill>
            </a:endParaRPr>
          </a:p>
          <a:p>
            <a:endParaRPr lang="en-US" altLang="ja-JP" sz="800" dirty="0" smtClean="0">
              <a:solidFill>
                <a:srgbClr val="FF0000"/>
              </a:solidFill>
            </a:endParaRPr>
          </a:p>
          <a:p>
            <a:endParaRPr lang="en-US" altLang="ja-JP" sz="800" dirty="0" smtClean="0">
              <a:solidFill>
                <a:srgbClr val="FF0000"/>
              </a:solidFill>
            </a:endParaRPr>
          </a:p>
          <a:p>
            <a:r>
              <a:rPr lang="ja-JP" altLang="en-US" sz="2400" dirty="0" smtClean="0">
                <a:solidFill>
                  <a:srgbClr val="FF0000"/>
                </a:solidFill>
              </a:rPr>
              <a:t>・</a:t>
            </a:r>
            <a:r>
              <a:rPr lang="ja-JP" altLang="en-US" sz="2400" dirty="0">
                <a:solidFill>
                  <a:srgbClr val="FF0000"/>
                </a:solidFill>
              </a:rPr>
              <a:t>新規採用時</a:t>
            </a:r>
            <a:r>
              <a:rPr lang="ja-JP" altLang="en-US" sz="2400" dirty="0" smtClean="0">
                <a:solidFill>
                  <a:srgbClr val="FF0000"/>
                </a:solidFill>
              </a:rPr>
              <a:t>に研修</a:t>
            </a:r>
            <a:r>
              <a:rPr lang="ja-JP" altLang="en-US" sz="2400" dirty="0">
                <a:solidFill>
                  <a:srgbClr val="FF0000"/>
                </a:solidFill>
              </a:rPr>
              <a:t>を実施していなかった</a:t>
            </a:r>
            <a:endParaRPr lang="en-US" altLang="ja-JP" sz="2400" dirty="0" smtClean="0"/>
          </a:p>
          <a:p>
            <a:r>
              <a:rPr lang="ja-JP" altLang="en-US" sz="2400" dirty="0" smtClean="0"/>
              <a:t>　</a:t>
            </a:r>
            <a:endParaRPr lang="en-US" altLang="ja-JP" sz="1200" dirty="0" smtClean="0"/>
          </a:p>
          <a:p>
            <a:endParaRPr lang="en-US" altLang="ja-JP" sz="2400" dirty="0"/>
          </a:p>
          <a:p>
            <a:endParaRPr lang="en-US" altLang="ja-JP" sz="2400" dirty="0" smtClean="0"/>
          </a:p>
          <a:p>
            <a:endParaRPr lang="en-US" altLang="ja-JP" sz="1200" dirty="0" smtClean="0"/>
          </a:p>
          <a:p>
            <a:endParaRPr lang="en-US" altLang="ja-JP" sz="2400" dirty="0"/>
          </a:p>
          <a:p>
            <a:endParaRPr lang="en-US" altLang="ja-JP" sz="2400" dirty="0" smtClean="0"/>
          </a:p>
          <a:p>
            <a:endParaRPr lang="ja-JP" altLang="en-US" sz="2400" dirty="0"/>
          </a:p>
        </p:txBody>
      </p:sp>
      <p:sp>
        <p:nvSpPr>
          <p:cNvPr id="2" name="タイトル 1"/>
          <p:cNvSpPr txBox="1">
            <a:spLocks/>
          </p:cNvSpPr>
          <p:nvPr/>
        </p:nvSpPr>
        <p:spPr>
          <a:xfrm>
            <a:off x="1" y="224853"/>
            <a:ext cx="5261548" cy="50966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t>【</a:t>
            </a:r>
            <a:r>
              <a:rPr lang="ja-JP" altLang="en-US" sz="2800" dirty="0" smtClean="0"/>
              <a:t>運営指導で確認された事例</a:t>
            </a:r>
            <a:r>
              <a:rPr lang="en-US" altLang="ja-JP" sz="2800" dirty="0" smtClean="0"/>
              <a:t>】</a:t>
            </a:r>
            <a:endParaRPr lang="ja-JP" altLang="en-US" sz="2800" dirty="0"/>
          </a:p>
        </p:txBody>
      </p:sp>
      <p:sp>
        <p:nvSpPr>
          <p:cNvPr id="4" name="タイトル 1"/>
          <p:cNvSpPr txBox="1">
            <a:spLocks/>
          </p:cNvSpPr>
          <p:nvPr/>
        </p:nvSpPr>
        <p:spPr>
          <a:xfrm>
            <a:off x="409730" y="1697633"/>
            <a:ext cx="11132694" cy="224478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⇒委員会</a:t>
            </a:r>
            <a:r>
              <a:rPr lang="ja-JP" altLang="en-US" sz="2200" dirty="0" smtClean="0"/>
              <a:t>の開催</a:t>
            </a:r>
            <a:r>
              <a:rPr lang="ja-JP" altLang="en-US" sz="2200" dirty="0" smtClean="0"/>
              <a:t>や指針</a:t>
            </a:r>
            <a:r>
              <a:rPr lang="ja-JP" altLang="en-US" sz="2200" dirty="0" smtClean="0"/>
              <a:t>の整備</a:t>
            </a:r>
            <a:r>
              <a:rPr lang="ja-JP" altLang="en-US" sz="2200" dirty="0" smtClean="0"/>
              <a:t>と同様</a:t>
            </a:r>
            <a:r>
              <a:rPr lang="ja-JP" altLang="en-US" sz="2200" dirty="0"/>
              <a:t>、感染症の予防及びまん延の防止のための</a:t>
            </a:r>
            <a:r>
              <a:rPr lang="ja-JP" altLang="en-US" sz="2200" dirty="0" smtClean="0"/>
              <a:t>研修及び</a:t>
            </a:r>
            <a:endParaRPr lang="en-US" altLang="ja-JP" sz="2200" dirty="0" smtClean="0"/>
          </a:p>
          <a:p>
            <a:r>
              <a:rPr lang="ja-JP" altLang="en-US" sz="2200" dirty="0"/>
              <a:t>　</a:t>
            </a:r>
            <a:r>
              <a:rPr lang="ja-JP" altLang="en-US" sz="2200" dirty="0" smtClean="0"/>
              <a:t>訓練</a:t>
            </a:r>
            <a:r>
              <a:rPr lang="ja-JP" altLang="en-US" sz="2200" dirty="0" smtClean="0"/>
              <a:t>を実施する必要があります。</a:t>
            </a:r>
            <a:endParaRPr lang="en-US" altLang="ja-JP" sz="2200" dirty="0" smtClean="0"/>
          </a:p>
          <a:p>
            <a:r>
              <a:rPr lang="ja-JP" altLang="en-US" sz="2200" dirty="0"/>
              <a:t>　</a:t>
            </a:r>
            <a:r>
              <a:rPr lang="ja-JP" altLang="en-US" sz="2200" dirty="0" smtClean="0"/>
              <a:t>研修や訓練の記録は事業者が措置を講じたことを証明する書類になります。研修や訓</a:t>
            </a:r>
            <a:endParaRPr lang="en-US" altLang="ja-JP" sz="2200" dirty="0" smtClean="0"/>
          </a:p>
          <a:p>
            <a:r>
              <a:rPr lang="ja-JP" altLang="en-US" sz="2200" dirty="0"/>
              <a:t>　</a:t>
            </a:r>
            <a:r>
              <a:rPr lang="ja-JP" altLang="en-US" sz="2200" dirty="0" smtClean="0"/>
              <a:t>練を実施した場合には適切に記録に残しましょう。</a:t>
            </a:r>
            <a:endParaRPr lang="en-US" altLang="ja-JP" sz="2200" dirty="0" smtClean="0"/>
          </a:p>
          <a:p>
            <a:r>
              <a:rPr lang="ja-JP" altLang="en-US" sz="2200" dirty="0"/>
              <a:t>　</a:t>
            </a:r>
            <a:r>
              <a:rPr lang="ja-JP" altLang="en-US" sz="2200" dirty="0" smtClean="0"/>
              <a:t>また、</a:t>
            </a:r>
            <a:r>
              <a:rPr lang="ja-JP" altLang="en-US" sz="2200" dirty="0"/>
              <a:t>感染症の予防及びまん延の防止のための研修及び</a:t>
            </a:r>
            <a:r>
              <a:rPr lang="ja-JP" altLang="en-US" sz="2200" dirty="0" smtClean="0"/>
              <a:t>訓練はそれぞれ、感染症のＢ</a:t>
            </a:r>
            <a:endParaRPr lang="en-US" altLang="ja-JP" sz="2200" dirty="0" smtClean="0"/>
          </a:p>
          <a:p>
            <a:r>
              <a:rPr lang="ja-JP" altLang="en-US" sz="2200" dirty="0"/>
              <a:t>　</a:t>
            </a:r>
            <a:r>
              <a:rPr lang="ja-JP" altLang="en-US" sz="2200" dirty="0" smtClean="0"/>
              <a:t>ＣＰに係る研修及び訓練と一体的に実施することも差し支えないとされています。</a:t>
            </a:r>
            <a:endParaRPr lang="en-US" altLang="ja-JP" sz="2200" dirty="0" smtClean="0"/>
          </a:p>
        </p:txBody>
      </p:sp>
      <p:sp>
        <p:nvSpPr>
          <p:cNvPr id="6" name="タイトル 1"/>
          <p:cNvSpPr txBox="1">
            <a:spLocks/>
          </p:cNvSpPr>
          <p:nvPr/>
        </p:nvSpPr>
        <p:spPr>
          <a:xfrm>
            <a:off x="409730" y="4423968"/>
            <a:ext cx="11132694" cy="96311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⇒従業者を新たに雇用した際には、感染対策研修を実施することが望ましいとされて</a:t>
            </a:r>
            <a:r>
              <a:rPr lang="ja-JP" altLang="en-US" sz="2200" dirty="0" err="1" smtClean="0"/>
              <a:t>い</a:t>
            </a:r>
            <a:endParaRPr lang="en-US" altLang="ja-JP" sz="2200" dirty="0" smtClean="0"/>
          </a:p>
          <a:p>
            <a:r>
              <a:rPr lang="ja-JP" altLang="en-US" sz="2200" dirty="0"/>
              <a:t>　</a:t>
            </a:r>
            <a:r>
              <a:rPr lang="ja-JP" altLang="en-US" sz="2200" dirty="0" smtClean="0"/>
              <a:t>ます。新規採用職員に対するオリエンテーションや研修の中で取り扱い、研修の実施</a:t>
            </a:r>
            <a:endParaRPr lang="en-US" altLang="ja-JP" sz="2200" dirty="0" smtClean="0"/>
          </a:p>
          <a:p>
            <a:r>
              <a:rPr lang="ja-JP" altLang="en-US" sz="2200" dirty="0"/>
              <a:t>　</a:t>
            </a:r>
            <a:r>
              <a:rPr lang="ja-JP" altLang="en-US" sz="2200" dirty="0" smtClean="0"/>
              <a:t>漏れがないように準備しましょう。</a:t>
            </a:r>
            <a:endParaRPr lang="ja-JP" altLang="en-US" sz="2200" dirty="0"/>
          </a:p>
        </p:txBody>
      </p:sp>
    </p:spTree>
    <p:extLst>
      <p:ext uri="{BB962C8B-B14F-4D97-AF65-F5344CB8AC3E}">
        <p14:creationId xmlns:p14="http://schemas.microsoft.com/office/powerpoint/2010/main" val="144939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8"/>
          <p:cNvSpPr txBox="1">
            <a:spLocks/>
          </p:cNvSpPr>
          <p:nvPr/>
        </p:nvSpPr>
        <p:spPr>
          <a:xfrm>
            <a:off x="254833" y="677239"/>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9" name="タイトル 8"/>
          <p:cNvSpPr>
            <a:spLocks noGrp="1"/>
          </p:cNvSpPr>
          <p:nvPr>
            <p:ph type="title"/>
          </p:nvPr>
        </p:nvSpPr>
        <p:spPr>
          <a:xfrm>
            <a:off x="254833" y="464695"/>
            <a:ext cx="6385810" cy="894048"/>
          </a:xfrm>
        </p:spPr>
        <p:txBody>
          <a:bodyPr>
            <a:normAutofit fontScale="90000"/>
          </a:bodyPr>
          <a:lstStyle/>
          <a:p>
            <a:r>
              <a:rPr kumimoji="1" lang="ja-JP" altLang="en-US" dirty="0" smtClean="0"/>
              <a:t>４．身体的拘束等について</a:t>
            </a:r>
            <a:endParaRPr kumimoji="1" lang="ja-JP" altLang="en-US" dirty="0"/>
          </a:p>
        </p:txBody>
      </p:sp>
      <p:sp>
        <p:nvSpPr>
          <p:cNvPr id="12" name="テキスト ボックス 11"/>
          <p:cNvSpPr txBox="1"/>
          <p:nvPr/>
        </p:nvSpPr>
        <p:spPr>
          <a:xfrm>
            <a:off x="584616" y="1993692"/>
            <a:ext cx="10553075" cy="4247317"/>
          </a:xfrm>
          <a:prstGeom prst="rect">
            <a:avLst/>
          </a:prstGeom>
          <a:noFill/>
        </p:spPr>
        <p:txBody>
          <a:bodyPr wrap="square" rtlCol="0">
            <a:spAutoFit/>
          </a:bodyPr>
          <a:lstStyle/>
          <a:p>
            <a:r>
              <a:rPr kumimoji="1" lang="ja-JP" altLang="en-US" sz="3000" dirty="0" smtClean="0">
                <a:latin typeface="+mj-ea"/>
                <a:ea typeface="+mj-ea"/>
              </a:rPr>
              <a:t>①令和６年度介護報酬改定に</a:t>
            </a:r>
            <a:r>
              <a:rPr lang="ja-JP" altLang="en-US" sz="3000" dirty="0">
                <a:latin typeface="+mj-ea"/>
                <a:ea typeface="+mj-ea"/>
              </a:rPr>
              <a:t>伴う身体的拘束等禁止</a:t>
            </a:r>
            <a:r>
              <a:rPr kumimoji="1" lang="ja-JP" altLang="en-US" sz="3000" dirty="0" smtClean="0">
                <a:latin typeface="+mj-ea"/>
                <a:ea typeface="+mj-ea"/>
              </a:rPr>
              <a:t>の明文化</a:t>
            </a:r>
            <a:endParaRPr kumimoji="1" lang="en-US" altLang="ja-JP" sz="3000" dirty="0" smtClean="0">
              <a:latin typeface="+mj-ea"/>
              <a:ea typeface="+mj-ea"/>
            </a:endParaRPr>
          </a:p>
          <a:p>
            <a:endParaRPr kumimoji="1" lang="en-US" altLang="ja-JP" sz="3000" dirty="0" smtClean="0">
              <a:latin typeface="+mj-ea"/>
              <a:ea typeface="+mj-ea"/>
            </a:endParaRPr>
          </a:p>
          <a:p>
            <a:r>
              <a:rPr lang="ja-JP" altLang="en-US" sz="3000" dirty="0" smtClean="0">
                <a:latin typeface="+mj-ea"/>
                <a:ea typeface="+mj-ea"/>
              </a:rPr>
              <a:t>②身体的拘束等とは</a:t>
            </a:r>
            <a:endParaRPr lang="en-US" altLang="ja-JP" sz="3000" dirty="0" smtClean="0">
              <a:latin typeface="+mj-ea"/>
              <a:ea typeface="+mj-ea"/>
            </a:endParaRPr>
          </a:p>
          <a:p>
            <a:endParaRPr lang="en-US" altLang="ja-JP" sz="3000" dirty="0" smtClean="0">
              <a:latin typeface="+mj-ea"/>
              <a:ea typeface="+mj-ea"/>
            </a:endParaRPr>
          </a:p>
          <a:p>
            <a:r>
              <a:rPr lang="ja-JP" altLang="en-US" sz="3000" dirty="0" smtClean="0">
                <a:latin typeface="+mj-ea"/>
                <a:ea typeface="+mj-ea"/>
              </a:rPr>
              <a:t>③これまでの取扱いとの比較</a:t>
            </a:r>
            <a:endParaRPr lang="en-US" altLang="ja-JP" sz="3000" dirty="0" smtClean="0">
              <a:latin typeface="+mj-ea"/>
              <a:ea typeface="+mj-ea"/>
            </a:endParaRPr>
          </a:p>
          <a:p>
            <a:endParaRPr lang="en-US" altLang="ja-JP" sz="3000" dirty="0">
              <a:latin typeface="+mj-ea"/>
              <a:ea typeface="+mj-ea"/>
            </a:endParaRPr>
          </a:p>
          <a:p>
            <a:r>
              <a:rPr lang="ja-JP" altLang="en-US" sz="3000" dirty="0" smtClean="0">
                <a:latin typeface="+mj-ea"/>
                <a:ea typeface="+mj-ea"/>
              </a:rPr>
              <a:t>④</a:t>
            </a:r>
            <a:r>
              <a:rPr lang="ja-JP" altLang="en-US" sz="3000" dirty="0">
                <a:latin typeface="+mj-ea"/>
                <a:ea typeface="+mj-ea"/>
              </a:rPr>
              <a:t>なぜ身体的拘束等を</a:t>
            </a:r>
            <a:r>
              <a:rPr lang="ja-JP" altLang="en-US" sz="3000" dirty="0" smtClean="0">
                <a:latin typeface="+mj-ea"/>
                <a:ea typeface="+mj-ea"/>
              </a:rPr>
              <a:t>行ってはならないのか</a:t>
            </a:r>
            <a:endParaRPr lang="en-US" altLang="ja-JP" sz="3000" dirty="0" smtClean="0">
              <a:latin typeface="+mj-ea"/>
              <a:ea typeface="+mj-ea"/>
            </a:endParaRPr>
          </a:p>
          <a:p>
            <a:endParaRPr lang="en-US" altLang="ja-JP" sz="3000" dirty="0" smtClean="0">
              <a:latin typeface="+mj-ea"/>
              <a:ea typeface="+mj-ea"/>
            </a:endParaRPr>
          </a:p>
          <a:p>
            <a:r>
              <a:rPr lang="ja-JP" altLang="en-US" sz="3000" dirty="0">
                <a:latin typeface="+mj-ea"/>
                <a:ea typeface="+mj-ea"/>
              </a:rPr>
              <a:t>⑤</a:t>
            </a:r>
            <a:r>
              <a:rPr lang="ja-JP" altLang="en-US" sz="3000" dirty="0" smtClean="0">
                <a:latin typeface="+mj-ea"/>
                <a:ea typeface="+mj-ea"/>
              </a:rPr>
              <a:t>緊急やむを得ず実施する場合の三要件等について</a:t>
            </a:r>
            <a:endParaRPr lang="en-US" altLang="ja-JP" sz="3000" dirty="0">
              <a:latin typeface="+mj-ea"/>
              <a:ea typeface="+mj-ea"/>
            </a:endParaRPr>
          </a:p>
        </p:txBody>
      </p:sp>
    </p:spTree>
    <p:extLst>
      <p:ext uri="{BB962C8B-B14F-4D97-AF65-F5344CB8AC3E}">
        <p14:creationId xmlns:p14="http://schemas.microsoft.com/office/powerpoint/2010/main" val="33120872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8"/>
          <p:cNvSpPr txBox="1">
            <a:spLocks/>
          </p:cNvSpPr>
          <p:nvPr/>
        </p:nvSpPr>
        <p:spPr>
          <a:xfrm>
            <a:off x="178009" y="154847"/>
            <a:ext cx="9865400"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テキスト プレースホルダー 2"/>
          <p:cNvSpPr>
            <a:spLocks noGrp="1"/>
          </p:cNvSpPr>
          <p:nvPr>
            <p:ph type="body" idx="1"/>
          </p:nvPr>
        </p:nvSpPr>
        <p:spPr>
          <a:xfrm>
            <a:off x="322185" y="976833"/>
            <a:ext cx="11505054" cy="866957"/>
          </a:xfrm>
        </p:spPr>
        <p:txBody>
          <a:bodyPr>
            <a:normAutofit/>
          </a:bodyPr>
          <a:lstStyle/>
          <a:p>
            <a:r>
              <a:rPr kumimoji="1" lang="ja-JP" altLang="en-US" dirty="0" smtClean="0">
                <a:solidFill>
                  <a:schemeClr val="tx1"/>
                </a:solidFill>
                <a:latin typeface="+mj-ea"/>
                <a:ea typeface="+mj-ea"/>
              </a:rPr>
              <a:t>令和６年度介護報酬改定により、通所系サービスにおいても、</a:t>
            </a:r>
            <a:r>
              <a:rPr kumimoji="1" lang="ja-JP" altLang="en-US" b="1" u="sng" dirty="0" smtClean="0">
                <a:solidFill>
                  <a:srgbClr val="FF0000"/>
                </a:solidFill>
                <a:latin typeface="+mj-ea"/>
                <a:ea typeface="+mj-ea"/>
              </a:rPr>
              <a:t>緊急やむを得ない場合を除いて、身体的拘束等を実施してはならないと運営基準に明文化</a:t>
            </a:r>
            <a:r>
              <a:rPr kumimoji="1" lang="ja-JP" altLang="en-US" dirty="0" smtClean="0">
                <a:solidFill>
                  <a:schemeClr val="tx1"/>
                </a:solidFill>
                <a:latin typeface="+mj-ea"/>
                <a:ea typeface="+mj-ea"/>
              </a:rPr>
              <a:t>されました。</a:t>
            </a:r>
            <a:endParaRPr kumimoji="1" lang="ja-JP" altLang="en-US" dirty="0">
              <a:solidFill>
                <a:schemeClr val="tx1"/>
              </a:solidFill>
              <a:latin typeface="+mj-ea"/>
              <a:ea typeface="+mj-ea"/>
            </a:endParaRPr>
          </a:p>
        </p:txBody>
      </p:sp>
      <p:sp>
        <p:nvSpPr>
          <p:cNvPr id="5" name="テキスト ボックス 4"/>
          <p:cNvSpPr txBox="1"/>
          <p:nvPr/>
        </p:nvSpPr>
        <p:spPr>
          <a:xfrm>
            <a:off x="194872" y="284814"/>
            <a:ext cx="9848537" cy="523220"/>
          </a:xfrm>
          <a:prstGeom prst="rect">
            <a:avLst/>
          </a:prstGeom>
          <a:noFill/>
        </p:spPr>
        <p:txBody>
          <a:bodyPr wrap="square" rtlCol="0">
            <a:spAutoFit/>
          </a:bodyPr>
          <a:lstStyle/>
          <a:p>
            <a:r>
              <a:rPr lang="ja-JP" altLang="en-US" sz="2800" dirty="0">
                <a:latin typeface="+mj-ea"/>
                <a:ea typeface="+mj-ea"/>
              </a:rPr>
              <a:t>①令和６年度介護報酬改定に伴う</a:t>
            </a:r>
            <a:r>
              <a:rPr lang="ja-JP" altLang="en-US" sz="2800" dirty="0" smtClean="0">
                <a:latin typeface="+mj-ea"/>
                <a:ea typeface="+mj-ea"/>
              </a:rPr>
              <a:t>身体的拘束等禁止</a:t>
            </a:r>
            <a:r>
              <a:rPr lang="ja-JP" altLang="en-US" sz="2800" dirty="0">
                <a:latin typeface="+mj-ea"/>
                <a:ea typeface="+mj-ea"/>
              </a:rPr>
              <a:t>の</a:t>
            </a:r>
            <a:r>
              <a:rPr lang="ja-JP" altLang="en-US" sz="2800" dirty="0" smtClean="0">
                <a:latin typeface="+mj-ea"/>
                <a:ea typeface="+mj-ea"/>
              </a:rPr>
              <a:t>明文化</a:t>
            </a:r>
            <a:endParaRPr lang="en-US" altLang="ja-JP" sz="2800" dirty="0">
              <a:latin typeface="+mj-ea"/>
              <a:ea typeface="+mj-ea"/>
            </a:endParaRPr>
          </a:p>
        </p:txBody>
      </p:sp>
      <p:sp>
        <p:nvSpPr>
          <p:cNvPr id="6" name="テキスト プレースホルダー 2"/>
          <p:cNvSpPr txBox="1">
            <a:spLocks/>
          </p:cNvSpPr>
          <p:nvPr/>
        </p:nvSpPr>
        <p:spPr>
          <a:xfrm>
            <a:off x="322184" y="2879546"/>
            <a:ext cx="11340163" cy="3003108"/>
          </a:xfrm>
          <a:prstGeom prst="rect">
            <a:avLst/>
          </a:prstGeom>
          <a:solidFill>
            <a:schemeClr val="bg1">
              <a:lumMod val="85000"/>
            </a:schemeClr>
          </a:solidFill>
          <a:ln>
            <a:solidFill>
              <a:schemeClr val="tx1"/>
            </a:solidFill>
          </a:ln>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9pPr>
          </a:lstStyle>
          <a:p>
            <a:r>
              <a:rPr lang="ja-JP" altLang="en-US" sz="2000" dirty="0" smtClean="0">
                <a:solidFill>
                  <a:schemeClr val="tx1"/>
                </a:solidFill>
                <a:latin typeface="+mj-ea"/>
                <a:ea typeface="+mj-ea"/>
              </a:rPr>
              <a:t>（指定通所介護の具体的取扱方針）</a:t>
            </a:r>
          </a:p>
          <a:p>
            <a:r>
              <a:rPr lang="ja-JP" altLang="en-US" sz="2000" dirty="0" smtClean="0">
                <a:solidFill>
                  <a:schemeClr val="tx1"/>
                </a:solidFill>
                <a:latin typeface="+mj-ea"/>
                <a:ea typeface="+mj-ea"/>
              </a:rPr>
              <a:t>第九十八条　指定通所介護の方針は、次に掲げるところによるものとする。</a:t>
            </a:r>
          </a:p>
          <a:p>
            <a:r>
              <a:rPr lang="ja-JP" altLang="en-US" sz="2000" dirty="0" smtClean="0">
                <a:solidFill>
                  <a:schemeClr val="tx1"/>
                </a:solidFill>
                <a:latin typeface="+mj-ea"/>
                <a:ea typeface="+mj-ea"/>
              </a:rPr>
              <a:t>（略）</a:t>
            </a:r>
            <a:endParaRPr lang="en-US" altLang="ja-JP" sz="2000" dirty="0" smtClean="0">
              <a:solidFill>
                <a:schemeClr val="tx1"/>
              </a:solidFill>
              <a:latin typeface="+mj-ea"/>
              <a:ea typeface="+mj-ea"/>
            </a:endParaRPr>
          </a:p>
          <a:p>
            <a:r>
              <a:rPr lang="ja-JP" altLang="en-US" sz="2000" dirty="0" smtClean="0">
                <a:solidFill>
                  <a:schemeClr val="tx1"/>
                </a:solidFill>
                <a:latin typeface="+mj-ea"/>
                <a:ea typeface="+mj-ea"/>
              </a:rPr>
              <a:t>三　指定通所介護の提供に当たっては、当該利用者又は他の利用者等の生命又は身体を保護するため</a:t>
            </a:r>
            <a:r>
              <a:rPr lang="ja-JP" altLang="en-US" sz="2000" u="sng" dirty="0" smtClean="0">
                <a:solidFill>
                  <a:schemeClr val="tx1"/>
                </a:solidFill>
                <a:latin typeface="+mj-ea"/>
                <a:ea typeface="+mj-ea"/>
              </a:rPr>
              <a:t>緊急やむを得ない場合を除き、</a:t>
            </a:r>
            <a:r>
              <a:rPr lang="ja-JP" altLang="en-US" sz="2000" b="1" u="sng" dirty="0" smtClean="0">
                <a:solidFill>
                  <a:srgbClr val="FF0000"/>
                </a:solidFill>
                <a:latin typeface="+mj-ea"/>
                <a:ea typeface="+mj-ea"/>
              </a:rPr>
              <a:t>身体的拘束等を行ってはならない</a:t>
            </a:r>
            <a:r>
              <a:rPr lang="ja-JP" altLang="en-US" sz="2000" dirty="0" smtClean="0">
                <a:solidFill>
                  <a:schemeClr val="tx1"/>
                </a:solidFill>
                <a:latin typeface="+mj-ea"/>
                <a:ea typeface="+mj-ea"/>
              </a:rPr>
              <a:t>。</a:t>
            </a:r>
          </a:p>
          <a:p>
            <a:r>
              <a:rPr lang="ja-JP" altLang="en-US" sz="2000" dirty="0" smtClean="0">
                <a:solidFill>
                  <a:schemeClr val="tx1"/>
                </a:solidFill>
                <a:latin typeface="+mj-ea"/>
                <a:ea typeface="+mj-ea"/>
              </a:rPr>
              <a:t>四　前号の身体的拘束等を行う場合には、その態様及び時間、その際の利用者の心身の状況並びに緊急やむを得ない理由を記録しなければならない。</a:t>
            </a:r>
          </a:p>
          <a:p>
            <a:r>
              <a:rPr lang="ja-JP" altLang="en-US" sz="2000" dirty="0" smtClean="0">
                <a:solidFill>
                  <a:schemeClr val="tx1"/>
                </a:solidFill>
                <a:latin typeface="+mj-ea"/>
                <a:ea typeface="+mj-ea"/>
              </a:rPr>
              <a:t>（略）</a:t>
            </a:r>
            <a:endParaRPr lang="ja-JP" altLang="en-US" sz="2000" dirty="0">
              <a:solidFill>
                <a:schemeClr val="tx1"/>
              </a:solidFill>
              <a:latin typeface="+mj-ea"/>
              <a:ea typeface="+mj-ea"/>
            </a:endParaRPr>
          </a:p>
        </p:txBody>
      </p:sp>
      <p:sp>
        <p:nvSpPr>
          <p:cNvPr id="7" name="テキスト プレースホルダー 2"/>
          <p:cNvSpPr txBox="1">
            <a:spLocks/>
          </p:cNvSpPr>
          <p:nvPr/>
        </p:nvSpPr>
        <p:spPr>
          <a:xfrm>
            <a:off x="322184" y="1843790"/>
            <a:ext cx="11505056" cy="82198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kumimoji="1"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9pPr>
          </a:lstStyle>
          <a:p>
            <a:r>
              <a:rPr lang="ja-JP" altLang="en-US" dirty="0" smtClean="0">
                <a:solidFill>
                  <a:schemeClr val="tx1"/>
                </a:solidFill>
                <a:latin typeface="+mj-ea"/>
                <a:ea typeface="+mj-ea"/>
              </a:rPr>
              <a:t>以下、「</a:t>
            </a:r>
            <a:r>
              <a:rPr lang="ja-JP" altLang="en-US" dirty="0">
                <a:solidFill>
                  <a:schemeClr val="tx1"/>
                </a:solidFill>
                <a:latin typeface="+mj-ea"/>
                <a:ea typeface="+mj-ea"/>
              </a:rPr>
              <a:t>指定居宅サービス等の事業の人員、設備及び運営に関する</a:t>
            </a:r>
            <a:r>
              <a:rPr lang="ja-JP" altLang="en-US" dirty="0" smtClean="0">
                <a:solidFill>
                  <a:schemeClr val="tx1"/>
                </a:solidFill>
                <a:latin typeface="+mj-ea"/>
                <a:ea typeface="+mj-ea"/>
              </a:rPr>
              <a:t>基準（平成</a:t>
            </a:r>
            <a:r>
              <a:rPr lang="en-US" altLang="ja-JP" dirty="0" smtClean="0">
                <a:solidFill>
                  <a:schemeClr val="tx1"/>
                </a:solidFill>
                <a:latin typeface="+mj-ea"/>
                <a:ea typeface="+mj-ea"/>
              </a:rPr>
              <a:t>11</a:t>
            </a:r>
            <a:r>
              <a:rPr lang="ja-JP" altLang="en-US" dirty="0" smtClean="0">
                <a:solidFill>
                  <a:schemeClr val="tx1"/>
                </a:solidFill>
                <a:latin typeface="+mj-ea"/>
                <a:ea typeface="+mj-ea"/>
              </a:rPr>
              <a:t>年厚生省令第</a:t>
            </a:r>
            <a:r>
              <a:rPr lang="en-US" altLang="ja-JP" dirty="0" smtClean="0">
                <a:solidFill>
                  <a:schemeClr val="tx1"/>
                </a:solidFill>
                <a:latin typeface="+mj-ea"/>
                <a:ea typeface="+mj-ea"/>
              </a:rPr>
              <a:t>37</a:t>
            </a:r>
            <a:r>
              <a:rPr lang="ja-JP" altLang="en-US" dirty="0" smtClean="0">
                <a:solidFill>
                  <a:schemeClr val="tx1"/>
                </a:solidFill>
                <a:latin typeface="+mj-ea"/>
                <a:ea typeface="+mj-ea"/>
              </a:rPr>
              <a:t>号）」より抜粋。</a:t>
            </a:r>
            <a:endParaRPr lang="ja-JP" altLang="en-US" dirty="0">
              <a:solidFill>
                <a:schemeClr val="tx1"/>
              </a:solidFill>
              <a:latin typeface="+mj-ea"/>
              <a:ea typeface="+mj-ea"/>
            </a:endParaRPr>
          </a:p>
        </p:txBody>
      </p:sp>
      <p:sp>
        <p:nvSpPr>
          <p:cNvPr id="9" name="テキスト プレースホルダー 2"/>
          <p:cNvSpPr txBox="1">
            <a:spLocks/>
          </p:cNvSpPr>
          <p:nvPr/>
        </p:nvSpPr>
        <p:spPr>
          <a:xfrm>
            <a:off x="322184" y="6058629"/>
            <a:ext cx="11505056" cy="61199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kumimoji="1"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kumimoji="1" sz="1600" kern="1200">
                <a:solidFill>
                  <a:schemeClr val="tx1">
                    <a:tint val="75000"/>
                  </a:schemeClr>
                </a:solidFill>
                <a:latin typeface="+mn-lt"/>
                <a:ea typeface="+mn-ea"/>
                <a:cs typeface="+mn-cs"/>
              </a:defRPr>
            </a:lvl9pPr>
          </a:lstStyle>
          <a:p>
            <a:r>
              <a:rPr lang="ja-JP" altLang="en-US" dirty="0" smtClean="0">
                <a:solidFill>
                  <a:schemeClr val="tx1"/>
                </a:solidFill>
                <a:latin typeface="+mj-ea"/>
                <a:ea typeface="+mj-ea"/>
              </a:rPr>
              <a:t>他通所系サービス種別においても、指定通所介護と同様の基準が設けられています</a:t>
            </a:r>
            <a:r>
              <a:rPr lang="ja-JP" altLang="en-US" dirty="0" smtClean="0">
                <a:solidFill>
                  <a:schemeClr val="tx1"/>
                </a:solidFill>
              </a:rPr>
              <a:t>。</a:t>
            </a:r>
            <a:endParaRPr lang="ja-JP" altLang="en-US" dirty="0">
              <a:solidFill>
                <a:schemeClr val="tx1"/>
              </a:solidFill>
            </a:endParaRPr>
          </a:p>
        </p:txBody>
      </p:sp>
    </p:spTree>
    <p:extLst>
      <p:ext uri="{BB962C8B-B14F-4D97-AF65-F5344CB8AC3E}">
        <p14:creationId xmlns:p14="http://schemas.microsoft.com/office/powerpoint/2010/main" val="141884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txBox="1">
            <a:spLocks/>
          </p:cNvSpPr>
          <p:nvPr/>
        </p:nvSpPr>
        <p:spPr>
          <a:xfrm>
            <a:off x="161770" y="242798"/>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title"/>
          </p:nvPr>
        </p:nvSpPr>
        <p:spPr>
          <a:xfrm>
            <a:off x="238593" y="215224"/>
            <a:ext cx="3598890" cy="804108"/>
          </a:xfrm>
        </p:spPr>
        <p:txBody>
          <a:bodyPr>
            <a:normAutofit/>
          </a:bodyPr>
          <a:lstStyle/>
          <a:p>
            <a:r>
              <a:rPr kumimoji="1" lang="ja-JP" altLang="en-US" sz="2800" dirty="0" smtClean="0"/>
              <a:t>②</a:t>
            </a:r>
            <a:r>
              <a:rPr kumimoji="1" lang="ja-JP" altLang="en-US" sz="2800" dirty="0" smtClean="0"/>
              <a:t>身体的拘束等と</a:t>
            </a:r>
            <a:r>
              <a:rPr kumimoji="1" lang="ja-JP" altLang="en-US" sz="2800" dirty="0" smtClean="0"/>
              <a:t>は</a:t>
            </a:r>
            <a:endParaRPr kumimoji="1" lang="ja-JP" altLang="en-US" sz="2800" dirty="0"/>
          </a:p>
        </p:txBody>
      </p:sp>
      <p:sp>
        <p:nvSpPr>
          <p:cNvPr id="3" name="タイトル 1"/>
          <p:cNvSpPr txBox="1">
            <a:spLocks/>
          </p:cNvSpPr>
          <p:nvPr/>
        </p:nvSpPr>
        <p:spPr>
          <a:xfrm>
            <a:off x="158956" y="886279"/>
            <a:ext cx="4270948" cy="9893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そもそ</a:t>
            </a:r>
            <a:r>
              <a:rPr lang="ja-JP" altLang="en-US" sz="2400" dirty="0"/>
              <a:t>も</a:t>
            </a:r>
            <a:r>
              <a:rPr lang="ja-JP" altLang="en-US" sz="2400" dirty="0" smtClean="0"/>
              <a:t>身体的拘束等とは</a:t>
            </a:r>
            <a:r>
              <a:rPr lang="en-US" altLang="ja-JP" sz="2400" dirty="0" smtClean="0"/>
              <a:t>…</a:t>
            </a:r>
          </a:p>
        </p:txBody>
      </p:sp>
      <p:sp>
        <p:nvSpPr>
          <p:cNvPr id="5" name="タイトル 1"/>
          <p:cNvSpPr txBox="1">
            <a:spLocks/>
          </p:cNvSpPr>
          <p:nvPr/>
        </p:nvSpPr>
        <p:spPr>
          <a:xfrm>
            <a:off x="3914306" y="886279"/>
            <a:ext cx="8544392" cy="130414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effectLst>
                  <a:outerShdw blurRad="38100" dist="38100" dir="2700000" algn="tl">
                    <a:srgbClr val="000000">
                      <a:alpha val="43137"/>
                    </a:srgbClr>
                  </a:outerShdw>
                </a:effectLst>
              </a:rPr>
              <a:t>「本人の行動の自由を制限すること」</a:t>
            </a:r>
            <a:endParaRPr lang="en-US" altLang="ja-JP" sz="2400" b="1" dirty="0" smtClean="0">
              <a:solidFill>
                <a:srgbClr val="FF0000"/>
              </a:solidFill>
              <a:effectLst>
                <a:outerShdw blurRad="38100" dist="38100" dir="2700000" algn="tl">
                  <a:srgbClr val="000000">
                    <a:alpha val="43137"/>
                  </a:srgbClr>
                </a:outerShdw>
              </a:effectLst>
            </a:endParaRPr>
          </a:p>
          <a:p>
            <a:r>
              <a:rPr lang="ja-JP" altLang="en-US" sz="2400" dirty="0" smtClean="0"/>
              <a:t>（身体拘束廃止・防止の手引き（令和６年３月）より抜粋）</a:t>
            </a:r>
            <a:endParaRPr lang="ja-JP" altLang="en-US" sz="2400" dirty="0"/>
          </a:p>
        </p:txBody>
      </p:sp>
      <p:sp>
        <p:nvSpPr>
          <p:cNvPr id="6" name="タイトル 1"/>
          <p:cNvSpPr txBox="1">
            <a:spLocks/>
          </p:cNvSpPr>
          <p:nvPr/>
        </p:nvSpPr>
        <p:spPr>
          <a:xfrm>
            <a:off x="480933" y="1993144"/>
            <a:ext cx="11286345" cy="8041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t>身体拘束廃止・防止の対象となる具体的な</a:t>
            </a:r>
            <a:r>
              <a:rPr lang="ja-JP" altLang="en-US" sz="2400" dirty="0" smtClean="0"/>
              <a:t>行為として、以下の</a:t>
            </a:r>
            <a:r>
              <a:rPr lang="en-US" altLang="ja-JP" sz="2400" dirty="0" smtClean="0"/>
              <a:t>11</a:t>
            </a:r>
            <a:r>
              <a:rPr lang="ja-JP" altLang="en-US" sz="2400" dirty="0" smtClean="0"/>
              <a:t>種の例が挙げられている。</a:t>
            </a:r>
            <a:endParaRPr lang="ja-JP" altLang="en-US" sz="2400" dirty="0"/>
          </a:p>
        </p:txBody>
      </p:sp>
      <p:sp>
        <p:nvSpPr>
          <p:cNvPr id="7" name="タイトル 1"/>
          <p:cNvSpPr txBox="1">
            <a:spLocks/>
          </p:cNvSpPr>
          <p:nvPr/>
        </p:nvSpPr>
        <p:spPr>
          <a:xfrm>
            <a:off x="480933" y="2797252"/>
            <a:ext cx="11286345" cy="3768440"/>
          </a:xfrm>
          <a:prstGeom prst="rect">
            <a:avLst/>
          </a:prstGeom>
          <a:solidFill>
            <a:schemeClr val="bg1">
              <a:lumMod val="95000"/>
            </a:schemeClr>
          </a:solidFill>
          <a:ln>
            <a:solidFill>
              <a:schemeClr val="tx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❶一人歩きしないように、車いすやいす、ベッドに体幹や四肢を</a:t>
            </a:r>
            <a:r>
              <a:rPr lang="ja-JP" altLang="en-US" sz="2000" dirty="0" err="1" smtClean="0"/>
              <a:t>ひも</a:t>
            </a:r>
            <a:r>
              <a:rPr lang="ja-JP" altLang="en-US" sz="2000" dirty="0" smtClean="0"/>
              <a:t>等で縛る。</a:t>
            </a:r>
          </a:p>
          <a:p>
            <a:r>
              <a:rPr lang="ja-JP" altLang="en-US" sz="2000" dirty="0" smtClean="0"/>
              <a:t>❷転落しないように、ベッドに体幹や四肢を</a:t>
            </a:r>
            <a:r>
              <a:rPr lang="ja-JP" altLang="en-US" sz="2000" dirty="0" err="1" smtClean="0"/>
              <a:t>ひも</a:t>
            </a:r>
            <a:r>
              <a:rPr lang="ja-JP" altLang="en-US" sz="2000" dirty="0" smtClean="0"/>
              <a:t>等で縛る。</a:t>
            </a:r>
          </a:p>
          <a:p>
            <a:r>
              <a:rPr lang="ja-JP" altLang="en-US" sz="2000" dirty="0" smtClean="0"/>
              <a:t>❸自分で降りられないように、ベッドを綱</a:t>
            </a:r>
            <a:r>
              <a:rPr lang="en-US" altLang="ja-JP" sz="2000" dirty="0" smtClean="0"/>
              <a:t>(</a:t>
            </a:r>
            <a:r>
              <a:rPr lang="ja-JP" altLang="en-US" sz="2000" dirty="0" smtClean="0"/>
              <a:t>サイドレール</a:t>
            </a:r>
            <a:r>
              <a:rPr lang="en-US" altLang="ja-JP" sz="2000" dirty="0" smtClean="0"/>
              <a:t>)</a:t>
            </a:r>
            <a:r>
              <a:rPr lang="ja-JP" altLang="en-US" sz="2000" dirty="0" smtClean="0"/>
              <a:t>で囲む。</a:t>
            </a:r>
          </a:p>
          <a:p>
            <a:r>
              <a:rPr lang="ja-JP" altLang="en-US" sz="2000" dirty="0" smtClean="0"/>
              <a:t>❹点滴・経管栄養等のチューブを抜かないように、四肢を</a:t>
            </a:r>
            <a:r>
              <a:rPr lang="ja-JP" altLang="en-US" sz="2000" dirty="0" err="1" smtClean="0"/>
              <a:t>ひも</a:t>
            </a:r>
            <a:r>
              <a:rPr lang="ja-JP" altLang="en-US" sz="2000" dirty="0" smtClean="0"/>
              <a:t>等で縛る。</a:t>
            </a:r>
          </a:p>
          <a:p>
            <a:r>
              <a:rPr lang="ja-JP" altLang="en-US" sz="2000" dirty="0" smtClean="0"/>
              <a:t>❺点滴・経管栄養等のチューブを抜かないように、または皮膚をかきむしらないように、</a:t>
            </a:r>
            <a:endParaRPr lang="en-US" altLang="ja-JP" sz="2000" dirty="0" smtClean="0"/>
          </a:p>
          <a:p>
            <a:r>
              <a:rPr lang="ja-JP" altLang="en-US" sz="2000" dirty="0"/>
              <a:t>　</a:t>
            </a:r>
            <a:r>
              <a:rPr lang="ja-JP" altLang="en-US" sz="2000" dirty="0" smtClean="0"/>
              <a:t>手指の機能を制限するミトン型の手装等をつける。</a:t>
            </a:r>
          </a:p>
          <a:p>
            <a:r>
              <a:rPr lang="ja-JP" altLang="en-US" sz="2000" dirty="0" smtClean="0"/>
              <a:t>❻車いすやいすからずり落ちたり、立ち上がったりしないように、</a:t>
            </a:r>
            <a:r>
              <a:rPr lang="en-US" altLang="ja-JP" sz="2000" dirty="0" smtClean="0"/>
              <a:t>Y</a:t>
            </a:r>
            <a:r>
              <a:rPr lang="ja-JP" altLang="en-US" sz="2000" dirty="0" smtClean="0"/>
              <a:t>字型拘束帯や腰ベルト、</a:t>
            </a:r>
          </a:p>
          <a:p>
            <a:r>
              <a:rPr lang="ja-JP" altLang="en-US" sz="2000" dirty="0" smtClean="0"/>
              <a:t>　車いすテーブルをつける。</a:t>
            </a:r>
          </a:p>
          <a:p>
            <a:r>
              <a:rPr lang="ja-JP" altLang="en-US" sz="2000" dirty="0" smtClean="0"/>
              <a:t>❼立ち上がる能力のある人の立ち上がりを妨げるようないすを使用する。</a:t>
            </a:r>
          </a:p>
          <a:p>
            <a:r>
              <a:rPr lang="ja-JP" altLang="en-US" sz="2000" dirty="0" smtClean="0"/>
              <a:t>❽脱衣やオムツはずしを制限するために、介護衣</a:t>
            </a:r>
            <a:r>
              <a:rPr lang="en-US" altLang="ja-JP" sz="2000" dirty="0" smtClean="0"/>
              <a:t>(</a:t>
            </a:r>
            <a:r>
              <a:rPr lang="ja-JP" altLang="en-US" sz="2000" dirty="0" smtClean="0"/>
              <a:t>つなぎ服</a:t>
            </a:r>
            <a:r>
              <a:rPr lang="en-US" altLang="ja-JP" sz="2000" dirty="0" smtClean="0"/>
              <a:t>)</a:t>
            </a:r>
            <a:r>
              <a:rPr lang="ja-JP" altLang="en-US" sz="2000" dirty="0" smtClean="0"/>
              <a:t>を着せる。</a:t>
            </a:r>
          </a:p>
          <a:p>
            <a:r>
              <a:rPr lang="ja-JP" altLang="en-US" sz="2000" dirty="0" smtClean="0"/>
              <a:t>❾他人への迷惑行為を防ぐために、ベッド等に体幹や四肢を</a:t>
            </a:r>
            <a:r>
              <a:rPr lang="ja-JP" altLang="en-US" sz="2000" dirty="0" err="1" smtClean="0"/>
              <a:t>ひも</a:t>
            </a:r>
            <a:r>
              <a:rPr lang="ja-JP" altLang="en-US" sz="2000" dirty="0" smtClean="0"/>
              <a:t>等で縛る。</a:t>
            </a:r>
          </a:p>
          <a:p>
            <a:r>
              <a:rPr lang="ja-JP" altLang="en-US" sz="2000" dirty="0" smtClean="0"/>
              <a:t>❿行動を落ち着かせるために、向精神薬を過剰に服用させる。</a:t>
            </a:r>
          </a:p>
          <a:p>
            <a:r>
              <a:rPr lang="ja-JP" altLang="en-US" sz="2000" dirty="0" smtClean="0"/>
              <a:t>⓫自分の意思で開けることのできない居室等に隔離する。</a:t>
            </a:r>
            <a:endParaRPr lang="ja-JP" altLang="en-US" sz="2000" dirty="0"/>
          </a:p>
        </p:txBody>
      </p:sp>
    </p:spTree>
    <p:extLst>
      <p:ext uri="{BB962C8B-B14F-4D97-AF65-F5344CB8AC3E}">
        <p14:creationId xmlns:p14="http://schemas.microsoft.com/office/powerpoint/2010/main" val="4137016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8"/>
          <p:cNvSpPr txBox="1">
            <a:spLocks/>
          </p:cNvSpPr>
          <p:nvPr/>
        </p:nvSpPr>
        <p:spPr>
          <a:xfrm>
            <a:off x="178009" y="154847"/>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title"/>
          </p:nvPr>
        </p:nvSpPr>
        <p:spPr>
          <a:xfrm>
            <a:off x="208612" y="215224"/>
            <a:ext cx="5487650" cy="699176"/>
          </a:xfrm>
        </p:spPr>
        <p:txBody>
          <a:bodyPr>
            <a:normAutofit/>
          </a:bodyPr>
          <a:lstStyle/>
          <a:p>
            <a:r>
              <a:rPr kumimoji="1" lang="ja-JP" altLang="en-US" sz="2800" dirty="0" smtClean="0"/>
              <a:t>③これまでの</a:t>
            </a:r>
            <a:r>
              <a:rPr kumimoji="1" lang="ja-JP" altLang="en-US" sz="2800" dirty="0" smtClean="0"/>
              <a:t>取扱いとの比較</a:t>
            </a:r>
            <a:endParaRPr kumimoji="1" lang="ja-JP" altLang="en-US" sz="2800" dirty="0"/>
          </a:p>
        </p:txBody>
      </p:sp>
      <p:sp>
        <p:nvSpPr>
          <p:cNvPr id="3" name="タイトル 1"/>
          <p:cNvSpPr txBox="1">
            <a:spLocks/>
          </p:cNvSpPr>
          <p:nvPr/>
        </p:nvSpPr>
        <p:spPr>
          <a:xfrm>
            <a:off x="600856" y="891321"/>
            <a:ext cx="8947878" cy="64457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では、今回の報酬改定以前はどのような取扱いだったのか？</a:t>
            </a:r>
            <a:endParaRPr lang="ja-JP" altLang="en-US" sz="2400" dirty="0"/>
          </a:p>
        </p:txBody>
      </p:sp>
      <p:sp>
        <p:nvSpPr>
          <p:cNvPr id="4" name="タイトル 1"/>
          <p:cNvSpPr txBox="1">
            <a:spLocks/>
          </p:cNvSpPr>
          <p:nvPr/>
        </p:nvSpPr>
        <p:spPr>
          <a:xfrm>
            <a:off x="600856" y="1563149"/>
            <a:ext cx="10989164" cy="64457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以下、改定以前に例外的に身体的拘束等を行う要件の規定があったサービス。</a:t>
            </a:r>
            <a:endParaRPr lang="ja-JP" altLang="en-US" sz="2400" dirty="0"/>
          </a:p>
        </p:txBody>
      </p:sp>
      <p:sp>
        <p:nvSpPr>
          <p:cNvPr id="5" name="タイトル 1"/>
          <p:cNvSpPr txBox="1">
            <a:spLocks/>
          </p:cNvSpPr>
          <p:nvPr/>
        </p:nvSpPr>
        <p:spPr>
          <a:xfrm>
            <a:off x="600856" y="2507625"/>
            <a:ext cx="10989164" cy="2854356"/>
          </a:xfrm>
          <a:prstGeom prst="rect">
            <a:avLst/>
          </a:prstGeom>
          <a:solidFill>
            <a:schemeClr val="bg1">
              <a:lumMod val="85000"/>
            </a:schemeClr>
          </a:solidFill>
          <a:ln>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latin typeface="+mn-lt"/>
              </a:rPr>
              <a:t>●（介護予防）短期入所生活介護　　●（介護予防）短期入所療養介護</a:t>
            </a:r>
            <a:endParaRPr lang="en-US" altLang="ja-JP" sz="2400" dirty="0" smtClean="0">
              <a:latin typeface="+mn-lt"/>
            </a:endParaRPr>
          </a:p>
          <a:p>
            <a:r>
              <a:rPr lang="ja-JP" altLang="en-US" sz="2400" dirty="0" smtClean="0">
                <a:latin typeface="+mn-lt"/>
              </a:rPr>
              <a:t>●（介護予防）特定入居者生活介護</a:t>
            </a:r>
            <a:endParaRPr lang="en-US" altLang="ja-JP" sz="2400" dirty="0" smtClean="0">
              <a:latin typeface="+mn-lt"/>
            </a:endParaRPr>
          </a:p>
          <a:p>
            <a:r>
              <a:rPr lang="ja-JP" altLang="en-US" sz="2400" dirty="0" smtClean="0">
                <a:latin typeface="+mn-lt"/>
              </a:rPr>
              <a:t>●介護老人福祉施設　　●介護老人保健施設</a:t>
            </a:r>
            <a:endParaRPr lang="en-US" altLang="ja-JP" sz="2400" dirty="0" smtClean="0">
              <a:latin typeface="+mn-lt"/>
            </a:endParaRPr>
          </a:p>
          <a:p>
            <a:r>
              <a:rPr lang="ja-JP" altLang="en-US" sz="2400" dirty="0" smtClean="0">
                <a:latin typeface="+mn-lt"/>
              </a:rPr>
              <a:t>●（介護予防）小規模多機能型居宅介護</a:t>
            </a:r>
            <a:endParaRPr lang="en-US" altLang="ja-JP" sz="2400" dirty="0" smtClean="0">
              <a:latin typeface="+mn-lt"/>
            </a:endParaRPr>
          </a:p>
          <a:p>
            <a:r>
              <a:rPr lang="ja-JP" altLang="en-US" sz="2400" dirty="0" smtClean="0">
                <a:latin typeface="+mn-lt"/>
              </a:rPr>
              <a:t>●（介護予防）認知症対応型共同生活介護</a:t>
            </a:r>
            <a:endParaRPr lang="en-US" altLang="ja-JP" sz="2400" dirty="0" smtClean="0">
              <a:latin typeface="+mn-lt"/>
            </a:endParaRPr>
          </a:p>
          <a:p>
            <a:r>
              <a:rPr lang="ja-JP" altLang="en-US" sz="2400" dirty="0" smtClean="0">
                <a:latin typeface="+mn-lt"/>
              </a:rPr>
              <a:t>●看護小規模多機能型居宅介護</a:t>
            </a:r>
            <a:endParaRPr lang="en-US" altLang="ja-JP" sz="2400" dirty="0" smtClean="0">
              <a:latin typeface="+mn-lt"/>
            </a:endParaRPr>
          </a:p>
          <a:p>
            <a:r>
              <a:rPr lang="ja-JP" altLang="en-US" sz="2400" dirty="0" smtClean="0">
                <a:latin typeface="+mn-lt"/>
              </a:rPr>
              <a:t>●地域密着型特定入居者生活介護</a:t>
            </a:r>
            <a:endParaRPr lang="en-US" altLang="ja-JP" sz="2400" dirty="0" smtClean="0">
              <a:latin typeface="+mn-lt"/>
            </a:endParaRPr>
          </a:p>
          <a:p>
            <a:r>
              <a:rPr lang="ja-JP" altLang="en-US" sz="2400" dirty="0" smtClean="0">
                <a:latin typeface="+mn-lt"/>
              </a:rPr>
              <a:t>●地域密着型介護老人福祉施設入居者生活介護　●介護医療院</a:t>
            </a:r>
            <a:endParaRPr lang="zh-TW" altLang="en-US" sz="2400" dirty="0" smtClean="0">
              <a:latin typeface="+mn-lt"/>
            </a:endParaRPr>
          </a:p>
        </p:txBody>
      </p:sp>
      <p:sp>
        <p:nvSpPr>
          <p:cNvPr id="8" name="タイトル 1"/>
          <p:cNvSpPr txBox="1">
            <a:spLocks/>
          </p:cNvSpPr>
          <p:nvPr/>
        </p:nvSpPr>
        <p:spPr>
          <a:xfrm>
            <a:off x="1951282" y="5481903"/>
            <a:ext cx="8496862" cy="644576"/>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u="sng" dirty="0" smtClean="0">
                <a:solidFill>
                  <a:srgbClr val="FF0000"/>
                </a:solidFill>
                <a:effectLst>
                  <a:outerShdw blurRad="38100" dist="38100" dir="2700000" algn="tl">
                    <a:srgbClr val="000000">
                      <a:alpha val="43137"/>
                    </a:srgbClr>
                  </a:outerShdw>
                </a:effectLst>
              </a:rPr>
              <a:t>そもそも、身体的拘束等を行うことが想定されていなかった！</a:t>
            </a:r>
            <a:endParaRPr lang="ja-JP" altLang="en-US" sz="2400" b="1" u="sng" dirty="0">
              <a:solidFill>
                <a:srgbClr val="FF0000"/>
              </a:solidFill>
              <a:effectLst>
                <a:outerShdw blurRad="38100" dist="38100" dir="2700000" algn="tl">
                  <a:srgbClr val="000000">
                    <a:alpha val="43137"/>
                  </a:srgbClr>
                </a:outerShdw>
              </a:effectLst>
            </a:endParaRPr>
          </a:p>
        </p:txBody>
      </p:sp>
      <p:sp>
        <p:nvSpPr>
          <p:cNvPr id="9" name="タイトル 1"/>
          <p:cNvSpPr txBox="1">
            <a:spLocks/>
          </p:cNvSpPr>
          <p:nvPr/>
        </p:nvSpPr>
        <p:spPr>
          <a:xfrm>
            <a:off x="1593892" y="5924113"/>
            <a:ext cx="9768652" cy="64457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⇒身体的拘束等の更なる適正化を図る観点から、基準の新設に。</a:t>
            </a:r>
            <a:endParaRPr lang="ja-JP" altLang="en-US" sz="2400" dirty="0"/>
          </a:p>
        </p:txBody>
      </p:sp>
    </p:spTree>
    <p:extLst>
      <p:ext uri="{BB962C8B-B14F-4D97-AF65-F5344CB8AC3E}">
        <p14:creationId xmlns:p14="http://schemas.microsoft.com/office/powerpoint/2010/main" val="123387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8"/>
          <p:cNvSpPr txBox="1">
            <a:spLocks/>
          </p:cNvSpPr>
          <p:nvPr/>
        </p:nvSpPr>
        <p:spPr>
          <a:xfrm>
            <a:off x="178009" y="154847"/>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14" name="正方形/長方形 13"/>
          <p:cNvSpPr/>
          <p:nvPr/>
        </p:nvSpPr>
        <p:spPr>
          <a:xfrm>
            <a:off x="539646" y="3237567"/>
            <a:ext cx="10999033" cy="3300508"/>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1"/>
          <p:cNvSpPr txBox="1">
            <a:spLocks/>
          </p:cNvSpPr>
          <p:nvPr/>
        </p:nvSpPr>
        <p:spPr>
          <a:xfrm>
            <a:off x="148650" y="290174"/>
            <a:ext cx="8215861" cy="54927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④なぜ身体的拘束等を行ってはならないのか</a:t>
            </a:r>
            <a:endParaRPr lang="ja-JP" altLang="en-US" sz="2800" dirty="0"/>
          </a:p>
        </p:txBody>
      </p:sp>
      <p:sp>
        <p:nvSpPr>
          <p:cNvPr id="5" name="タイトル 1"/>
          <p:cNvSpPr txBox="1">
            <a:spLocks/>
          </p:cNvSpPr>
          <p:nvPr/>
        </p:nvSpPr>
        <p:spPr>
          <a:xfrm>
            <a:off x="357262" y="905345"/>
            <a:ext cx="11181417" cy="80947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では、今回の改定で身体的拘束等に関する規定が明文化されましたが、なぜ身体的拘束等を行うことが問題なのでしょうか。</a:t>
            </a:r>
            <a:endParaRPr lang="ja-JP" altLang="en-US" sz="2400" dirty="0"/>
          </a:p>
        </p:txBody>
      </p:sp>
      <p:sp>
        <p:nvSpPr>
          <p:cNvPr id="6" name="タイトル 1"/>
          <p:cNvSpPr txBox="1">
            <a:spLocks/>
          </p:cNvSpPr>
          <p:nvPr/>
        </p:nvSpPr>
        <p:spPr>
          <a:xfrm>
            <a:off x="357262" y="1780712"/>
            <a:ext cx="11181417" cy="80947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それは、身体的拘束等を実施することで多くの</a:t>
            </a:r>
            <a:r>
              <a:rPr lang="ja-JP" altLang="en-US" sz="2400" b="1" u="sng" dirty="0" smtClean="0"/>
              <a:t>「弊害」</a:t>
            </a:r>
            <a:r>
              <a:rPr lang="ja-JP" altLang="en-US" sz="2400" dirty="0" smtClean="0"/>
              <a:t>がもたらされ、</a:t>
            </a:r>
            <a:r>
              <a:rPr lang="ja-JP" altLang="en-US" sz="2400" b="1" u="sng" dirty="0" smtClean="0"/>
              <a:t>「悪循環」</a:t>
            </a:r>
            <a:r>
              <a:rPr lang="ja-JP" altLang="en-US" sz="2400" dirty="0" smtClean="0"/>
              <a:t>が生じるからです。</a:t>
            </a:r>
            <a:endParaRPr lang="ja-JP" altLang="en-US" sz="2400" dirty="0"/>
          </a:p>
        </p:txBody>
      </p:sp>
      <p:sp>
        <p:nvSpPr>
          <p:cNvPr id="7" name="タイトル 1"/>
          <p:cNvSpPr txBox="1">
            <a:spLocks/>
          </p:cNvSpPr>
          <p:nvPr/>
        </p:nvSpPr>
        <p:spPr>
          <a:xfrm>
            <a:off x="357262" y="2656079"/>
            <a:ext cx="7227761" cy="581488"/>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身体的拘束等を実施することによる</a:t>
            </a:r>
            <a:r>
              <a:rPr lang="ja-JP" altLang="en-US" sz="2400" b="1" dirty="0" smtClean="0"/>
              <a:t>「弊害」</a:t>
            </a:r>
            <a:r>
              <a:rPr lang="ja-JP" altLang="en-US" sz="2400" dirty="0" smtClean="0"/>
              <a:t>とは</a:t>
            </a:r>
            <a:r>
              <a:rPr lang="en-US" altLang="ja-JP" sz="2400" dirty="0" smtClean="0"/>
              <a:t>…</a:t>
            </a:r>
            <a:endParaRPr lang="ja-JP" altLang="en-US" sz="2400" dirty="0"/>
          </a:p>
        </p:txBody>
      </p:sp>
      <p:sp>
        <p:nvSpPr>
          <p:cNvPr id="8" name="タイトル 1"/>
          <p:cNvSpPr txBox="1">
            <a:spLocks/>
          </p:cNvSpPr>
          <p:nvPr/>
        </p:nvSpPr>
        <p:spPr>
          <a:xfrm>
            <a:off x="669683" y="3436075"/>
            <a:ext cx="1776338" cy="51415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身体的弊害</a:t>
            </a:r>
            <a:endParaRPr lang="ja-JP" altLang="en-US" sz="2400" b="1" dirty="0">
              <a:solidFill>
                <a:srgbClr val="FF0000"/>
              </a:solidFill>
            </a:endParaRPr>
          </a:p>
        </p:txBody>
      </p:sp>
      <p:sp>
        <p:nvSpPr>
          <p:cNvPr id="9" name="タイトル 1"/>
          <p:cNvSpPr txBox="1">
            <a:spLocks/>
          </p:cNvSpPr>
          <p:nvPr/>
        </p:nvSpPr>
        <p:spPr>
          <a:xfrm>
            <a:off x="669683" y="4573729"/>
            <a:ext cx="1776338" cy="51415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a:solidFill>
                  <a:srgbClr val="FF0000"/>
                </a:solidFill>
              </a:rPr>
              <a:t>精神</a:t>
            </a:r>
            <a:r>
              <a:rPr lang="ja-JP" altLang="en-US" sz="2400" b="1" dirty="0" smtClean="0">
                <a:solidFill>
                  <a:srgbClr val="FF0000"/>
                </a:solidFill>
              </a:rPr>
              <a:t>的弊害</a:t>
            </a:r>
            <a:endParaRPr lang="ja-JP" altLang="en-US" sz="2400" b="1" dirty="0">
              <a:solidFill>
                <a:srgbClr val="FF0000"/>
              </a:solidFill>
            </a:endParaRPr>
          </a:p>
        </p:txBody>
      </p:sp>
      <p:sp>
        <p:nvSpPr>
          <p:cNvPr id="10" name="タイトル 1"/>
          <p:cNvSpPr txBox="1">
            <a:spLocks/>
          </p:cNvSpPr>
          <p:nvPr/>
        </p:nvSpPr>
        <p:spPr>
          <a:xfrm>
            <a:off x="669683" y="5711384"/>
            <a:ext cx="1776338" cy="51415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社会的弊害</a:t>
            </a:r>
            <a:endParaRPr lang="ja-JP" altLang="en-US" sz="2400" b="1" dirty="0">
              <a:solidFill>
                <a:srgbClr val="FF0000"/>
              </a:solidFill>
            </a:endParaRPr>
          </a:p>
        </p:txBody>
      </p:sp>
      <p:sp>
        <p:nvSpPr>
          <p:cNvPr id="11" name="タイトル 1"/>
          <p:cNvSpPr txBox="1">
            <a:spLocks/>
          </p:cNvSpPr>
          <p:nvPr/>
        </p:nvSpPr>
        <p:spPr>
          <a:xfrm>
            <a:off x="2446020" y="3430886"/>
            <a:ext cx="8686799" cy="826692"/>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筋力の低下等の外的弊害、心肺機能の低下等の内的弊害、</a:t>
            </a:r>
            <a:endParaRPr lang="en-US" altLang="ja-JP" sz="2400" dirty="0" smtClean="0"/>
          </a:p>
          <a:p>
            <a:r>
              <a:rPr lang="ja-JP" altLang="en-US" sz="2400" dirty="0"/>
              <a:t>　</a:t>
            </a:r>
            <a:r>
              <a:rPr lang="ja-JP" altLang="en-US" sz="2400" dirty="0" smtClean="0"/>
              <a:t>拘束から逃れるために転倒等の危険性</a:t>
            </a:r>
            <a:endParaRPr lang="ja-JP" altLang="en-US" sz="2400" dirty="0"/>
          </a:p>
        </p:txBody>
      </p:sp>
      <p:sp>
        <p:nvSpPr>
          <p:cNvPr id="12" name="タイトル 1"/>
          <p:cNvSpPr txBox="1">
            <a:spLocks/>
          </p:cNvSpPr>
          <p:nvPr/>
        </p:nvSpPr>
        <p:spPr>
          <a:xfrm>
            <a:off x="2446021" y="4556896"/>
            <a:ext cx="8686799" cy="826692"/>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人間としての尊厳を侵害、精神的苦痛や認知症の進行、</a:t>
            </a:r>
            <a:endParaRPr lang="en-US" altLang="ja-JP" sz="2400" dirty="0" smtClean="0"/>
          </a:p>
          <a:p>
            <a:r>
              <a:rPr lang="ja-JP" altLang="en-US" sz="2400" dirty="0"/>
              <a:t>　</a:t>
            </a:r>
            <a:r>
              <a:rPr lang="ja-JP" altLang="en-US" sz="2400" dirty="0" smtClean="0"/>
              <a:t>家族に与える精神的苦痛　等</a:t>
            </a:r>
            <a:endParaRPr lang="ja-JP" altLang="en-US" sz="2400" dirty="0"/>
          </a:p>
        </p:txBody>
      </p:sp>
      <p:sp>
        <p:nvSpPr>
          <p:cNvPr id="13" name="タイトル 1"/>
          <p:cNvSpPr txBox="1">
            <a:spLocks/>
          </p:cNvSpPr>
          <p:nvPr/>
        </p:nvSpPr>
        <p:spPr>
          <a:xfrm>
            <a:off x="2446020" y="5711383"/>
            <a:ext cx="8841573" cy="826692"/>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職員自身の士気の低下、社会的な不信や偏見、</a:t>
            </a:r>
            <a:endParaRPr lang="en-US" altLang="ja-JP" sz="2400" dirty="0" smtClean="0"/>
          </a:p>
          <a:p>
            <a:r>
              <a:rPr lang="ja-JP" altLang="en-US" sz="2400" dirty="0"/>
              <a:t>　</a:t>
            </a:r>
            <a:r>
              <a:rPr lang="ja-JP" altLang="en-US" sz="2400" dirty="0" smtClean="0"/>
              <a:t>心身機能の低下による医療的処置が生じる（医療費の発生）</a:t>
            </a:r>
            <a:endParaRPr lang="ja-JP" altLang="en-US" sz="2400" dirty="0"/>
          </a:p>
        </p:txBody>
      </p:sp>
    </p:spTree>
    <p:extLst>
      <p:ext uri="{BB962C8B-B14F-4D97-AF65-F5344CB8AC3E}">
        <p14:creationId xmlns:p14="http://schemas.microsoft.com/office/powerpoint/2010/main" val="55089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64892" y="914399"/>
            <a:ext cx="11872210" cy="536648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txBox="1">
            <a:spLocks/>
          </p:cNvSpPr>
          <p:nvPr/>
        </p:nvSpPr>
        <p:spPr>
          <a:xfrm>
            <a:off x="312293" y="362583"/>
            <a:ext cx="7707445" cy="55181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身体的拘束等を実施することによる</a:t>
            </a:r>
            <a:r>
              <a:rPr lang="ja-JP" altLang="en-US" sz="2400" b="1" dirty="0" smtClean="0"/>
              <a:t>「悪循環」</a:t>
            </a:r>
            <a:r>
              <a:rPr lang="ja-JP" altLang="en-US" sz="2400" dirty="0" smtClean="0"/>
              <a:t>とは</a:t>
            </a:r>
            <a:r>
              <a:rPr lang="en-US" altLang="ja-JP" sz="2400" dirty="0" smtClean="0"/>
              <a:t>…</a:t>
            </a:r>
            <a:endParaRPr lang="ja-JP" altLang="en-US" sz="2400" dirty="0"/>
          </a:p>
        </p:txBody>
      </p:sp>
      <p:sp>
        <p:nvSpPr>
          <p:cNvPr id="3" name="タイトル 1"/>
          <p:cNvSpPr txBox="1">
            <a:spLocks/>
          </p:cNvSpPr>
          <p:nvPr/>
        </p:nvSpPr>
        <p:spPr>
          <a:xfrm>
            <a:off x="2051402" y="1304201"/>
            <a:ext cx="2415667" cy="425769"/>
          </a:xfrm>
          <a:prstGeom prst="rect">
            <a:avLst/>
          </a:prstGeom>
          <a:ln w="38100">
            <a:solidFill>
              <a:schemeClr val="accent1">
                <a:lumMod val="60000"/>
                <a:lumOff val="40000"/>
              </a:schemeClr>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smtClean="0"/>
              <a:t>身体拘束の実施</a:t>
            </a:r>
            <a:endParaRPr lang="ja-JP" altLang="en-US" sz="2400" dirty="0"/>
          </a:p>
        </p:txBody>
      </p:sp>
      <p:sp>
        <p:nvSpPr>
          <p:cNvPr id="4" name="タイトル 1"/>
          <p:cNvSpPr txBox="1">
            <a:spLocks/>
          </p:cNvSpPr>
          <p:nvPr/>
        </p:nvSpPr>
        <p:spPr>
          <a:xfrm>
            <a:off x="2051401" y="2071497"/>
            <a:ext cx="2415667" cy="727077"/>
          </a:xfrm>
          <a:prstGeom prst="rect">
            <a:avLst/>
          </a:prstGeom>
          <a:ln w="38100">
            <a:solidFill>
              <a:schemeClr val="accent1">
                <a:lumMod val="75000"/>
              </a:schemeClr>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本人の精神的・</a:t>
            </a:r>
            <a:endParaRPr lang="en-US" altLang="ja-JP" sz="2400" dirty="0" smtClean="0"/>
          </a:p>
          <a:p>
            <a:r>
              <a:rPr lang="ja-JP" altLang="en-US" sz="2400" dirty="0" smtClean="0"/>
              <a:t>身体的苦痛</a:t>
            </a:r>
            <a:endParaRPr lang="ja-JP" altLang="en-US" sz="2400" dirty="0"/>
          </a:p>
        </p:txBody>
      </p:sp>
      <p:sp>
        <p:nvSpPr>
          <p:cNvPr id="5" name="タイトル 1"/>
          <p:cNvSpPr txBox="1">
            <a:spLocks/>
          </p:cNvSpPr>
          <p:nvPr/>
        </p:nvSpPr>
        <p:spPr>
          <a:xfrm>
            <a:off x="2051401" y="3241138"/>
            <a:ext cx="2415666" cy="399418"/>
          </a:xfrm>
          <a:prstGeom prst="rect">
            <a:avLst/>
          </a:prstGeom>
          <a:ln w="38100">
            <a:solidFill>
              <a:schemeClr val="accent1">
                <a:lumMod val="50000"/>
              </a:schemeClr>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2400" dirty="0" smtClean="0"/>
              <a:t>BPSD</a:t>
            </a:r>
            <a:r>
              <a:rPr lang="ja-JP" altLang="en-US" sz="2400" dirty="0" smtClean="0"/>
              <a:t>増悪発生</a:t>
            </a:r>
            <a:endParaRPr lang="ja-JP" altLang="en-US" sz="2400" dirty="0"/>
          </a:p>
        </p:txBody>
      </p:sp>
      <p:sp>
        <p:nvSpPr>
          <p:cNvPr id="6" name="タイトル 1"/>
          <p:cNvSpPr txBox="1">
            <a:spLocks/>
          </p:cNvSpPr>
          <p:nvPr/>
        </p:nvSpPr>
        <p:spPr>
          <a:xfrm>
            <a:off x="2051401" y="4077321"/>
            <a:ext cx="2415667" cy="784447"/>
          </a:xfrm>
          <a:prstGeom prst="rect">
            <a:avLst/>
          </a:prstGeom>
          <a:ln w="38100">
            <a:solidFill>
              <a:srgbClr val="002060"/>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体力・生活機能の低下</a:t>
            </a:r>
            <a:endParaRPr lang="ja-JP" altLang="en-US" sz="2400" dirty="0"/>
          </a:p>
        </p:txBody>
      </p:sp>
      <p:sp>
        <p:nvSpPr>
          <p:cNvPr id="7" name="タイトル 1"/>
          <p:cNvSpPr txBox="1">
            <a:spLocks/>
          </p:cNvSpPr>
          <p:nvPr/>
        </p:nvSpPr>
        <p:spPr>
          <a:xfrm>
            <a:off x="2051401" y="5305947"/>
            <a:ext cx="2415666" cy="375325"/>
          </a:xfrm>
          <a:prstGeom prst="rect">
            <a:avLst/>
          </a:prstGeom>
          <a:ln w="38100">
            <a:solidFill>
              <a:srgbClr val="002060"/>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100" dirty="0" smtClean="0"/>
              <a:t>転倒等リスク増大</a:t>
            </a:r>
            <a:endParaRPr lang="ja-JP" altLang="en-US" sz="2100" dirty="0"/>
          </a:p>
        </p:txBody>
      </p:sp>
      <p:sp>
        <p:nvSpPr>
          <p:cNvPr id="8" name="右カーブ矢印 7"/>
          <p:cNvSpPr/>
          <p:nvPr/>
        </p:nvSpPr>
        <p:spPr>
          <a:xfrm flipV="1">
            <a:off x="592477" y="914399"/>
            <a:ext cx="1261675" cy="4766873"/>
          </a:xfrm>
          <a:prstGeom prst="curvedRightArrow">
            <a:avLst>
              <a:gd name="adj1" fmla="val 25000"/>
              <a:gd name="adj2" fmla="val 99222"/>
              <a:gd name="adj3" fmla="val 4344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タイトル 1"/>
          <p:cNvSpPr txBox="1">
            <a:spLocks/>
          </p:cNvSpPr>
          <p:nvPr/>
        </p:nvSpPr>
        <p:spPr>
          <a:xfrm>
            <a:off x="4467069" y="1304201"/>
            <a:ext cx="4846321" cy="425769"/>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安易な検討のもとの身体拘束</a:t>
            </a:r>
            <a:endParaRPr lang="ja-JP" altLang="en-US" sz="2400" dirty="0"/>
          </a:p>
        </p:txBody>
      </p:sp>
      <p:sp>
        <p:nvSpPr>
          <p:cNvPr id="10" name="タイトル 1"/>
          <p:cNvSpPr txBox="1">
            <a:spLocks/>
          </p:cNvSpPr>
          <p:nvPr/>
        </p:nvSpPr>
        <p:spPr>
          <a:xfrm>
            <a:off x="4467069" y="2069406"/>
            <a:ext cx="7420131" cy="73126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尊厳を損ない、不安・怒り・屈辱・あきらめ等の</a:t>
            </a:r>
            <a:endParaRPr lang="en-US" altLang="ja-JP" sz="2400" dirty="0" smtClean="0"/>
          </a:p>
          <a:p>
            <a:r>
              <a:rPr lang="ja-JP" altLang="en-US" sz="2400" dirty="0"/>
              <a:t>　</a:t>
            </a:r>
            <a:r>
              <a:rPr lang="ja-JP" altLang="en-US" sz="2400" dirty="0" smtClean="0"/>
              <a:t>精神的苦痛、拘束部位の疼痛等の身体的苦痛</a:t>
            </a:r>
            <a:endParaRPr lang="ja-JP" altLang="en-US" sz="2400" dirty="0"/>
          </a:p>
        </p:txBody>
      </p:sp>
      <p:sp>
        <p:nvSpPr>
          <p:cNvPr id="11" name="タイトル 1"/>
          <p:cNvSpPr txBox="1">
            <a:spLocks/>
          </p:cNvSpPr>
          <p:nvPr/>
        </p:nvSpPr>
        <p:spPr>
          <a:xfrm>
            <a:off x="4467068" y="3241138"/>
            <a:ext cx="7420132" cy="73126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t>体力の衰えとともに認知症が進行し、</a:t>
            </a:r>
            <a:r>
              <a:rPr lang="en-US" altLang="ja-JP" sz="2400" dirty="0" smtClean="0"/>
              <a:t>BPSD</a:t>
            </a:r>
            <a:r>
              <a:rPr lang="ja-JP" altLang="en-US" sz="2400" dirty="0" smtClean="0"/>
              <a:t>（認知</a:t>
            </a:r>
            <a:endParaRPr lang="en-US" altLang="ja-JP" sz="2400" dirty="0" smtClean="0"/>
          </a:p>
          <a:p>
            <a:r>
              <a:rPr lang="ja-JP" altLang="en-US" sz="2400" dirty="0"/>
              <a:t>　</a:t>
            </a:r>
            <a:r>
              <a:rPr lang="ja-JP" altLang="en-US" sz="2400" dirty="0" smtClean="0"/>
              <a:t>症の行動・心理症状）の増悪が発生</a:t>
            </a:r>
            <a:endParaRPr lang="ja-JP" altLang="en-US" sz="2400" dirty="0"/>
          </a:p>
        </p:txBody>
      </p:sp>
      <p:sp>
        <p:nvSpPr>
          <p:cNvPr id="12" name="タイトル 1"/>
          <p:cNvSpPr txBox="1">
            <a:spLocks/>
          </p:cNvSpPr>
          <p:nvPr/>
        </p:nvSpPr>
        <p:spPr>
          <a:xfrm>
            <a:off x="4467067" y="4243241"/>
            <a:ext cx="6515101" cy="45260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latin typeface="+mn-lt"/>
              </a:rPr>
              <a:t>関節拘縮、筋力低下、心肺機能低下</a:t>
            </a:r>
            <a:endParaRPr lang="ja-JP" altLang="en-US" sz="2400" dirty="0">
              <a:latin typeface="+mn-lt"/>
            </a:endParaRPr>
          </a:p>
        </p:txBody>
      </p:sp>
      <p:sp>
        <p:nvSpPr>
          <p:cNvPr id="13" name="タイトル 1"/>
          <p:cNvSpPr txBox="1">
            <a:spLocks/>
          </p:cNvSpPr>
          <p:nvPr/>
        </p:nvSpPr>
        <p:spPr>
          <a:xfrm>
            <a:off x="4467067" y="5305947"/>
            <a:ext cx="7420133" cy="86996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400" dirty="0" smtClean="0"/>
              <a:t>…</a:t>
            </a:r>
            <a:r>
              <a:rPr lang="ja-JP" altLang="en-US" sz="2400" dirty="0" smtClean="0">
                <a:latin typeface="+mn-lt"/>
              </a:rPr>
              <a:t>身体拘束をされたがゆえに、無理な立ち上がり、</a:t>
            </a:r>
            <a:endParaRPr lang="en-US" altLang="ja-JP" sz="2400" dirty="0" smtClean="0">
              <a:latin typeface="+mn-lt"/>
            </a:endParaRPr>
          </a:p>
          <a:p>
            <a:r>
              <a:rPr lang="ja-JP" altLang="en-US" sz="2400" dirty="0">
                <a:latin typeface="+mn-lt"/>
              </a:rPr>
              <a:t>　</a:t>
            </a:r>
            <a:r>
              <a:rPr lang="ja-JP" altLang="en-US" sz="2400" dirty="0" smtClean="0">
                <a:latin typeface="+mn-lt"/>
              </a:rPr>
              <a:t>柵の乗り越えにより、重大事故発生</a:t>
            </a:r>
            <a:endParaRPr lang="ja-JP" altLang="en-US" sz="2400" dirty="0">
              <a:latin typeface="+mn-lt"/>
            </a:endParaRPr>
          </a:p>
        </p:txBody>
      </p:sp>
    </p:spTree>
    <p:extLst>
      <p:ext uri="{BB962C8B-B14F-4D97-AF65-F5344CB8AC3E}">
        <p14:creationId xmlns:p14="http://schemas.microsoft.com/office/powerpoint/2010/main" val="289587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p:bldP spid="1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8"/>
          <p:cNvSpPr txBox="1">
            <a:spLocks/>
          </p:cNvSpPr>
          <p:nvPr/>
        </p:nvSpPr>
        <p:spPr>
          <a:xfrm>
            <a:off x="178009" y="154847"/>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cxnSp>
        <p:nvCxnSpPr>
          <p:cNvPr id="14" name="直線コネクタ 13"/>
          <p:cNvCxnSpPr/>
          <p:nvPr/>
        </p:nvCxnSpPr>
        <p:spPr>
          <a:xfrm>
            <a:off x="7418236" y="3427309"/>
            <a:ext cx="751403" cy="1295735"/>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flipH="1">
            <a:off x="3558828" y="3402925"/>
            <a:ext cx="792067" cy="132011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正方形/長方形 9"/>
          <p:cNvSpPr/>
          <p:nvPr/>
        </p:nvSpPr>
        <p:spPr>
          <a:xfrm>
            <a:off x="3345218" y="3671871"/>
            <a:ext cx="5037988" cy="830997"/>
          </a:xfrm>
          <a:prstGeom prst="rect">
            <a:avLst/>
          </a:prstGeom>
          <a:solidFill>
            <a:schemeClr val="bg1"/>
          </a:solidFill>
          <a:ln>
            <a:noFill/>
          </a:ln>
        </p:spPr>
        <p:txBody>
          <a:bodyPr wrap="square">
            <a:spAutoFit/>
          </a:bodyPr>
          <a:lstStyle/>
          <a:p>
            <a:pPr algn="ctr"/>
            <a:r>
              <a:rPr lang="ja-JP" altLang="en-US" sz="2400" b="1" dirty="0" smtClean="0">
                <a:solidFill>
                  <a:srgbClr val="FF0000"/>
                </a:solidFill>
                <a:effectLst>
                  <a:outerShdw blurRad="38100" dist="38100" dir="2700000" algn="tl">
                    <a:srgbClr val="000000">
                      <a:alpha val="43137"/>
                    </a:srgbClr>
                  </a:outerShdw>
                </a:effectLst>
                <a:latin typeface="+mj-ea"/>
                <a:ea typeface="+mj-ea"/>
              </a:rPr>
              <a:t>「本人の尊厳を守るため」の緊急やむを得ない場合の三つの要件</a:t>
            </a:r>
            <a:endParaRPr lang="en-US" altLang="ja-JP" sz="2400" b="1" dirty="0">
              <a:solidFill>
                <a:srgbClr val="FF0000"/>
              </a:solidFill>
              <a:effectLst>
                <a:outerShdw blurRad="38100" dist="38100" dir="2700000" algn="tl">
                  <a:srgbClr val="000000">
                    <a:alpha val="43137"/>
                  </a:srgbClr>
                </a:outerShdw>
              </a:effectLst>
              <a:latin typeface="+mj-ea"/>
              <a:ea typeface="+mj-ea"/>
            </a:endParaRPr>
          </a:p>
        </p:txBody>
      </p:sp>
      <p:sp>
        <p:nvSpPr>
          <p:cNvPr id="2" name="タイトル 1"/>
          <p:cNvSpPr txBox="1">
            <a:spLocks/>
          </p:cNvSpPr>
          <p:nvPr/>
        </p:nvSpPr>
        <p:spPr>
          <a:xfrm>
            <a:off x="253580" y="230214"/>
            <a:ext cx="8905409" cy="54927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latin typeface="+mn-ea"/>
              </a:rPr>
              <a:t>⑤緊急やむを得ず実施する場合の三</a:t>
            </a:r>
            <a:r>
              <a:rPr lang="ja-JP" altLang="en-US" sz="2800" dirty="0" smtClean="0">
                <a:latin typeface="+mn-ea"/>
              </a:rPr>
              <a:t>要件等に</a:t>
            </a:r>
            <a:r>
              <a:rPr lang="ja-JP" altLang="en-US" sz="2800" dirty="0" smtClean="0">
                <a:latin typeface="+mn-ea"/>
              </a:rPr>
              <a:t>ついて</a:t>
            </a:r>
            <a:endParaRPr lang="en-US" altLang="ja-JP" sz="2800" dirty="0">
              <a:latin typeface="+mn-ea"/>
            </a:endParaRPr>
          </a:p>
        </p:txBody>
      </p:sp>
      <p:sp>
        <p:nvSpPr>
          <p:cNvPr id="3" name="正方形/長方形 2"/>
          <p:cNvSpPr/>
          <p:nvPr/>
        </p:nvSpPr>
        <p:spPr>
          <a:xfrm>
            <a:off x="2831847" y="892180"/>
            <a:ext cx="6064729" cy="461665"/>
          </a:xfrm>
          <a:prstGeom prst="rect">
            <a:avLst/>
          </a:prstGeom>
        </p:spPr>
        <p:txBody>
          <a:bodyPr wrap="square">
            <a:spAutoFit/>
          </a:bodyPr>
          <a:lstStyle/>
          <a:p>
            <a:r>
              <a:rPr lang="ja-JP" altLang="en-US" sz="2400" dirty="0" smtClean="0">
                <a:latin typeface="+mj-ea"/>
                <a:ea typeface="+mj-ea"/>
              </a:rPr>
              <a:t>緊急</a:t>
            </a:r>
            <a:r>
              <a:rPr lang="ja-JP" altLang="en-US" sz="2400" dirty="0">
                <a:latin typeface="+mj-ea"/>
                <a:ea typeface="+mj-ea"/>
              </a:rPr>
              <a:t>やむを得ず実施する場合の三</a:t>
            </a:r>
            <a:r>
              <a:rPr lang="ja-JP" altLang="en-US" sz="2400" dirty="0" smtClean="0">
                <a:latin typeface="+mj-ea"/>
                <a:ea typeface="+mj-ea"/>
              </a:rPr>
              <a:t>要件とは</a:t>
            </a:r>
            <a:endParaRPr lang="en-US" altLang="ja-JP" sz="2400" dirty="0">
              <a:latin typeface="+mj-ea"/>
              <a:ea typeface="+mj-ea"/>
            </a:endParaRPr>
          </a:p>
        </p:txBody>
      </p:sp>
      <p:sp>
        <p:nvSpPr>
          <p:cNvPr id="6" name="正方形/長方形 5"/>
          <p:cNvSpPr/>
          <p:nvPr/>
        </p:nvSpPr>
        <p:spPr>
          <a:xfrm>
            <a:off x="3668237" y="1463933"/>
            <a:ext cx="4391951" cy="1938992"/>
          </a:xfrm>
          <a:prstGeom prst="rect">
            <a:avLst/>
          </a:prstGeom>
          <a:solidFill>
            <a:schemeClr val="accent4">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ja-JP" altLang="en-US" sz="2400" b="1" u="sng" dirty="0" smtClean="0">
                <a:solidFill>
                  <a:srgbClr val="FF0000"/>
                </a:solidFill>
                <a:latin typeface="+mj-ea"/>
                <a:ea typeface="+mj-ea"/>
              </a:rPr>
              <a:t>切迫性</a:t>
            </a:r>
            <a:endParaRPr lang="en-US" altLang="ja-JP" sz="2400" b="1" u="sng" dirty="0" smtClean="0">
              <a:solidFill>
                <a:srgbClr val="FF0000"/>
              </a:solidFill>
              <a:latin typeface="+mj-ea"/>
              <a:ea typeface="+mj-ea"/>
            </a:endParaRPr>
          </a:p>
          <a:p>
            <a:endParaRPr lang="en-US" altLang="ja-JP" sz="2400" dirty="0">
              <a:latin typeface="+mn-ea"/>
            </a:endParaRPr>
          </a:p>
          <a:p>
            <a:pPr algn="ctr"/>
            <a:r>
              <a:rPr lang="ja-JP" altLang="en-US" sz="2400" dirty="0" smtClean="0">
                <a:latin typeface="+mj-ea"/>
                <a:ea typeface="+mj-ea"/>
              </a:rPr>
              <a:t>本人または他の利用者等の生命または身体が危険にさらされる可能性が著しく高いこと</a:t>
            </a:r>
            <a:endParaRPr lang="en-US" altLang="ja-JP" sz="2400" dirty="0">
              <a:latin typeface="+mj-ea"/>
              <a:ea typeface="+mj-ea"/>
            </a:endParaRPr>
          </a:p>
        </p:txBody>
      </p:sp>
      <p:sp>
        <p:nvSpPr>
          <p:cNvPr id="8" name="正方形/長方形 7"/>
          <p:cNvSpPr/>
          <p:nvPr/>
        </p:nvSpPr>
        <p:spPr>
          <a:xfrm>
            <a:off x="917689" y="4723044"/>
            <a:ext cx="3433206" cy="1938992"/>
          </a:xfrm>
          <a:prstGeom prst="rect">
            <a:avLst/>
          </a:prstGeom>
          <a:solidFill>
            <a:schemeClr val="accent4">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ja-JP" altLang="en-US" sz="2400" b="1" u="sng" dirty="0" smtClean="0">
                <a:solidFill>
                  <a:srgbClr val="FF0000"/>
                </a:solidFill>
                <a:latin typeface="+mj-ea"/>
                <a:ea typeface="+mj-ea"/>
              </a:rPr>
              <a:t>非代替性</a:t>
            </a:r>
            <a:endParaRPr lang="en-US" altLang="ja-JP" sz="2400" b="1" u="sng" dirty="0" smtClean="0">
              <a:solidFill>
                <a:srgbClr val="FF0000"/>
              </a:solidFill>
              <a:latin typeface="+mj-ea"/>
              <a:ea typeface="+mj-ea"/>
            </a:endParaRPr>
          </a:p>
          <a:p>
            <a:endParaRPr lang="en-US" altLang="ja-JP" sz="2400" dirty="0">
              <a:latin typeface="+mj-ea"/>
              <a:ea typeface="+mj-ea"/>
            </a:endParaRPr>
          </a:p>
          <a:p>
            <a:pPr algn="ctr"/>
            <a:r>
              <a:rPr lang="ja-JP" altLang="en-US" sz="2400" dirty="0" smtClean="0">
                <a:latin typeface="+mj-ea"/>
                <a:ea typeface="+mj-ea"/>
              </a:rPr>
              <a:t>身体拘束その他の行動制限を行う以外に代替する方法がないこと</a:t>
            </a:r>
            <a:endParaRPr lang="en-US" altLang="ja-JP" sz="2400" dirty="0">
              <a:latin typeface="+mj-ea"/>
              <a:ea typeface="+mj-ea"/>
            </a:endParaRPr>
          </a:p>
        </p:txBody>
      </p:sp>
      <p:sp>
        <p:nvSpPr>
          <p:cNvPr id="9" name="正方形/長方形 8"/>
          <p:cNvSpPr/>
          <p:nvPr/>
        </p:nvSpPr>
        <p:spPr>
          <a:xfrm>
            <a:off x="7418235" y="4723044"/>
            <a:ext cx="3433206" cy="1938992"/>
          </a:xfrm>
          <a:prstGeom prst="rect">
            <a:avLst/>
          </a:prstGeom>
          <a:solidFill>
            <a:schemeClr val="accent4">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ja-JP" altLang="en-US" sz="2400" b="1" u="sng" dirty="0" smtClean="0">
                <a:solidFill>
                  <a:srgbClr val="FF0000"/>
                </a:solidFill>
                <a:latin typeface="+mj-ea"/>
                <a:ea typeface="+mj-ea"/>
              </a:rPr>
              <a:t>一時性</a:t>
            </a:r>
            <a:endParaRPr lang="en-US" altLang="ja-JP" sz="2400" b="1" u="sng" dirty="0" smtClean="0">
              <a:solidFill>
                <a:srgbClr val="FF0000"/>
              </a:solidFill>
              <a:latin typeface="+mj-ea"/>
              <a:ea typeface="+mj-ea"/>
            </a:endParaRPr>
          </a:p>
          <a:p>
            <a:endParaRPr lang="en-US" altLang="ja-JP" sz="2400" dirty="0">
              <a:latin typeface="+mj-ea"/>
              <a:ea typeface="+mj-ea"/>
            </a:endParaRPr>
          </a:p>
          <a:p>
            <a:pPr algn="ctr"/>
            <a:r>
              <a:rPr lang="ja-JP" altLang="en-US" sz="2400" dirty="0" smtClean="0">
                <a:latin typeface="+mj-ea"/>
                <a:ea typeface="+mj-ea"/>
              </a:rPr>
              <a:t>身体拘束その他の行動制限が一時的なものであること</a:t>
            </a:r>
            <a:endParaRPr lang="en-US" altLang="ja-JP" sz="2400" dirty="0">
              <a:latin typeface="+mj-ea"/>
              <a:ea typeface="+mj-ea"/>
            </a:endParaRPr>
          </a:p>
        </p:txBody>
      </p:sp>
      <p:cxnSp>
        <p:nvCxnSpPr>
          <p:cNvPr id="12" name="直線コネクタ 11"/>
          <p:cNvCxnSpPr>
            <a:stCxn id="9" idx="1"/>
            <a:endCxn id="8" idx="3"/>
          </p:cNvCxnSpPr>
          <p:nvPr/>
        </p:nvCxnSpPr>
        <p:spPr>
          <a:xfrm flipH="1">
            <a:off x="4350895" y="5692540"/>
            <a:ext cx="3067340"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049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8" grpId="0" animBg="1"/>
      <p:bldP spid="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28600" y="448846"/>
            <a:ext cx="11544300" cy="1200329"/>
          </a:xfrm>
          <a:prstGeom prst="rect">
            <a:avLst/>
          </a:prstGeom>
        </p:spPr>
        <p:txBody>
          <a:bodyPr wrap="square">
            <a:spAutoFit/>
          </a:bodyPr>
          <a:lstStyle/>
          <a:p>
            <a:r>
              <a:rPr lang="ja-JP" altLang="en-US" sz="2400" dirty="0" smtClean="0">
                <a:latin typeface="+mj-ea"/>
                <a:ea typeface="+mj-ea"/>
              </a:rPr>
              <a:t>仮に、緊急</a:t>
            </a:r>
            <a:r>
              <a:rPr lang="ja-JP" altLang="en-US" sz="2400" dirty="0">
                <a:latin typeface="+mj-ea"/>
                <a:ea typeface="+mj-ea"/>
              </a:rPr>
              <a:t>やむを得ず実施する場合の三</a:t>
            </a:r>
            <a:r>
              <a:rPr lang="ja-JP" altLang="en-US" sz="2400" dirty="0" smtClean="0">
                <a:latin typeface="+mj-ea"/>
                <a:ea typeface="+mj-ea"/>
              </a:rPr>
              <a:t>要件を満たしている場合であっても、本人・家族、本人に関わる関係者・機関全員での検討や、三要件に照らし合わせた慎重な検討などの留意点があります。</a:t>
            </a:r>
            <a:endParaRPr lang="en-US" altLang="ja-JP" sz="2400" dirty="0">
              <a:latin typeface="+mj-ea"/>
              <a:ea typeface="+mj-ea"/>
            </a:endParaRPr>
          </a:p>
        </p:txBody>
      </p:sp>
      <p:sp>
        <p:nvSpPr>
          <p:cNvPr id="3" name="タイトル 1"/>
          <p:cNvSpPr txBox="1">
            <a:spLocks/>
          </p:cNvSpPr>
          <p:nvPr/>
        </p:nvSpPr>
        <p:spPr>
          <a:xfrm>
            <a:off x="228600" y="1796323"/>
            <a:ext cx="11544300" cy="809470"/>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また、緊急やむを得ず身体拘束を実施した場合には、その態様および時間、その際の本人の心身の状況、緊急やむを得ず実施した理由を記録しなければなりません。</a:t>
            </a:r>
            <a:endParaRPr lang="ja-JP" altLang="en-US" sz="2400" dirty="0"/>
          </a:p>
        </p:txBody>
      </p:sp>
      <p:sp>
        <p:nvSpPr>
          <p:cNvPr id="4" name="タイトル 1"/>
          <p:cNvSpPr txBox="1">
            <a:spLocks/>
          </p:cNvSpPr>
          <p:nvPr/>
        </p:nvSpPr>
        <p:spPr>
          <a:xfrm>
            <a:off x="228600" y="2752941"/>
            <a:ext cx="11544300" cy="111452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デイサービスに</a:t>
            </a:r>
            <a:r>
              <a:rPr lang="ja-JP" altLang="en-US" sz="2400" dirty="0" smtClean="0"/>
              <a:t>おいてこの三要件を満たす身体的</a:t>
            </a:r>
            <a:r>
              <a:rPr lang="ja-JP" altLang="en-US" sz="2400" dirty="0" smtClean="0"/>
              <a:t>拘束等を実施するようなことは、そうそう起こり得ないことだと思われますが、今年度の改定のポイントの１つとなりますので、今回の内容については把握していただければと思います。</a:t>
            </a:r>
            <a:endParaRPr lang="ja-JP" altLang="en-US" sz="2400" dirty="0"/>
          </a:p>
        </p:txBody>
      </p:sp>
      <p:sp>
        <p:nvSpPr>
          <p:cNvPr id="5" name="タイトル 1"/>
          <p:cNvSpPr txBox="1">
            <a:spLocks/>
          </p:cNvSpPr>
          <p:nvPr/>
        </p:nvSpPr>
        <p:spPr>
          <a:xfrm>
            <a:off x="228600" y="4038473"/>
            <a:ext cx="11544300" cy="797233"/>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smtClean="0"/>
              <a:t>今回参照した資料は下記になります。前述の内容だけでなく、身体拘束に至らないケアの基本などについても取扱っていますので、是非ご確認ください。</a:t>
            </a:r>
            <a:endParaRPr lang="ja-JP" altLang="en-US" sz="2400" dirty="0"/>
          </a:p>
        </p:txBody>
      </p:sp>
      <p:sp>
        <p:nvSpPr>
          <p:cNvPr id="6" name="タイトル 1"/>
          <p:cNvSpPr txBox="1">
            <a:spLocks/>
          </p:cNvSpPr>
          <p:nvPr/>
        </p:nvSpPr>
        <p:spPr>
          <a:xfrm>
            <a:off x="905968" y="5006715"/>
            <a:ext cx="10189564" cy="1648918"/>
          </a:xfrm>
          <a:prstGeom prst="rect">
            <a:avLst/>
          </a:prstGeom>
          <a:ln>
            <a:solidFill>
              <a:schemeClr val="tx1"/>
            </a:solid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en-US" altLang="ja-JP" sz="2000" dirty="0" smtClean="0"/>
          </a:p>
          <a:p>
            <a:r>
              <a:rPr lang="ja-JP" altLang="en-US" sz="2000" dirty="0" smtClean="0"/>
              <a:t>「介護施設・事業所等で働く方々への身体拘束廃止・防止の手引き（令和６年３月）</a:t>
            </a:r>
            <a:endParaRPr lang="en-US" altLang="ja-JP" sz="2000" dirty="0" smtClean="0"/>
          </a:p>
          <a:p>
            <a:pPr algn="ctr"/>
            <a:r>
              <a:rPr lang="ja-JP" altLang="en-US" sz="2000" dirty="0" smtClean="0"/>
              <a:t>令和</a:t>
            </a:r>
            <a:r>
              <a:rPr lang="ja-JP" altLang="en-US" sz="2000" dirty="0"/>
              <a:t>５年度老人保健健康増進等事業</a:t>
            </a:r>
          </a:p>
          <a:p>
            <a:r>
              <a:rPr lang="ja-JP" altLang="en-US" sz="2000" dirty="0"/>
              <a:t>介護施設・事業所等における身体拘束廃止・防止の取組推進に向けた調査研究事業」</a:t>
            </a:r>
            <a:endParaRPr lang="en-US" altLang="ja-JP" sz="2000" dirty="0" smtClean="0"/>
          </a:p>
          <a:p>
            <a:pPr algn="ctr"/>
            <a:r>
              <a:rPr lang="en-US" altLang="ja-JP" sz="2000" dirty="0" smtClean="0">
                <a:hlinkClick r:id="rId2"/>
              </a:rPr>
              <a:t>https://www.mhlw.go.jp/content/12300000/001248430.pdf</a:t>
            </a:r>
            <a:endParaRPr lang="en-US" altLang="ja-JP" sz="2000" dirty="0" smtClean="0"/>
          </a:p>
          <a:p>
            <a:endParaRPr lang="en-US" altLang="ja-JP" sz="2000" dirty="0" smtClean="0"/>
          </a:p>
          <a:p>
            <a:endParaRPr lang="ja-JP" altLang="en-US" sz="2000" dirty="0"/>
          </a:p>
        </p:txBody>
      </p:sp>
    </p:spTree>
    <p:extLst>
      <p:ext uri="{BB962C8B-B14F-4D97-AF65-F5344CB8AC3E}">
        <p14:creationId xmlns:p14="http://schemas.microsoft.com/office/powerpoint/2010/main" val="1004621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①</a:t>
            </a:r>
            <a:r>
              <a:rPr lang="en-US" altLang="ja-JP" sz="2800" dirty="0" smtClean="0"/>
              <a:t>BCP</a:t>
            </a:r>
            <a:r>
              <a:rPr lang="ja-JP" altLang="en-US" sz="2800" dirty="0" smtClean="0"/>
              <a:t>（業務継続計画）とは</a:t>
            </a:r>
            <a:endParaRPr lang="en-US" altLang="ja-JP" sz="2800" dirty="0"/>
          </a:p>
        </p:txBody>
      </p:sp>
      <p:sp>
        <p:nvSpPr>
          <p:cNvPr id="5" name="タイトル 1"/>
          <p:cNvSpPr txBox="1">
            <a:spLocks/>
          </p:cNvSpPr>
          <p:nvPr/>
        </p:nvSpPr>
        <p:spPr>
          <a:xfrm>
            <a:off x="174884" y="914400"/>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優先業務について</a:t>
            </a:r>
            <a:endParaRPr lang="en-US" altLang="ja-JP" sz="2400" b="1" dirty="0">
              <a:solidFill>
                <a:srgbClr val="FF0000"/>
              </a:solidFill>
            </a:endParaRPr>
          </a:p>
        </p:txBody>
      </p:sp>
      <p:sp>
        <p:nvSpPr>
          <p:cNvPr id="9" name="タイトル 1"/>
          <p:cNvSpPr txBox="1">
            <a:spLocks/>
          </p:cNvSpPr>
          <p:nvPr/>
        </p:nvSpPr>
        <p:spPr>
          <a:xfrm>
            <a:off x="402855" y="1288880"/>
            <a:ext cx="8096567" cy="922137"/>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457200" indent="-457200">
              <a:buFont typeface="+mj-lt"/>
              <a:buAutoNum type="arabicPeriod"/>
            </a:pPr>
            <a:r>
              <a:rPr lang="ja-JP" altLang="en-US" sz="2000" dirty="0"/>
              <a:t>優先</a:t>
            </a:r>
            <a:r>
              <a:rPr lang="ja-JP" altLang="en-US" sz="2000" dirty="0" smtClean="0"/>
              <a:t>業務：何よりも最優先となり、絶対に続ける必要のある業務</a:t>
            </a:r>
            <a:endParaRPr lang="en-US" altLang="ja-JP" sz="2000" dirty="0" smtClean="0"/>
          </a:p>
          <a:p>
            <a:pPr marL="457200" indent="-457200">
              <a:buFont typeface="+mj-lt"/>
              <a:buAutoNum type="arabicPeriod"/>
            </a:pPr>
            <a:r>
              <a:rPr lang="ja-JP" altLang="en-US" sz="2000" dirty="0" smtClean="0"/>
              <a:t>追加業務：状況を見て、プラスで行う業務</a:t>
            </a:r>
            <a:endParaRPr lang="en-US" altLang="ja-JP" sz="2000" dirty="0" smtClean="0"/>
          </a:p>
          <a:p>
            <a:pPr marL="457200" indent="-457200">
              <a:buFont typeface="+mj-lt"/>
              <a:buAutoNum type="arabicPeriod"/>
            </a:pPr>
            <a:r>
              <a:rPr lang="ja-JP" altLang="en-US" sz="2000" dirty="0" smtClean="0"/>
              <a:t>縮小業務：最小限にする業務</a:t>
            </a:r>
            <a:endParaRPr lang="en-US" altLang="ja-JP" sz="2000" dirty="0" smtClean="0"/>
          </a:p>
        </p:txBody>
      </p:sp>
      <p:sp>
        <p:nvSpPr>
          <p:cNvPr id="6" name="タイトル 1"/>
          <p:cNvSpPr txBox="1">
            <a:spLocks/>
          </p:cNvSpPr>
          <p:nvPr/>
        </p:nvSpPr>
        <p:spPr>
          <a:xfrm>
            <a:off x="1167982" y="2250398"/>
            <a:ext cx="4037352" cy="384656"/>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以下、具体的な優先順位例です。</a:t>
            </a:r>
            <a:endParaRPr lang="en-US" altLang="ja-JP" sz="2000" dirty="0" smtClean="0"/>
          </a:p>
        </p:txBody>
      </p:sp>
      <p:graphicFrame>
        <p:nvGraphicFramePr>
          <p:cNvPr id="2" name="表 1"/>
          <p:cNvGraphicFramePr>
            <a:graphicFrameLocks noGrp="1"/>
          </p:cNvGraphicFramePr>
          <p:nvPr>
            <p:extLst>
              <p:ext uri="{D42A27DB-BD31-4B8C-83A1-F6EECF244321}">
                <p14:modId xmlns:p14="http://schemas.microsoft.com/office/powerpoint/2010/main" val="4239500511"/>
              </p:ext>
            </p:extLst>
          </p:nvPr>
        </p:nvGraphicFramePr>
        <p:xfrm>
          <a:off x="1167982" y="2674435"/>
          <a:ext cx="9786080" cy="3977640"/>
        </p:xfrm>
        <a:graphic>
          <a:graphicData uri="http://schemas.openxmlformats.org/drawingml/2006/table">
            <a:tbl>
              <a:tblPr firstRow="1" bandRow="1">
                <a:tableStyleId>{00A15C55-8517-42AA-B614-E9B94910E393}</a:tableStyleId>
              </a:tblPr>
              <a:tblGrid>
                <a:gridCol w="2221031">
                  <a:extLst>
                    <a:ext uri="{9D8B030D-6E8A-4147-A177-3AD203B41FA5}">
                      <a16:colId xmlns:a16="http://schemas.microsoft.com/office/drawing/2014/main" val="4240536508"/>
                    </a:ext>
                  </a:extLst>
                </a:gridCol>
                <a:gridCol w="7565049">
                  <a:extLst>
                    <a:ext uri="{9D8B030D-6E8A-4147-A177-3AD203B41FA5}">
                      <a16:colId xmlns:a16="http://schemas.microsoft.com/office/drawing/2014/main" val="3820056660"/>
                    </a:ext>
                  </a:extLst>
                </a:gridCol>
              </a:tblGrid>
              <a:tr h="370840">
                <a:tc>
                  <a:txBody>
                    <a:bodyPr/>
                    <a:lstStyle/>
                    <a:p>
                      <a:pPr algn="ctr"/>
                      <a:r>
                        <a:rPr kumimoji="1" lang="ja-JP" altLang="en-US" b="0" dirty="0" smtClean="0">
                          <a:solidFill>
                            <a:schemeClr val="tx1"/>
                          </a:solidFill>
                        </a:rPr>
                        <a:t>優先順位</a:t>
                      </a:r>
                      <a:endParaRPr kumimoji="1" lang="ja-JP" alt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b="0" dirty="0" smtClean="0">
                          <a:solidFill>
                            <a:schemeClr val="tx1"/>
                          </a:solidFill>
                        </a:rPr>
                        <a:t>具体的な業務内容</a:t>
                      </a:r>
                      <a:endParaRPr kumimoji="1" lang="ja-JP" alt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58996466"/>
                  </a:ext>
                </a:extLst>
              </a:tr>
              <a:tr h="370840">
                <a:tc rowSpan="3">
                  <a:txBody>
                    <a:bodyPr/>
                    <a:lstStyle/>
                    <a:p>
                      <a:pPr algn="ctr"/>
                      <a:r>
                        <a:rPr kumimoji="1" lang="ja-JP" altLang="en-US" dirty="0" smtClean="0"/>
                        <a:t>優先業務</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smtClean="0"/>
                        <a:t>●利用者・職員の安全確保、安否確認</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4704875"/>
                  </a:ext>
                </a:extLst>
              </a:tr>
              <a:tr h="370840">
                <a:tc vMerge="1">
                  <a:txBody>
                    <a:bodyPr/>
                    <a:lstStyle/>
                    <a:p>
                      <a:pPr algn="ctr"/>
                      <a:endParaRPr kumimoji="1" lang="ja-JP" altLang="en-US" dirty="0"/>
                    </a:p>
                  </a:txBody>
                  <a:tcPr/>
                </a:tc>
                <a:tc>
                  <a:txBody>
                    <a:bodyPr/>
                    <a:lstStyle/>
                    <a:p>
                      <a:r>
                        <a:rPr kumimoji="1" lang="ja-JP" altLang="en-US" dirty="0" smtClean="0"/>
                        <a:t>●送迎中の利用者の安全確保、安否確認</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8CB"/>
                    </a:solidFill>
                  </a:tcPr>
                </a:tc>
                <a:extLst>
                  <a:ext uri="{0D108BD9-81ED-4DB2-BD59-A6C34878D82A}">
                    <a16:rowId xmlns:a16="http://schemas.microsoft.com/office/drawing/2014/main" val="780838791"/>
                  </a:ext>
                </a:extLst>
              </a:tr>
              <a:tr h="370840">
                <a:tc vMerge="1">
                  <a:txBody>
                    <a:bodyPr/>
                    <a:lstStyle/>
                    <a:p>
                      <a:pPr algn="ctr"/>
                      <a:endParaRPr kumimoji="1" lang="ja-JP" altLang="en-US" dirty="0"/>
                    </a:p>
                  </a:txBody>
                  <a:tcPr/>
                </a:tc>
                <a:tc>
                  <a:txBody>
                    <a:bodyPr/>
                    <a:lstStyle/>
                    <a:p>
                      <a:r>
                        <a:rPr kumimoji="1" lang="ja-JP" altLang="en-US" dirty="0" smtClean="0"/>
                        <a:t>●食事、排せつ（必要に応じて医療的ケア）</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9510620"/>
                  </a:ext>
                </a:extLst>
              </a:tr>
              <a:tr h="370840">
                <a:tc rowSpan="5">
                  <a:txBody>
                    <a:bodyPr/>
                    <a:lstStyle/>
                    <a:p>
                      <a:pPr algn="ctr"/>
                      <a:r>
                        <a:rPr kumimoji="1" lang="ja-JP" altLang="en-US" dirty="0" smtClean="0"/>
                        <a:t>追加業務</a:t>
                      </a:r>
                      <a:endParaRPr kumimoji="1" lang="en-US" altLang="ja-JP"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smtClean="0"/>
                        <a:t>●事業所内外への避難</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4E7"/>
                    </a:solidFill>
                  </a:tcPr>
                </a:tc>
                <a:extLst>
                  <a:ext uri="{0D108BD9-81ED-4DB2-BD59-A6C34878D82A}">
                    <a16:rowId xmlns:a16="http://schemas.microsoft.com/office/drawing/2014/main" val="4275671782"/>
                  </a:ext>
                </a:extLst>
              </a:tr>
              <a:tr h="370840">
                <a:tc vMerge="1">
                  <a:txBody>
                    <a:bodyPr/>
                    <a:lstStyle/>
                    <a:p>
                      <a:pPr algn="ctr"/>
                      <a:endParaRPr kumimoji="1" lang="en-US" altLang="ja-JP" dirty="0" smtClean="0"/>
                    </a:p>
                  </a:txBody>
                  <a:tcPr/>
                </a:tc>
                <a:tc>
                  <a:txBody>
                    <a:bodyPr/>
                    <a:lstStyle/>
                    <a:p>
                      <a:r>
                        <a:rPr kumimoji="1" lang="ja-JP" altLang="en-US" dirty="0" smtClean="0"/>
                        <a:t>●安全な場所への避難</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4E7"/>
                    </a:solidFill>
                  </a:tcPr>
                </a:tc>
                <a:extLst>
                  <a:ext uri="{0D108BD9-81ED-4DB2-BD59-A6C34878D82A}">
                    <a16:rowId xmlns:a16="http://schemas.microsoft.com/office/drawing/2014/main" val="978398710"/>
                  </a:ext>
                </a:extLst>
              </a:tr>
              <a:tr h="370840">
                <a:tc vMerge="1">
                  <a:txBody>
                    <a:bodyPr/>
                    <a:lstStyle/>
                    <a:p>
                      <a:pPr algn="ctr"/>
                      <a:endParaRPr kumimoji="1" lang="en-US" altLang="ja-JP" dirty="0" smtClean="0"/>
                    </a:p>
                  </a:txBody>
                  <a:tcPr/>
                </a:tc>
                <a:tc>
                  <a:txBody>
                    <a:bodyPr/>
                    <a:lstStyle/>
                    <a:p>
                      <a:r>
                        <a:rPr kumimoji="1" lang="ja-JP" altLang="en-US" dirty="0" smtClean="0"/>
                        <a:t>●帰宅困難者の宿泊</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4E7"/>
                    </a:solidFill>
                  </a:tcPr>
                </a:tc>
                <a:extLst>
                  <a:ext uri="{0D108BD9-81ED-4DB2-BD59-A6C34878D82A}">
                    <a16:rowId xmlns:a16="http://schemas.microsoft.com/office/drawing/2014/main" val="1958464697"/>
                  </a:ext>
                </a:extLst>
              </a:tr>
              <a:tr h="370840">
                <a:tc vMerge="1">
                  <a:txBody>
                    <a:bodyPr/>
                    <a:lstStyle/>
                    <a:p>
                      <a:pPr algn="ctr"/>
                      <a:endParaRPr kumimoji="1" lang="en-US" altLang="ja-JP" dirty="0" smtClean="0"/>
                    </a:p>
                  </a:txBody>
                  <a:tcPr/>
                </a:tc>
                <a:tc>
                  <a:txBody>
                    <a:bodyPr/>
                    <a:lstStyle/>
                    <a:p>
                      <a:r>
                        <a:rPr kumimoji="1" lang="ja-JP" altLang="en-US" dirty="0" smtClean="0"/>
                        <a:t>●送迎ルートの安全確認、送迎の中止・継続判断・連絡</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4E7"/>
                    </a:solidFill>
                  </a:tcPr>
                </a:tc>
                <a:extLst>
                  <a:ext uri="{0D108BD9-81ED-4DB2-BD59-A6C34878D82A}">
                    <a16:rowId xmlns:a16="http://schemas.microsoft.com/office/drawing/2014/main" val="3590919799"/>
                  </a:ext>
                </a:extLst>
              </a:tr>
              <a:tr h="370840">
                <a:tc vMerge="1">
                  <a:txBody>
                    <a:bodyPr/>
                    <a:lstStyle/>
                    <a:p>
                      <a:pPr algn="ctr"/>
                      <a:endParaRPr kumimoji="1" lang="en-US" altLang="ja-JP" dirty="0" smtClean="0"/>
                    </a:p>
                  </a:txBody>
                  <a:tcPr/>
                </a:tc>
                <a:tc>
                  <a:txBody>
                    <a:bodyPr/>
                    <a:lstStyle/>
                    <a:p>
                      <a:r>
                        <a:rPr kumimoji="1" lang="ja-JP" altLang="en-US" dirty="0" smtClean="0"/>
                        <a:t>●休業・再開に伴う連絡</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4E7"/>
                    </a:solidFill>
                  </a:tcPr>
                </a:tc>
                <a:extLst>
                  <a:ext uri="{0D108BD9-81ED-4DB2-BD59-A6C34878D82A}">
                    <a16:rowId xmlns:a16="http://schemas.microsoft.com/office/drawing/2014/main" val="938772622"/>
                  </a:ext>
                </a:extLst>
              </a:tr>
              <a:tr h="370840">
                <a:tc>
                  <a:txBody>
                    <a:bodyPr/>
                    <a:lstStyle/>
                    <a:p>
                      <a:pPr algn="ctr"/>
                      <a:r>
                        <a:rPr kumimoji="1" lang="ja-JP" altLang="en-US" dirty="0" smtClean="0"/>
                        <a:t>縮小業務</a:t>
                      </a: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●食事、排せつ（必要に応じて医療的ケア）以外のサービス</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例：入浴・レクリエーション・口腔ケア・洗顔・清掃・洗濯など</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9411569"/>
                  </a:ext>
                </a:extLst>
              </a:tr>
            </a:tbl>
          </a:graphicData>
        </a:graphic>
      </p:graphicFrame>
    </p:spTree>
    <p:extLst>
      <p:ext uri="{BB962C8B-B14F-4D97-AF65-F5344CB8AC3E}">
        <p14:creationId xmlns:p14="http://schemas.microsoft.com/office/powerpoint/2010/main" val="352497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8"/>
          <p:cNvSpPr txBox="1">
            <a:spLocks/>
          </p:cNvSpPr>
          <p:nvPr/>
        </p:nvSpPr>
        <p:spPr>
          <a:xfrm>
            <a:off x="146467" y="129863"/>
            <a:ext cx="9370725"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a:t>
            </a:r>
            <a:endParaRPr lang="ja-JP" altLang="en-US" b="1" dirty="0">
              <a:solidFill>
                <a:schemeClr val="accent1">
                  <a:lumMod val="75000"/>
                </a:schemeClr>
              </a:solidFill>
            </a:endParaRPr>
          </a:p>
        </p:txBody>
      </p:sp>
      <p:sp>
        <p:nvSpPr>
          <p:cNvPr id="2" name="タイトル 1"/>
          <p:cNvSpPr>
            <a:spLocks noGrp="1"/>
          </p:cNvSpPr>
          <p:nvPr>
            <p:ph type="ctrTitle"/>
          </p:nvPr>
        </p:nvSpPr>
        <p:spPr>
          <a:xfrm>
            <a:off x="-199871" y="-58145"/>
            <a:ext cx="4861810" cy="871329"/>
          </a:xfrm>
        </p:spPr>
        <p:txBody>
          <a:bodyPr>
            <a:noAutofit/>
          </a:bodyPr>
          <a:lstStyle/>
          <a:p>
            <a:r>
              <a:rPr kumimoji="1" lang="ja-JP" altLang="en-US" sz="4000" dirty="0" smtClean="0"/>
              <a:t>５．掲示について</a:t>
            </a:r>
            <a:endParaRPr kumimoji="1" lang="ja-JP" altLang="en-US" sz="4000" dirty="0"/>
          </a:p>
        </p:txBody>
      </p:sp>
      <p:sp>
        <p:nvSpPr>
          <p:cNvPr id="3" name="サブタイトル 2"/>
          <p:cNvSpPr>
            <a:spLocks noGrp="1"/>
          </p:cNvSpPr>
          <p:nvPr>
            <p:ph type="subTitle" idx="1"/>
          </p:nvPr>
        </p:nvSpPr>
        <p:spPr>
          <a:xfrm>
            <a:off x="539645" y="878755"/>
            <a:ext cx="4122294" cy="537747"/>
          </a:xfrm>
          <a:ln>
            <a:noFill/>
          </a:ln>
        </p:spPr>
        <p:txBody>
          <a:bodyPr>
            <a:noAutofit/>
          </a:bodyPr>
          <a:lstStyle/>
          <a:p>
            <a:pPr algn="l"/>
            <a:r>
              <a:rPr lang="ja-JP" altLang="en-US" sz="3200" dirty="0" smtClean="0">
                <a:latin typeface="+mj-ea"/>
                <a:ea typeface="+mj-ea"/>
              </a:rPr>
              <a:t>★改訂</a:t>
            </a:r>
            <a:r>
              <a:rPr kumimoji="1" lang="ja-JP" altLang="en-US" sz="3200" dirty="0" smtClean="0">
                <a:latin typeface="+mj-ea"/>
                <a:ea typeface="+mj-ea"/>
              </a:rPr>
              <a:t>の</a:t>
            </a:r>
            <a:r>
              <a:rPr kumimoji="1" lang="ja-JP" altLang="en-US" sz="2800" dirty="0" smtClean="0">
                <a:latin typeface="+mj-ea"/>
                <a:ea typeface="+mj-ea"/>
              </a:rPr>
              <a:t>ポイント</a:t>
            </a:r>
            <a:endParaRPr kumimoji="1" lang="ja-JP" altLang="en-US" sz="3200" dirty="0">
              <a:latin typeface="+mj-ea"/>
              <a:ea typeface="+mj-ea"/>
            </a:endParaRPr>
          </a:p>
        </p:txBody>
      </p:sp>
      <p:sp>
        <p:nvSpPr>
          <p:cNvPr id="4" name="サブタイトル 2"/>
          <p:cNvSpPr txBox="1">
            <a:spLocks/>
          </p:cNvSpPr>
          <p:nvPr/>
        </p:nvSpPr>
        <p:spPr>
          <a:xfrm>
            <a:off x="539647" y="1398834"/>
            <a:ext cx="10792917" cy="1157939"/>
          </a:xfrm>
          <a:prstGeom prst="rect">
            <a:avLst/>
          </a:prstGeom>
          <a:ln>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smtClean="0">
                <a:solidFill>
                  <a:srgbClr val="FF0000"/>
                </a:solidFill>
                <a:latin typeface="+mj-ea"/>
                <a:ea typeface="+mj-ea"/>
              </a:rPr>
              <a:t>令和７年度より、重要事項説明書等についてウェブサイトに掲示しなければならなくなります！</a:t>
            </a:r>
            <a:endParaRPr lang="en-US" altLang="ja-JP" dirty="0" smtClean="0">
              <a:solidFill>
                <a:srgbClr val="FF0000"/>
              </a:solidFill>
              <a:latin typeface="+mj-ea"/>
              <a:ea typeface="+mj-ea"/>
            </a:endParaRPr>
          </a:p>
          <a:p>
            <a:pPr algn="l"/>
            <a:r>
              <a:rPr lang="en-US" altLang="ja-JP" dirty="0" smtClean="0">
                <a:latin typeface="+mj-ea"/>
                <a:ea typeface="+mj-ea"/>
              </a:rPr>
              <a:t>※</a:t>
            </a:r>
            <a:r>
              <a:rPr lang="ja-JP" altLang="en-US" dirty="0" smtClean="0">
                <a:latin typeface="+mj-ea"/>
                <a:ea typeface="+mj-ea"/>
              </a:rPr>
              <a:t>未整備の事業所におかれましては、早急にご準備ください！</a:t>
            </a:r>
            <a:endParaRPr lang="ja-JP" altLang="en-US" dirty="0">
              <a:latin typeface="+mj-ea"/>
              <a:ea typeface="+mj-ea"/>
            </a:endParaRPr>
          </a:p>
        </p:txBody>
      </p:sp>
      <p:sp>
        <p:nvSpPr>
          <p:cNvPr id="7" name="サブタイトル 2"/>
          <p:cNvSpPr txBox="1">
            <a:spLocks/>
          </p:cNvSpPr>
          <p:nvPr/>
        </p:nvSpPr>
        <p:spPr>
          <a:xfrm>
            <a:off x="539645" y="2747948"/>
            <a:ext cx="11422505" cy="715730"/>
          </a:xfrm>
          <a:prstGeom prst="rect">
            <a:avLst/>
          </a:prstGeom>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smtClean="0">
                <a:solidFill>
                  <a:schemeClr val="tx1"/>
                </a:solidFill>
                <a:latin typeface="+mj-ea"/>
                <a:ea typeface="+mj-ea"/>
              </a:rPr>
              <a:t>以下、「指定居宅サービス等の事業の人員、設備及び運営に関する基準（平成</a:t>
            </a:r>
            <a:r>
              <a:rPr lang="en-US" altLang="ja-JP" dirty="0" smtClean="0">
                <a:solidFill>
                  <a:schemeClr val="tx1"/>
                </a:solidFill>
                <a:latin typeface="+mj-ea"/>
                <a:ea typeface="+mj-ea"/>
              </a:rPr>
              <a:t>11</a:t>
            </a:r>
            <a:r>
              <a:rPr lang="ja-JP" altLang="en-US" dirty="0" smtClean="0">
                <a:solidFill>
                  <a:schemeClr val="tx1"/>
                </a:solidFill>
                <a:latin typeface="+mj-ea"/>
                <a:ea typeface="+mj-ea"/>
              </a:rPr>
              <a:t>年厚生省令第</a:t>
            </a:r>
            <a:r>
              <a:rPr lang="en-US" altLang="ja-JP" dirty="0" smtClean="0">
                <a:solidFill>
                  <a:schemeClr val="tx1"/>
                </a:solidFill>
                <a:latin typeface="+mj-ea"/>
                <a:ea typeface="+mj-ea"/>
              </a:rPr>
              <a:t>37</a:t>
            </a:r>
            <a:r>
              <a:rPr lang="ja-JP" altLang="en-US" dirty="0" smtClean="0">
                <a:solidFill>
                  <a:schemeClr val="tx1"/>
                </a:solidFill>
                <a:latin typeface="+mj-ea"/>
                <a:ea typeface="+mj-ea"/>
              </a:rPr>
              <a:t>号）」より抜粋。</a:t>
            </a:r>
            <a:endParaRPr lang="ja-JP" altLang="en-US" dirty="0">
              <a:solidFill>
                <a:schemeClr val="tx1"/>
              </a:solidFill>
              <a:latin typeface="+mj-ea"/>
              <a:ea typeface="+mj-ea"/>
            </a:endParaRPr>
          </a:p>
        </p:txBody>
      </p:sp>
      <p:sp>
        <p:nvSpPr>
          <p:cNvPr id="8" name="サブタイトル 2"/>
          <p:cNvSpPr txBox="1">
            <a:spLocks/>
          </p:cNvSpPr>
          <p:nvPr/>
        </p:nvSpPr>
        <p:spPr>
          <a:xfrm>
            <a:off x="539645" y="3690600"/>
            <a:ext cx="11137692" cy="2874315"/>
          </a:xfrm>
          <a:prstGeom prst="rect">
            <a:avLst/>
          </a:prstGeom>
          <a:solidFill>
            <a:schemeClr val="bg1">
              <a:lumMod val="85000"/>
            </a:schemeClr>
          </a:solidFill>
          <a:ln>
            <a:solidFill>
              <a:schemeClr val="tx1"/>
            </a:solid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2200" dirty="0" smtClean="0">
                <a:latin typeface="+mj-ea"/>
                <a:ea typeface="+mj-ea"/>
              </a:rPr>
              <a:t>第三十二条　指定訪問介護事業者は、指定訪問介護事業所の見やすい場所に、運営規程の概要、訪問介護員等の勤務の体制その他の利用申込者のサービスの選択に資すると認められる重要事項</a:t>
            </a:r>
            <a:r>
              <a:rPr lang="en-US" altLang="ja-JP" sz="2200" dirty="0" smtClean="0">
                <a:latin typeface="+mj-ea"/>
                <a:ea typeface="+mj-ea"/>
              </a:rPr>
              <a:t>(</a:t>
            </a:r>
            <a:r>
              <a:rPr lang="ja-JP" altLang="en-US" sz="2200" dirty="0" smtClean="0">
                <a:latin typeface="+mj-ea"/>
                <a:ea typeface="+mj-ea"/>
              </a:rPr>
              <a:t>以下この条において単に「重要事項」という。</a:t>
            </a:r>
            <a:r>
              <a:rPr lang="en-US" altLang="ja-JP" sz="2200" dirty="0" smtClean="0">
                <a:latin typeface="+mj-ea"/>
                <a:ea typeface="+mj-ea"/>
              </a:rPr>
              <a:t>)</a:t>
            </a:r>
            <a:r>
              <a:rPr lang="ja-JP" altLang="en-US" sz="2200" dirty="0" smtClean="0">
                <a:latin typeface="+mj-ea"/>
                <a:ea typeface="+mj-ea"/>
              </a:rPr>
              <a:t>を掲示しなければならない。</a:t>
            </a:r>
          </a:p>
          <a:p>
            <a:pPr algn="l"/>
            <a:r>
              <a:rPr lang="ja-JP" altLang="en-US" sz="2200" dirty="0" smtClean="0">
                <a:latin typeface="+mj-ea"/>
                <a:ea typeface="+mj-ea"/>
              </a:rPr>
              <a:t>（略）</a:t>
            </a:r>
          </a:p>
          <a:p>
            <a:pPr algn="l"/>
            <a:r>
              <a:rPr lang="ja-JP" altLang="en-US" sz="2200" dirty="0" smtClean="0">
                <a:latin typeface="+mj-ea"/>
                <a:ea typeface="+mj-ea"/>
              </a:rPr>
              <a:t>３　指定訪問介護事業者は、</a:t>
            </a:r>
            <a:r>
              <a:rPr lang="ja-JP" altLang="en-US" sz="2200" b="1" u="sng" dirty="0" smtClean="0">
                <a:solidFill>
                  <a:srgbClr val="FF0000"/>
                </a:solidFill>
                <a:latin typeface="+mj-ea"/>
                <a:ea typeface="+mj-ea"/>
              </a:rPr>
              <a:t>原則として、重要事項をウェブサイトに掲載しなければならない。</a:t>
            </a:r>
            <a:endParaRPr lang="en-US" altLang="ja-JP" sz="2200" b="1" u="sng" dirty="0" smtClean="0">
              <a:solidFill>
                <a:srgbClr val="FF0000"/>
              </a:solidFill>
              <a:latin typeface="+mj-ea"/>
              <a:ea typeface="+mj-ea"/>
            </a:endParaRPr>
          </a:p>
          <a:p>
            <a:pPr algn="l"/>
            <a:r>
              <a:rPr lang="en-US" altLang="ja-JP" sz="2200" dirty="0" smtClean="0">
                <a:latin typeface="+mj-ea"/>
                <a:ea typeface="+mj-ea"/>
              </a:rPr>
              <a:t>※</a:t>
            </a:r>
            <a:r>
              <a:rPr lang="ja-JP" altLang="en-US" sz="2200" dirty="0" smtClean="0">
                <a:latin typeface="+mj-ea"/>
                <a:ea typeface="+mj-ea"/>
              </a:rPr>
              <a:t>第</a:t>
            </a:r>
            <a:r>
              <a:rPr lang="en-US" altLang="ja-JP" sz="2200" dirty="0" smtClean="0">
                <a:latin typeface="+mj-ea"/>
                <a:ea typeface="+mj-ea"/>
              </a:rPr>
              <a:t>105</a:t>
            </a:r>
            <a:r>
              <a:rPr lang="ja-JP" altLang="en-US" sz="2200" dirty="0" smtClean="0">
                <a:latin typeface="+mj-ea"/>
                <a:ea typeface="+mj-ea"/>
              </a:rPr>
              <a:t>条による準用</a:t>
            </a:r>
          </a:p>
        </p:txBody>
      </p:sp>
    </p:spTree>
    <p:extLst>
      <p:ext uri="{BB962C8B-B14F-4D97-AF65-F5344CB8AC3E}">
        <p14:creationId xmlns:p14="http://schemas.microsoft.com/office/powerpoint/2010/main" val="338587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サブタイトル 2"/>
          <p:cNvSpPr txBox="1">
            <a:spLocks/>
          </p:cNvSpPr>
          <p:nvPr/>
        </p:nvSpPr>
        <p:spPr>
          <a:xfrm>
            <a:off x="109928" y="261954"/>
            <a:ext cx="12082072" cy="3114157"/>
          </a:xfrm>
          <a:prstGeom prst="rect">
            <a:avLst/>
          </a:prstGeom>
          <a:ln>
            <a:noFill/>
          </a:ln>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smtClean="0">
                <a:solidFill>
                  <a:schemeClr val="tx1"/>
                </a:solidFill>
                <a:latin typeface="+mj-ea"/>
                <a:ea typeface="+mj-ea"/>
              </a:rPr>
              <a:t>例外的に、下記事業所については、ウェブサイトへの掲載は望ましいとされています。</a:t>
            </a:r>
            <a:endParaRPr lang="en-US" altLang="ja-JP" dirty="0" smtClean="0">
              <a:solidFill>
                <a:schemeClr val="tx1"/>
              </a:solidFill>
              <a:latin typeface="+mj-ea"/>
              <a:ea typeface="+mj-ea"/>
            </a:endParaRPr>
          </a:p>
          <a:p>
            <a:pPr algn="l"/>
            <a:r>
              <a:rPr lang="ja-JP" altLang="en-US" dirty="0" smtClean="0">
                <a:solidFill>
                  <a:schemeClr val="tx1"/>
                </a:solidFill>
                <a:latin typeface="+mj-ea"/>
                <a:ea typeface="+mj-ea"/>
              </a:rPr>
              <a:t>①年間の居宅介護サービス費の対象となるサービス</a:t>
            </a:r>
            <a:r>
              <a:rPr lang="ja-JP" altLang="en-US" dirty="0" smtClean="0">
                <a:latin typeface="+mj-ea"/>
                <a:ea typeface="+mj-ea"/>
              </a:rPr>
              <a:t>の対価として支払いを受けた金額</a:t>
            </a:r>
            <a:endParaRPr lang="en-US" altLang="ja-JP" dirty="0" smtClean="0">
              <a:latin typeface="+mj-ea"/>
              <a:ea typeface="+mj-ea"/>
            </a:endParaRPr>
          </a:p>
          <a:p>
            <a:pPr algn="l"/>
            <a:r>
              <a:rPr lang="ja-JP" altLang="en-US" dirty="0">
                <a:latin typeface="+mj-ea"/>
                <a:ea typeface="+mj-ea"/>
              </a:rPr>
              <a:t>　</a:t>
            </a:r>
            <a:r>
              <a:rPr lang="ja-JP" altLang="en-US" dirty="0" smtClean="0">
                <a:latin typeface="+mj-ea"/>
                <a:ea typeface="+mj-ea"/>
              </a:rPr>
              <a:t>が</a:t>
            </a:r>
            <a:r>
              <a:rPr lang="en-US" altLang="ja-JP" b="1" u="sng" dirty="0" smtClean="0">
                <a:latin typeface="+mj-ea"/>
                <a:ea typeface="+mj-ea"/>
              </a:rPr>
              <a:t>100</a:t>
            </a:r>
            <a:r>
              <a:rPr lang="ja-JP" altLang="en-US" b="1" u="sng" dirty="0">
                <a:latin typeface="+mj-ea"/>
                <a:ea typeface="+mj-ea"/>
              </a:rPr>
              <a:t>万</a:t>
            </a:r>
            <a:r>
              <a:rPr lang="ja-JP" altLang="en-US" b="1" u="sng" dirty="0" smtClean="0">
                <a:latin typeface="+mj-ea"/>
                <a:ea typeface="+mj-ea"/>
              </a:rPr>
              <a:t>円</a:t>
            </a:r>
            <a:r>
              <a:rPr lang="ja-JP" altLang="en-US" dirty="0" smtClean="0">
                <a:latin typeface="+mj-ea"/>
                <a:ea typeface="+mj-ea"/>
              </a:rPr>
              <a:t>以下であること</a:t>
            </a:r>
            <a:endParaRPr lang="en-US" altLang="ja-JP" dirty="0" smtClean="0">
              <a:latin typeface="+mj-ea"/>
              <a:ea typeface="+mj-ea"/>
            </a:endParaRPr>
          </a:p>
          <a:p>
            <a:pPr algn="l"/>
            <a:r>
              <a:rPr lang="ja-JP" altLang="en-US" dirty="0" smtClean="0">
                <a:solidFill>
                  <a:schemeClr val="tx1"/>
                </a:solidFill>
                <a:latin typeface="+mj-ea"/>
                <a:ea typeface="+mj-ea"/>
              </a:rPr>
              <a:t>②災害その他都道府県知事に対し報告を行うことができないことにつき正当な理由が</a:t>
            </a:r>
            <a:endParaRPr lang="en-US" altLang="ja-JP" dirty="0" smtClean="0">
              <a:solidFill>
                <a:schemeClr val="tx1"/>
              </a:solidFill>
              <a:latin typeface="+mj-ea"/>
              <a:ea typeface="+mj-ea"/>
            </a:endParaRPr>
          </a:p>
          <a:p>
            <a:pPr algn="l"/>
            <a:r>
              <a:rPr lang="ja-JP" altLang="en-US" dirty="0">
                <a:latin typeface="+mj-ea"/>
                <a:ea typeface="+mj-ea"/>
              </a:rPr>
              <a:t>　</a:t>
            </a:r>
            <a:r>
              <a:rPr lang="ja-JP" altLang="en-US" dirty="0" smtClean="0">
                <a:solidFill>
                  <a:schemeClr val="tx1"/>
                </a:solidFill>
                <a:latin typeface="+mj-ea"/>
                <a:ea typeface="+mj-ea"/>
              </a:rPr>
              <a:t>あるもの</a:t>
            </a:r>
            <a:endParaRPr lang="en-US" altLang="ja-JP" dirty="0" smtClean="0">
              <a:solidFill>
                <a:schemeClr val="tx1"/>
              </a:solidFill>
              <a:latin typeface="+mj-ea"/>
              <a:ea typeface="+mj-ea"/>
            </a:endParaRPr>
          </a:p>
          <a:p>
            <a:pPr algn="l"/>
            <a:r>
              <a:rPr lang="en-US" altLang="ja-JP" u="sng" dirty="0" smtClean="0">
                <a:solidFill>
                  <a:srgbClr val="FF0000"/>
                </a:solidFill>
                <a:latin typeface="+mj-ea"/>
                <a:ea typeface="+mj-ea"/>
              </a:rPr>
              <a:t>※</a:t>
            </a:r>
            <a:r>
              <a:rPr lang="ja-JP" altLang="en-US" u="sng" dirty="0" smtClean="0">
                <a:solidFill>
                  <a:srgbClr val="FF0000"/>
                </a:solidFill>
                <a:latin typeface="+mj-ea"/>
                <a:ea typeface="+mj-ea"/>
              </a:rPr>
              <a:t>上記以外の事業所は、重要事項説明書等のウェブサイトへの掲載が必要となります！</a:t>
            </a:r>
            <a:endParaRPr lang="en-US" altLang="ja-JP" u="sng" dirty="0" smtClean="0">
              <a:solidFill>
                <a:srgbClr val="FF0000"/>
              </a:solidFill>
              <a:latin typeface="+mj-ea"/>
              <a:ea typeface="+mj-ea"/>
            </a:endParaRPr>
          </a:p>
          <a:p>
            <a:pPr algn="l"/>
            <a:endParaRPr lang="ja-JP" altLang="en-US" dirty="0">
              <a:solidFill>
                <a:schemeClr val="tx1"/>
              </a:solidFill>
            </a:endParaRPr>
          </a:p>
        </p:txBody>
      </p:sp>
      <p:sp>
        <p:nvSpPr>
          <p:cNvPr id="3" name="サブタイトル 2"/>
          <p:cNvSpPr txBox="1">
            <a:spLocks/>
          </p:cNvSpPr>
          <p:nvPr/>
        </p:nvSpPr>
        <p:spPr>
          <a:xfrm>
            <a:off x="317292" y="3218946"/>
            <a:ext cx="2413416" cy="477786"/>
          </a:xfrm>
          <a:prstGeom prst="rect">
            <a:avLst/>
          </a:prstGeom>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smtClean="0">
                <a:latin typeface="+mj-ea"/>
                <a:ea typeface="+mj-ea"/>
              </a:rPr>
              <a:t>★掲示方法★</a:t>
            </a:r>
            <a:endParaRPr lang="ja-JP" altLang="en-US" dirty="0">
              <a:latin typeface="+mj-ea"/>
              <a:ea typeface="+mj-ea"/>
            </a:endParaRPr>
          </a:p>
        </p:txBody>
      </p:sp>
      <p:sp>
        <p:nvSpPr>
          <p:cNvPr id="4" name="サブタイトル 2"/>
          <p:cNvSpPr txBox="1">
            <a:spLocks/>
          </p:cNvSpPr>
          <p:nvPr/>
        </p:nvSpPr>
        <p:spPr>
          <a:xfrm>
            <a:off x="317291" y="3663299"/>
            <a:ext cx="11345055" cy="477786"/>
          </a:xfrm>
          <a:prstGeom prst="rect">
            <a:avLst/>
          </a:prstGeom>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400" dirty="0" smtClean="0">
                <a:latin typeface="+mn-ea"/>
              </a:rPr>
              <a:t>・法人の</a:t>
            </a:r>
            <a:r>
              <a:rPr lang="ja-JP" altLang="en-US" sz="2400" b="1" dirty="0" smtClean="0">
                <a:solidFill>
                  <a:srgbClr val="FF0000"/>
                </a:solidFill>
                <a:latin typeface="+mn-ea"/>
              </a:rPr>
              <a:t>ホームページ等</a:t>
            </a:r>
            <a:r>
              <a:rPr lang="ja-JP" altLang="en-US" sz="2400" dirty="0" smtClean="0">
                <a:latin typeface="+mn-ea"/>
              </a:rPr>
              <a:t>又は</a:t>
            </a:r>
            <a:r>
              <a:rPr lang="ja-JP" altLang="en-US" sz="2400" b="1" dirty="0" smtClean="0">
                <a:solidFill>
                  <a:srgbClr val="FF0000"/>
                </a:solidFill>
                <a:latin typeface="+mn-ea"/>
              </a:rPr>
              <a:t>介護サービス情報公表システム</a:t>
            </a:r>
            <a:r>
              <a:rPr lang="ja-JP" altLang="en-US" sz="2400" dirty="0" smtClean="0">
                <a:latin typeface="+mn-ea"/>
              </a:rPr>
              <a:t>への掲載となります。</a:t>
            </a:r>
            <a:endParaRPr lang="ja-JP" altLang="en-US" sz="2400" dirty="0">
              <a:latin typeface="+mn-ea"/>
            </a:endParaRPr>
          </a:p>
        </p:txBody>
      </p:sp>
      <p:sp>
        <p:nvSpPr>
          <p:cNvPr id="5" name="サブタイトル 2"/>
          <p:cNvSpPr txBox="1">
            <a:spLocks/>
          </p:cNvSpPr>
          <p:nvPr/>
        </p:nvSpPr>
        <p:spPr>
          <a:xfrm>
            <a:off x="317291" y="4243045"/>
            <a:ext cx="11345055" cy="640770"/>
          </a:xfrm>
          <a:prstGeom prst="rect">
            <a:avLst/>
          </a:prstGeom>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smtClean="0">
                <a:latin typeface="+mj-ea"/>
                <a:ea typeface="+mj-ea"/>
              </a:rPr>
              <a:t>以下、「指定居宅サービス等及び指定介護予防サービス等に関する基準について（平成</a:t>
            </a:r>
            <a:r>
              <a:rPr lang="en-US" altLang="ja-JP" sz="2000" dirty="0" smtClean="0">
                <a:latin typeface="+mj-ea"/>
                <a:ea typeface="+mj-ea"/>
              </a:rPr>
              <a:t>11</a:t>
            </a:r>
            <a:r>
              <a:rPr lang="ja-JP" altLang="en-US" sz="2000" dirty="0" smtClean="0">
                <a:latin typeface="+mj-ea"/>
                <a:ea typeface="+mj-ea"/>
              </a:rPr>
              <a:t>年９月</a:t>
            </a:r>
            <a:r>
              <a:rPr lang="en-US" altLang="ja-JP" sz="2000" dirty="0" smtClean="0">
                <a:latin typeface="+mj-ea"/>
                <a:ea typeface="+mj-ea"/>
              </a:rPr>
              <a:t>17</a:t>
            </a:r>
            <a:r>
              <a:rPr lang="ja-JP" altLang="en-US" sz="2000" dirty="0" smtClean="0">
                <a:latin typeface="+mj-ea"/>
                <a:ea typeface="+mj-ea"/>
              </a:rPr>
              <a:t>日老企第</a:t>
            </a:r>
            <a:r>
              <a:rPr lang="en-US" altLang="ja-JP" sz="2000" dirty="0" smtClean="0">
                <a:latin typeface="+mj-ea"/>
                <a:ea typeface="+mj-ea"/>
              </a:rPr>
              <a:t>25</a:t>
            </a:r>
            <a:r>
              <a:rPr lang="ja-JP" altLang="en-US" sz="2000" dirty="0" smtClean="0">
                <a:latin typeface="+mj-ea"/>
                <a:ea typeface="+mj-ea"/>
              </a:rPr>
              <a:t>号）」より抜粋。</a:t>
            </a:r>
            <a:endParaRPr lang="ja-JP" altLang="en-US" sz="2000" dirty="0">
              <a:latin typeface="+mj-ea"/>
              <a:ea typeface="+mj-ea"/>
            </a:endParaRPr>
          </a:p>
        </p:txBody>
      </p:sp>
      <p:sp>
        <p:nvSpPr>
          <p:cNvPr id="6" name="サブタイトル 2"/>
          <p:cNvSpPr txBox="1">
            <a:spLocks/>
          </p:cNvSpPr>
          <p:nvPr/>
        </p:nvSpPr>
        <p:spPr>
          <a:xfrm>
            <a:off x="317291" y="5143530"/>
            <a:ext cx="11345055" cy="1316395"/>
          </a:xfrm>
          <a:prstGeom prst="rect">
            <a:avLst/>
          </a:prstGeom>
          <a:solidFill>
            <a:schemeClr val="bg1">
              <a:lumMod val="85000"/>
            </a:schemeClr>
          </a:solidFill>
          <a:ln>
            <a:solidFill>
              <a:schemeClr val="tx1"/>
            </a:solid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latin typeface="+mj-ea"/>
                <a:ea typeface="+mj-ea"/>
              </a:rPr>
              <a:t>(24)</a:t>
            </a:r>
            <a:r>
              <a:rPr lang="ja-JP" altLang="en-US" sz="2000" dirty="0">
                <a:latin typeface="+mj-ea"/>
                <a:ea typeface="+mj-ea"/>
              </a:rPr>
              <a:t>掲示</a:t>
            </a:r>
          </a:p>
          <a:p>
            <a:pPr marL="0" indent="0">
              <a:buNone/>
            </a:pPr>
            <a:r>
              <a:rPr lang="ja-JP" altLang="en-US" sz="2000" dirty="0">
                <a:latin typeface="+mj-ea"/>
                <a:ea typeface="+mj-ea"/>
              </a:rPr>
              <a:t>① </a:t>
            </a:r>
            <a:r>
              <a:rPr lang="ja-JP" altLang="en-US" sz="2000" dirty="0" smtClean="0">
                <a:latin typeface="+mj-ea"/>
                <a:ea typeface="+mj-ea"/>
              </a:rPr>
              <a:t>（略）また、同条第３項</a:t>
            </a:r>
            <a:r>
              <a:rPr lang="ja-JP" altLang="en-US" sz="2000" dirty="0">
                <a:latin typeface="+mj-ea"/>
                <a:ea typeface="+mj-ea"/>
              </a:rPr>
              <a:t>は、指定訪問介護事業所は、原則として、重要事項を当該指定</a:t>
            </a:r>
            <a:r>
              <a:rPr lang="ja-JP" altLang="en-US" sz="2000" dirty="0" smtClean="0">
                <a:latin typeface="+mj-ea"/>
                <a:ea typeface="+mj-ea"/>
              </a:rPr>
              <a:t>訪問</a:t>
            </a:r>
            <a:r>
              <a:rPr lang="ja-JP" altLang="en-US" sz="2000" dirty="0">
                <a:latin typeface="+mj-ea"/>
                <a:ea typeface="+mj-ea"/>
              </a:rPr>
              <a:t>介護事業者のウェブサイトに掲載することを規定したもので</a:t>
            </a:r>
            <a:r>
              <a:rPr lang="ja-JP" altLang="en-US" sz="2000" dirty="0" smtClean="0">
                <a:latin typeface="+mj-ea"/>
                <a:ea typeface="+mj-ea"/>
              </a:rPr>
              <a:t>あるが</a:t>
            </a:r>
            <a:r>
              <a:rPr lang="ja-JP" altLang="en-US" sz="2000" dirty="0">
                <a:latin typeface="+mj-ea"/>
                <a:ea typeface="+mj-ea"/>
              </a:rPr>
              <a:t>、ウェブサイトとは、</a:t>
            </a:r>
            <a:r>
              <a:rPr lang="ja-JP" altLang="en-US" sz="2000" dirty="0" smtClean="0">
                <a:latin typeface="+mj-ea"/>
                <a:ea typeface="+mj-ea"/>
              </a:rPr>
              <a:t>法人のホームページ</a:t>
            </a:r>
            <a:r>
              <a:rPr lang="ja-JP" altLang="en-US" sz="2000" dirty="0">
                <a:latin typeface="+mj-ea"/>
                <a:ea typeface="+mj-ea"/>
              </a:rPr>
              <a:t>等又は介護サービス</a:t>
            </a:r>
            <a:r>
              <a:rPr lang="ja-JP" altLang="en-US" sz="2000" dirty="0" smtClean="0">
                <a:latin typeface="+mj-ea"/>
                <a:ea typeface="+mj-ea"/>
              </a:rPr>
              <a:t>情報公表</a:t>
            </a:r>
            <a:r>
              <a:rPr lang="ja-JP" altLang="en-US" sz="2000" dirty="0">
                <a:latin typeface="+mj-ea"/>
                <a:ea typeface="+mj-ea"/>
              </a:rPr>
              <a:t>システムのことをいう</a:t>
            </a:r>
            <a:r>
              <a:rPr lang="ja-JP" altLang="en-US" sz="2000" dirty="0" smtClean="0">
                <a:latin typeface="+mj-ea"/>
                <a:ea typeface="+mj-ea"/>
              </a:rPr>
              <a:t>。（略）</a:t>
            </a:r>
            <a:endParaRPr lang="ja-JP" altLang="en-US" sz="2000" dirty="0">
              <a:latin typeface="+mj-ea"/>
              <a:ea typeface="+mj-ea"/>
            </a:endParaRPr>
          </a:p>
        </p:txBody>
      </p:sp>
    </p:spTree>
    <p:extLst>
      <p:ext uri="{BB962C8B-B14F-4D97-AF65-F5344CB8AC3E}">
        <p14:creationId xmlns:p14="http://schemas.microsoft.com/office/powerpoint/2010/main" val="2900327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①</a:t>
            </a:r>
            <a:r>
              <a:rPr lang="en-US" altLang="ja-JP" sz="2800" dirty="0" smtClean="0"/>
              <a:t>BCP</a:t>
            </a:r>
            <a:r>
              <a:rPr lang="ja-JP" altLang="en-US" sz="2800" dirty="0" smtClean="0"/>
              <a:t>（業務継続計画）とは</a:t>
            </a:r>
            <a:endParaRPr lang="en-US" altLang="ja-JP" sz="2800" dirty="0"/>
          </a:p>
        </p:txBody>
      </p:sp>
      <p:sp>
        <p:nvSpPr>
          <p:cNvPr id="5" name="タイトル 1"/>
          <p:cNvSpPr txBox="1">
            <a:spLocks/>
          </p:cNvSpPr>
          <p:nvPr/>
        </p:nvSpPr>
        <p:spPr>
          <a:xfrm>
            <a:off x="174884" y="976296"/>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事前準備について</a:t>
            </a:r>
            <a:endParaRPr lang="en-US" altLang="ja-JP" sz="2400" b="1" dirty="0">
              <a:solidFill>
                <a:srgbClr val="FF0000"/>
              </a:solidFill>
            </a:endParaRPr>
          </a:p>
        </p:txBody>
      </p:sp>
      <p:sp>
        <p:nvSpPr>
          <p:cNvPr id="9" name="タイトル 1"/>
          <p:cNvSpPr txBox="1">
            <a:spLocks/>
          </p:cNvSpPr>
          <p:nvPr/>
        </p:nvSpPr>
        <p:spPr>
          <a:xfrm>
            <a:off x="402855" y="1372308"/>
            <a:ext cx="11319452" cy="434989"/>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緊急時に自力で業務継続できるように、必要なもの（人・物など）を整理しましょう。</a:t>
            </a:r>
            <a:endParaRPr lang="en-US" altLang="ja-JP" sz="2200" dirty="0" smtClean="0"/>
          </a:p>
        </p:txBody>
      </p:sp>
      <p:sp>
        <p:nvSpPr>
          <p:cNvPr id="8" name="タイトル 1"/>
          <p:cNvSpPr txBox="1">
            <a:spLocks/>
          </p:cNvSpPr>
          <p:nvPr/>
        </p:nvSpPr>
        <p:spPr>
          <a:xfrm>
            <a:off x="314323" y="5465065"/>
            <a:ext cx="11407984" cy="1392935"/>
          </a:xfrm>
          <a:prstGeom prst="rect">
            <a:avLst/>
          </a:prstGeom>
          <a:ln w="28575">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必要な備品等についてはリスト化し、まずは最初の３日間を自力で計画的に確保できるようにしましょう。</a:t>
            </a:r>
            <a:endParaRPr lang="en-US" altLang="ja-JP" sz="2200" dirty="0" smtClean="0"/>
          </a:p>
          <a:p>
            <a:r>
              <a:rPr lang="ja-JP" altLang="en-US" sz="2200" dirty="0" smtClean="0"/>
              <a:t>⇒担当者を決め、定期的なメンテナンス（買い替え等）を行いましょう。</a:t>
            </a:r>
            <a:endParaRPr lang="en-US" altLang="ja-JP" sz="2200" dirty="0" smtClean="0"/>
          </a:p>
          <a:p>
            <a:r>
              <a:rPr lang="ja-JP" altLang="en-US" sz="2200" dirty="0"/>
              <a:t>　</a:t>
            </a:r>
            <a:r>
              <a:rPr lang="ja-JP" altLang="en-US" sz="2200" dirty="0" smtClean="0"/>
              <a:t>備蓄品の中で賞味期限や消費期限があるものについては、特に注意が必要です！</a:t>
            </a:r>
            <a:endParaRPr lang="en-US" altLang="ja-JP" sz="2200" dirty="0" smtClean="0"/>
          </a:p>
        </p:txBody>
      </p:sp>
      <p:sp>
        <p:nvSpPr>
          <p:cNvPr id="10" name="タイトル 1"/>
          <p:cNvSpPr txBox="1">
            <a:spLocks/>
          </p:cNvSpPr>
          <p:nvPr/>
        </p:nvSpPr>
        <p:spPr>
          <a:xfrm>
            <a:off x="174884" y="1962185"/>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t>例えば、水道が止まったら？</a:t>
            </a:r>
            <a:endParaRPr lang="en-US" altLang="ja-JP" sz="2400" b="1" dirty="0"/>
          </a:p>
        </p:txBody>
      </p:sp>
      <p:sp>
        <p:nvSpPr>
          <p:cNvPr id="11" name="タイトル 1"/>
          <p:cNvSpPr txBox="1">
            <a:spLocks/>
          </p:cNvSpPr>
          <p:nvPr/>
        </p:nvSpPr>
        <p:spPr>
          <a:xfrm>
            <a:off x="314323" y="2385118"/>
            <a:ext cx="11877677" cy="3022248"/>
          </a:xfrm>
          <a:prstGeom prst="rect">
            <a:avLst/>
          </a:prstGeom>
          <a:ln w="28575">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１．</a:t>
            </a:r>
            <a:r>
              <a:rPr lang="ja-JP" altLang="en-US" sz="2200" b="1" dirty="0" smtClean="0"/>
              <a:t>飲料水</a:t>
            </a:r>
            <a:r>
              <a:rPr lang="ja-JP" altLang="en-US" sz="2200" dirty="0" smtClean="0"/>
              <a:t>：大人一人が一日</a:t>
            </a:r>
            <a:r>
              <a:rPr lang="ja-JP" altLang="en-US" sz="2200" dirty="0"/>
              <a:t>あたり必要とされて</a:t>
            </a:r>
            <a:r>
              <a:rPr lang="ja-JP" altLang="en-US" sz="2200" dirty="0" smtClean="0"/>
              <a:t>いる水分量（</a:t>
            </a:r>
            <a:r>
              <a:rPr lang="en-US" altLang="ja-JP" sz="2200" dirty="0" smtClean="0"/>
              <a:t>1.5</a:t>
            </a:r>
            <a:r>
              <a:rPr lang="ja-JP" altLang="en-US" sz="2200" dirty="0" smtClean="0"/>
              <a:t>～</a:t>
            </a:r>
            <a:r>
              <a:rPr lang="en-US" altLang="ja-JP" sz="2200" dirty="0" smtClean="0"/>
              <a:t>3.0L</a:t>
            </a:r>
            <a:r>
              <a:rPr lang="ja-JP" altLang="en-US" sz="2200" dirty="0" smtClean="0"/>
              <a:t>）をどう確保するか</a:t>
            </a:r>
            <a:endParaRPr lang="en-US" altLang="ja-JP" sz="2200" dirty="0" smtClean="0"/>
          </a:p>
          <a:p>
            <a:r>
              <a:rPr lang="ja-JP" altLang="en-US" sz="2200" dirty="0"/>
              <a:t>　</a:t>
            </a:r>
            <a:r>
              <a:rPr lang="ja-JP" altLang="en-US" sz="2200" dirty="0" smtClean="0"/>
              <a:t>・消費期限も要確認！</a:t>
            </a:r>
            <a:endParaRPr lang="en-US" altLang="ja-JP" sz="2200" dirty="0" smtClean="0"/>
          </a:p>
          <a:p>
            <a:endParaRPr lang="en-US" altLang="ja-JP" sz="800" dirty="0"/>
          </a:p>
          <a:p>
            <a:r>
              <a:rPr lang="ja-JP" altLang="en-US" sz="2200" dirty="0" smtClean="0"/>
              <a:t>２．</a:t>
            </a:r>
            <a:r>
              <a:rPr lang="ja-JP" altLang="en-US" sz="2200" b="1" dirty="0" smtClean="0"/>
              <a:t>生活用水</a:t>
            </a:r>
            <a:r>
              <a:rPr lang="ja-JP" altLang="en-US" sz="2200" dirty="0" smtClean="0"/>
              <a:t>：トイレ、食事、入浴で使用する水をどう確保するか</a:t>
            </a:r>
            <a:endParaRPr lang="en-US" altLang="ja-JP" sz="2200" dirty="0" smtClean="0"/>
          </a:p>
          <a:p>
            <a:r>
              <a:rPr lang="ja-JP" altLang="en-US" sz="2200" dirty="0"/>
              <a:t>　</a:t>
            </a:r>
            <a:r>
              <a:rPr lang="ja-JP" altLang="en-US" sz="2200" dirty="0" smtClean="0"/>
              <a:t>・トイレ：簡易トイレ、おむつで対応</a:t>
            </a:r>
            <a:endParaRPr lang="en-US" altLang="ja-JP" sz="2200" dirty="0" smtClean="0"/>
          </a:p>
          <a:p>
            <a:r>
              <a:rPr lang="ja-JP" altLang="en-US" sz="2200" dirty="0"/>
              <a:t>　</a:t>
            </a:r>
            <a:r>
              <a:rPr lang="ja-JP" altLang="en-US" sz="2200" dirty="0" smtClean="0"/>
              <a:t>・食　事：紙皿、紙コップで対応</a:t>
            </a:r>
            <a:endParaRPr lang="en-US" altLang="ja-JP" sz="2200" dirty="0" smtClean="0"/>
          </a:p>
          <a:p>
            <a:r>
              <a:rPr lang="ja-JP" altLang="en-US" sz="2200" dirty="0"/>
              <a:t>　</a:t>
            </a:r>
            <a:r>
              <a:rPr lang="ja-JP" altLang="en-US" sz="2200" dirty="0" smtClean="0"/>
              <a:t>　　　　　水の節約のために食器にラップを被せて使用</a:t>
            </a:r>
            <a:endParaRPr lang="en-US" altLang="ja-JP" sz="2200" dirty="0" smtClean="0"/>
          </a:p>
          <a:p>
            <a:r>
              <a:rPr lang="ja-JP" altLang="en-US" sz="2200" dirty="0"/>
              <a:t>　</a:t>
            </a:r>
            <a:r>
              <a:rPr lang="ja-JP" altLang="en-US" sz="2200" dirty="0" smtClean="0"/>
              <a:t>・入　浴：優先業務から外すことも検討</a:t>
            </a:r>
            <a:endParaRPr lang="en-US" altLang="ja-JP" sz="2200" dirty="0" smtClean="0"/>
          </a:p>
          <a:p>
            <a:r>
              <a:rPr lang="ja-JP" altLang="en-US" sz="2200" dirty="0"/>
              <a:t>　</a:t>
            </a:r>
            <a:r>
              <a:rPr lang="ja-JP" altLang="en-US" sz="2200" dirty="0" smtClean="0"/>
              <a:t>また、給水車からの給水のためのポリタンクの準備や井戸水（飲用厳禁）の活用なども</a:t>
            </a:r>
            <a:endParaRPr lang="en-US" altLang="ja-JP" sz="2200" dirty="0" smtClean="0"/>
          </a:p>
          <a:p>
            <a:r>
              <a:rPr lang="ja-JP" altLang="en-US" sz="2200" dirty="0"/>
              <a:t>　</a:t>
            </a:r>
            <a:r>
              <a:rPr lang="ja-JP" altLang="en-US" sz="2200" dirty="0" smtClean="0"/>
              <a:t>考えられる</a:t>
            </a:r>
            <a:endParaRPr lang="en-US" altLang="ja-JP" sz="2200" dirty="0" smtClean="0"/>
          </a:p>
        </p:txBody>
      </p:sp>
    </p:spTree>
    <p:extLst>
      <p:ext uri="{BB962C8B-B14F-4D97-AF65-F5344CB8AC3E}">
        <p14:creationId xmlns:p14="http://schemas.microsoft.com/office/powerpoint/2010/main" val="24387718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4400" b="1" i="0" u="none" strike="noStrike" kern="1200" cap="none" spc="0" normalizeH="0" baseline="0" noProof="0" dirty="0" smtClean="0">
                <a:ln>
                  <a:noFill/>
                </a:ln>
                <a:solidFill>
                  <a:srgbClr val="5B9BD5">
                    <a:lumMod val="75000"/>
                  </a:srgbClr>
                </a:solidFill>
                <a:effectLst/>
                <a:uLnTx/>
                <a:uFillTx/>
                <a:latin typeface="游ゴシック Light" panose="020F0302020204030204"/>
                <a:ea typeface="游ゴシック Light" panose="020B0300000000000000" pitchFamily="50" charset="-128"/>
                <a:cs typeface="+mj-cs"/>
              </a:rPr>
              <a:t>___________________________________</a:t>
            </a:r>
            <a:endParaRPr kumimoji="1" lang="ja-JP" altLang="en-US" sz="4400" b="1" i="0" u="none" strike="noStrike" kern="1200" cap="none" spc="0" normalizeH="0" baseline="0" noProof="0" dirty="0">
              <a:ln>
                <a:noFill/>
              </a:ln>
              <a:solidFill>
                <a:srgbClr val="5B9BD5">
                  <a:lumMod val="75000"/>
                </a:srgbClr>
              </a:solidFill>
              <a:effectLst/>
              <a:uLnTx/>
              <a:uFillTx/>
              <a:latin typeface="游ゴシック Light" panose="020F0302020204030204"/>
              <a:ea typeface="游ゴシック Light" panose="020B0300000000000000" pitchFamily="50" charset="-128"/>
              <a:cs typeface="+mj-cs"/>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cs typeface="+mj-cs"/>
              </a:rPr>
              <a:t>①</a:t>
            </a:r>
            <a:r>
              <a:rPr kumimoji="1" lang="en-US" altLang="ja-JP" sz="28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8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（業務継続計画）とは</a:t>
            </a:r>
            <a:endParaRPr kumimoji="1" lang="en-US" altLang="ja-JP" sz="2800" b="0" i="0" u="none"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cs typeface="+mj-cs"/>
            </a:endParaRPr>
          </a:p>
        </p:txBody>
      </p:sp>
      <p:sp>
        <p:nvSpPr>
          <p:cNvPr id="5" name="タイトル 1"/>
          <p:cNvSpPr txBox="1">
            <a:spLocks/>
          </p:cNvSpPr>
          <p:nvPr/>
        </p:nvSpPr>
        <p:spPr>
          <a:xfrm>
            <a:off x="174884" y="914400"/>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1" i="0" u="none" strike="noStrike" kern="1200" cap="none" spc="0" normalizeH="0" baseline="0" noProof="0" dirty="0" smtClean="0">
                <a:ln>
                  <a:noFill/>
                </a:ln>
                <a:solidFill>
                  <a:srgbClr val="FF0000"/>
                </a:solidFill>
                <a:effectLst/>
                <a:uLnTx/>
                <a:uFillTx/>
                <a:latin typeface="游ゴシック Light" panose="020F0302020204030204"/>
                <a:ea typeface="游ゴシック Light" panose="020B0300000000000000" pitchFamily="50" charset="-128"/>
                <a:cs typeface="+mj-cs"/>
              </a:rPr>
              <a:t>感染症</a:t>
            </a:r>
            <a:r>
              <a:rPr kumimoji="1" lang="en-US" altLang="ja-JP" sz="2400" b="1" i="0" u="none" strike="noStrike" kern="1200" cap="none" spc="0" normalizeH="0" baseline="0" noProof="0" dirty="0" smtClean="0">
                <a:ln>
                  <a:noFill/>
                </a:ln>
                <a:solidFill>
                  <a:srgbClr val="FF0000"/>
                </a:solidFill>
                <a:effectLst/>
                <a:uLnTx/>
                <a:uFillTx/>
                <a:latin typeface="游ゴシック Light" panose="020F0302020204030204"/>
                <a:ea typeface="游ゴシック Light" panose="020B0300000000000000" pitchFamily="50" charset="-128"/>
                <a:cs typeface="+mj-cs"/>
              </a:rPr>
              <a:t>BCP</a:t>
            </a:r>
            <a:r>
              <a:rPr kumimoji="1" lang="ja-JP" altLang="en-US" sz="2400" b="1" i="0" u="none" strike="noStrike" kern="1200" cap="none" spc="0" normalizeH="0" baseline="0" noProof="0" dirty="0" smtClean="0">
                <a:ln>
                  <a:noFill/>
                </a:ln>
                <a:solidFill>
                  <a:srgbClr val="FF0000"/>
                </a:solidFill>
                <a:effectLst/>
                <a:uLnTx/>
                <a:uFillTx/>
                <a:latin typeface="游ゴシック Light" panose="020F0302020204030204"/>
                <a:ea typeface="游ゴシック Light" panose="020B0300000000000000" pitchFamily="50" charset="-128"/>
                <a:cs typeface="+mj-cs"/>
              </a:rPr>
              <a:t>の項目例</a:t>
            </a:r>
            <a:endParaRPr kumimoji="1" lang="en-US" altLang="ja-JP" sz="2400" b="1" i="0" u="none" strike="noStrike" kern="1200" cap="none" spc="0" normalizeH="0" baseline="0" noProof="0" dirty="0">
              <a:ln>
                <a:noFill/>
              </a:ln>
              <a:solidFill>
                <a:srgbClr val="FF0000"/>
              </a:solidFill>
              <a:effectLst/>
              <a:uLnTx/>
              <a:uFillTx/>
              <a:latin typeface="游ゴシック Light" panose="020F0302020204030204"/>
              <a:ea typeface="游ゴシック Light" panose="020B0300000000000000" pitchFamily="50" charset="-128"/>
              <a:cs typeface="+mj-cs"/>
            </a:endParaRPr>
          </a:p>
        </p:txBody>
      </p:sp>
      <p:sp>
        <p:nvSpPr>
          <p:cNvPr id="9" name="タイトル 1"/>
          <p:cNvSpPr txBox="1">
            <a:spLocks/>
          </p:cNvSpPr>
          <p:nvPr/>
        </p:nvSpPr>
        <p:spPr>
          <a:xfrm>
            <a:off x="284814" y="1374239"/>
            <a:ext cx="11662347" cy="4781271"/>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R="0" lvl="0" algn="l" defTabSz="914400" rtl="0" eaLnBrk="1" fontAlgn="auto" latinLnBrk="0" hangingPunct="1">
              <a:lnSpc>
                <a:spcPct val="90000"/>
              </a:lnSpc>
              <a:spcBef>
                <a:spcPct val="0"/>
              </a:spcBef>
              <a:spcAft>
                <a:spcPts val="0"/>
              </a:spcAft>
              <a:buClrTx/>
              <a:buSzTx/>
              <a:tabLst/>
              <a:defRPr/>
            </a:pPr>
            <a:r>
              <a:rPr lang="ja-JP" altLang="en-US" sz="2000" b="1" dirty="0" smtClean="0">
                <a:solidFill>
                  <a:prstClr val="black"/>
                </a:solidFill>
                <a:latin typeface="游ゴシック Light" panose="020F0302020204030204"/>
                <a:ea typeface="游ゴシック Light" panose="020B0300000000000000" pitchFamily="50" charset="-128"/>
              </a:rPr>
              <a:t>ａ．</a:t>
            </a:r>
            <a:r>
              <a:rPr kumimoji="1" lang="ja-JP" altLang="en-US" sz="2000" b="1" i="0" u="sng"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平時からの備え</a:t>
            </a:r>
            <a:endParaRPr kumimoji="1" lang="en-US" altLang="ja-JP" sz="2000" b="1" i="0" u="sng"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R="0" lvl="0" algn="l" defTabSz="914400" rtl="0" eaLnBrk="1" fontAlgn="auto" latinLnBrk="0" hangingPunct="1">
              <a:lnSpc>
                <a:spcPct val="90000"/>
              </a:lnSpc>
              <a:spcBef>
                <a:spcPct val="0"/>
              </a:spcBef>
              <a:spcAft>
                <a:spcPts val="0"/>
              </a:spcAft>
              <a:buClrTx/>
              <a:buSzTx/>
              <a:tabLst/>
              <a:defRPr/>
            </a:pPr>
            <a:r>
              <a:rPr lang="ja-JP" altLang="en-US" sz="2000" b="1" noProof="0" dirty="0" smtClean="0">
                <a:solidFill>
                  <a:prstClr val="black"/>
                </a:solidFill>
                <a:latin typeface="游ゴシック Light" panose="020F0302020204030204"/>
                <a:ea typeface="游ゴシック Light" panose="020B0300000000000000" pitchFamily="50" charset="-128"/>
              </a:rPr>
              <a:t>　　</a:t>
            </a:r>
            <a:r>
              <a:rPr lang="ja-JP" altLang="en-US" sz="2000" u="sng" dirty="0" smtClean="0">
                <a:solidFill>
                  <a:prstClr val="black"/>
                </a:solidFill>
                <a:latin typeface="游ゴシック Light" panose="020F0302020204030204"/>
                <a:ea typeface="游ゴシック Light" panose="020B0300000000000000" pitchFamily="50" charset="-128"/>
              </a:rPr>
              <a:t>体制構築・整備</a:t>
            </a:r>
            <a:r>
              <a:rPr lang="ja-JP" altLang="en-US" sz="2000" dirty="0" smtClean="0">
                <a:solidFill>
                  <a:prstClr val="black"/>
                </a:solidFill>
                <a:latin typeface="游ゴシック Light" panose="020F0302020204030204"/>
                <a:ea typeface="游ゴシック Light" panose="020B0300000000000000" pitchFamily="50" charset="-128"/>
              </a:rPr>
              <a:t>（誰が責任者となるのか）</a:t>
            </a:r>
            <a:r>
              <a:rPr kumimoji="1" lang="ja-JP" altLang="en-US" sz="2000" i="0" u="sng"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rPr>
              <a:t>感染症防止に向けた取組の実施</a:t>
            </a:r>
            <a:r>
              <a:rPr kumimoji="1" lang="ja-JP" altLang="en-US"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rPr>
              <a:t>（情報収集について）</a:t>
            </a:r>
            <a:endParaRPr kumimoji="1" lang="en-US" altLang="ja-JP"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a:t>
            </a:r>
            <a:r>
              <a:rPr lang="ja-JP" altLang="en-US" sz="2000" u="sng" dirty="0" smtClean="0">
                <a:solidFill>
                  <a:prstClr val="black"/>
                </a:solidFill>
                <a:latin typeface="游ゴシック Light" panose="020F0302020204030204"/>
                <a:ea typeface="游ゴシック Light" panose="020B0300000000000000" pitchFamily="50" charset="-128"/>
              </a:rPr>
              <a:t>備蓄品の確保</a:t>
            </a:r>
            <a:r>
              <a:rPr lang="ja-JP" altLang="en-US" sz="2000" dirty="0" smtClean="0">
                <a:solidFill>
                  <a:prstClr val="black"/>
                </a:solidFill>
                <a:latin typeface="游ゴシック Light" panose="020F0302020204030204"/>
                <a:ea typeface="游ゴシック Light" panose="020B0300000000000000" pitchFamily="50" charset="-128"/>
              </a:rPr>
              <a:t>（もしもの状況に備える）　</a:t>
            </a:r>
            <a:r>
              <a:rPr kumimoji="1" lang="ja-JP" altLang="en-US"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rPr>
              <a:t>研修・訓練（計画の理解・実践）</a:t>
            </a:r>
            <a:endParaRPr kumimoji="1" lang="en-US" altLang="ja-JP"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ＢＣＰの検証・見直し（定期的に見直す）</a:t>
            </a:r>
            <a:endParaRPr lang="en-US" altLang="ja-JP" sz="200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endParaRPr kumimoji="1" lang="en-US" altLang="ja-JP"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b="1" noProof="0" dirty="0" smtClean="0">
                <a:solidFill>
                  <a:prstClr val="black"/>
                </a:solidFill>
                <a:latin typeface="游ゴシック Light" panose="020F0302020204030204"/>
                <a:ea typeface="游ゴシック Light" panose="020B0300000000000000" pitchFamily="50" charset="-128"/>
              </a:rPr>
              <a:t>ｂ．</a:t>
            </a:r>
            <a:r>
              <a:rPr lang="ja-JP" altLang="en-US" sz="2000" b="1" u="sng" noProof="0" dirty="0" smtClean="0">
                <a:solidFill>
                  <a:prstClr val="black"/>
                </a:solidFill>
                <a:latin typeface="游ゴシック Light" panose="020F0302020204030204"/>
                <a:ea typeface="游ゴシック Light" panose="020B0300000000000000" pitchFamily="50" charset="-128"/>
              </a:rPr>
              <a:t>初動対応</a:t>
            </a:r>
            <a:endParaRPr lang="en-US" altLang="ja-JP" sz="2000" b="1" u="sng"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感染者疑い発生（症状の確認・職員の健康状態の確認）　第一報（関係各所への連絡）　</a:t>
            </a:r>
            <a:endParaRPr lang="en-US" altLang="ja-JP" sz="200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感染疑い者（利用者）への対応　　消毒・清掃等の実施（感染が疑われる場所の消毒等）</a:t>
            </a:r>
            <a:endParaRPr lang="en-US" altLang="ja-JP" sz="200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検査（陽性か陰性かで対応が変わる）</a:t>
            </a:r>
            <a:endParaRPr lang="en-US" altLang="ja-JP" sz="200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noProof="0" dirty="0">
                <a:solidFill>
                  <a:prstClr val="black"/>
                </a:solidFill>
                <a:latin typeface="游ゴシック Light" panose="020F0302020204030204"/>
                <a:ea typeface="游ゴシック Light" panose="020B0300000000000000" pitchFamily="50" charset="-128"/>
              </a:rPr>
              <a:t>　</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b="1" noProof="0" dirty="0" smtClean="0">
                <a:solidFill>
                  <a:prstClr val="black"/>
                </a:solidFill>
                <a:latin typeface="游ゴシック Light" panose="020F0302020204030204"/>
                <a:ea typeface="游ゴシック Light" panose="020B0300000000000000" pitchFamily="50" charset="-128"/>
              </a:rPr>
              <a:t>ｃ．</a:t>
            </a:r>
            <a:r>
              <a:rPr lang="ja-JP" altLang="en-US" sz="2000" b="1" u="sng" noProof="0" dirty="0" smtClean="0">
                <a:solidFill>
                  <a:prstClr val="black"/>
                </a:solidFill>
                <a:latin typeface="游ゴシック Light" panose="020F0302020204030204"/>
                <a:ea typeface="游ゴシック Light" panose="020B0300000000000000" pitchFamily="50" charset="-128"/>
              </a:rPr>
              <a:t>感染拡大防止体制の確立</a:t>
            </a:r>
            <a:endParaRPr lang="en-US" altLang="ja-JP" sz="2000" b="1" u="sng"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kumimoji="1" lang="ja-JP" altLang="en-US" sz="2000" i="0" strike="noStrike" kern="1200" cap="none" spc="0" normalizeH="0" baseline="0" dirty="0">
                <a:ln>
                  <a:noFill/>
                </a:ln>
                <a:solidFill>
                  <a:prstClr val="black"/>
                </a:solidFill>
                <a:effectLst/>
                <a:uLnTx/>
                <a:uFillTx/>
                <a:latin typeface="游ゴシック Light" panose="020F0302020204030204"/>
                <a:ea typeface="游ゴシック Light" panose="020B0300000000000000" pitchFamily="50" charset="-128"/>
              </a:rPr>
              <a:t>　</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　</a:t>
            </a:r>
            <a:r>
              <a:rPr kumimoji="1" lang="ja-JP" altLang="en-US" sz="2000" i="0" u="sng"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保健所との連携</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　　</a:t>
            </a:r>
            <a:endParaRPr kumimoji="1" lang="en-US" altLang="ja-JP"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a:t>
            </a:r>
            <a:r>
              <a:rPr kumimoji="1" lang="ja-JP" altLang="en-US" sz="2000" i="0" u="sng"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濃厚接触者への対応</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（濃厚接触者の特定</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a:t>
            </a:r>
            <a:r>
              <a:rPr lang="ja-JP" altLang="en-US" sz="2000" noProof="0" dirty="0" smtClean="0">
                <a:solidFill>
                  <a:prstClr val="black"/>
                </a:solidFill>
                <a:latin typeface="游ゴシック Light" panose="020F0302020204030204"/>
                <a:ea typeface="游ゴシック Light" panose="020B0300000000000000" pitchFamily="50" charset="-128"/>
              </a:rPr>
              <a:t>職員の場合：</a:t>
            </a:r>
            <a:r>
              <a:rPr lang="ja-JP" altLang="en-US" sz="2000" noProof="0" dirty="0" smtClean="0">
                <a:solidFill>
                  <a:prstClr val="black"/>
                </a:solidFill>
                <a:latin typeface="游ゴシック Light" panose="020F0302020204030204"/>
                <a:ea typeface="游ゴシック Light" panose="020B0300000000000000" pitchFamily="50" charset="-128"/>
              </a:rPr>
              <a:t>在宅勤務</a:t>
            </a:r>
            <a:r>
              <a:rPr lang="ja-JP" altLang="en-US" sz="2000" noProof="0" dirty="0" smtClean="0">
                <a:solidFill>
                  <a:prstClr val="black"/>
                </a:solidFill>
                <a:latin typeface="游ゴシック Light" panose="020F0302020204030204"/>
                <a:ea typeface="游ゴシック Light" panose="020B0300000000000000" pitchFamily="50" charset="-128"/>
              </a:rPr>
              <a:t>等、</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rPr>
              <a:t>利用者の場合：</a:t>
            </a:r>
            <a:r>
              <a:rPr lang="ja-JP" altLang="en-US" sz="2000" dirty="0">
                <a:solidFill>
                  <a:prstClr val="black"/>
                </a:solidFill>
              </a:rPr>
              <a:t>自宅待機や居宅介護支援事業所との連携</a:t>
            </a:r>
            <a:r>
              <a:rPr lang="ja-JP" altLang="en-US" sz="2000" noProof="0" dirty="0" smtClean="0">
                <a:solidFill>
                  <a:prstClr val="black"/>
                </a:solidFill>
                <a:latin typeface="游ゴシック Light" panose="020F0302020204030204"/>
                <a:ea typeface="游ゴシック Light" panose="020B0300000000000000" pitchFamily="50" charset="-128"/>
              </a:rPr>
              <a:t>）</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kumimoji="1" lang="ja-JP" altLang="en-US" sz="2000" i="0" strike="noStrike" kern="1200" cap="none" spc="0" normalizeH="0" baseline="0" dirty="0">
                <a:ln>
                  <a:noFill/>
                </a:ln>
                <a:solidFill>
                  <a:prstClr val="black"/>
                </a:solidFill>
                <a:effectLst/>
                <a:uLnTx/>
                <a:uFillTx/>
                <a:latin typeface="游ゴシック Light" panose="020F0302020204030204"/>
                <a:ea typeface="游ゴシック Light" panose="020B0300000000000000" pitchFamily="50" charset="-128"/>
              </a:rPr>
              <a:t>　</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　防護具・消毒液等の確保（必要な備品は足りているか）</a:t>
            </a:r>
            <a:endParaRPr kumimoji="1" lang="en-US" altLang="ja-JP"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noProof="0" dirty="0">
                <a:solidFill>
                  <a:prstClr val="black"/>
                </a:solidFill>
                <a:latin typeface="游ゴシック Light" panose="020F0302020204030204"/>
                <a:ea typeface="游ゴシック Light" panose="020B0300000000000000" pitchFamily="50" charset="-128"/>
              </a:rPr>
              <a:t>　</a:t>
            </a:r>
            <a:r>
              <a:rPr lang="ja-JP" altLang="en-US" sz="2000" noProof="0" dirty="0" smtClean="0">
                <a:solidFill>
                  <a:prstClr val="black"/>
                </a:solidFill>
                <a:latin typeface="游ゴシック Light" panose="020F0302020204030204"/>
                <a:ea typeface="游ゴシック Light" panose="020B0300000000000000" pitchFamily="50" charset="-128"/>
              </a:rPr>
              <a:t>　</a:t>
            </a:r>
            <a:r>
              <a:rPr lang="ja-JP" altLang="en-US" sz="2000" u="sng" noProof="0" dirty="0" smtClean="0">
                <a:solidFill>
                  <a:prstClr val="black"/>
                </a:solidFill>
                <a:latin typeface="游ゴシック Light" panose="020F0302020204030204"/>
                <a:ea typeface="游ゴシック Light" panose="020B0300000000000000" pitchFamily="50" charset="-128"/>
              </a:rPr>
              <a:t>関係者との</a:t>
            </a:r>
            <a:r>
              <a:rPr lang="ja-JP" altLang="en-US" sz="2000" u="sng" dirty="0" smtClean="0">
                <a:solidFill>
                  <a:prstClr val="black"/>
                </a:solidFill>
                <a:latin typeface="游ゴシック Light" panose="020F0302020204030204"/>
                <a:ea typeface="游ゴシック Light" panose="020B0300000000000000" pitchFamily="50" charset="-128"/>
              </a:rPr>
              <a:t>情報共有</a:t>
            </a:r>
            <a:r>
              <a:rPr lang="ja-JP" altLang="en-US" sz="2000" dirty="0" smtClean="0">
                <a:solidFill>
                  <a:prstClr val="black"/>
                </a:solidFill>
                <a:latin typeface="游ゴシック Light" panose="020F0302020204030204"/>
                <a:ea typeface="游ゴシック Light" panose="020B0300000000000000" pitchFamily="50" charset="-128"/>
              </a:rPr>
              <a:t>（事業所内・利用者及び家族・自治体・関係業者）</a:t>
            </a:r>
            <a:endParaRPr lang="en-US" altLang="ja-JP" sz="200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kumimoji="1" lang="ja-JP" altLang="en-US" sz="2000" i="0"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rPr>
              <a:t>　</a:t>
            </a:r>
            <a:r>
              <a:rPr kumimoji="1" lang="ja-JP" altLang="en-US"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rPr>
              <a:t>　業務内容調整（どの業務を続けるの</a:t>
            </a:r>
            <a:r>
              <a:rPr lang="ja-JP" altLang="en-US" sz="2000" dirty="0" smtClean="0">
                <a:solidFill>
                  <a:prstClr val="black"/>
                </a:solidFill>
                <a:latin typeface="游ゴシック Light" panose="020F0302020204030204"/>
                <a:ea typeface="游ゴシック Light" panose="020B0300000000000000" pitchFamily="50" charset="-128"/>
              </a:rPr>
              <a:t>か。継続、縮小、中止する業務の決定）</a:t>
            </a:r>
            <a:endParaRPr kumimoji="1" lang="en-US" altLang="ja-JP"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endParaRPr>
          </a:p>
        </p:txBody>
      </p:sp>
      <p:sp>
        <p:nvSpPr>
          <p:cNvPr id="6" name="タイトル 1"/>
          <p:cNvSpPr txBox="1">
            <a:spLocks/>
          </p:cNvSpPr>
          <p:nvPr/>
        </p:nvSpPr>
        <p:spPr>
          <a:xfrm>
            <a:off x="342275" y="631232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000" i="0" u="none" strike="noStrike" kern="1200" cap="none" spc="0" normalizeH="0" baseline="0" noProof="0" dirty="0" smtClean="0">
                <a:ln>
                  <a:noFill/>
                </a:ln>
                <a:effectLst/>
                <a:uLnTx/>
                <a:uFillTx/>
                <a:latin typeface="游ゴシック Light" panose="020F0302020204030204"/>
                <a:ea typeface="游ゴシック Light" panose="020B0300000000000000" pitchFamily="50" charset="-128"/>
                <a:cs typeface="+mj-cs"/>
              </a:rPr>
              <a:t>※</a:t>
            </a:r>
            <a:r>
              <a:rPr kumimoji="1" lang="ja-JP" altLang="en-US" sz="2000" i="0" u="none" strike="noStrike" kern="1200" cap="none" spc="0" normalizeH="0" baseline="0" noProof="0" dirty="0" smtClean="0">
                <a:ln>
                  <a:noFill/>
                </a:ln>
                <a:effectLst/>
                <a:uLnTx/>
                <a:uFillTx/>
                <a:latin typeface="游ゴシック Light" panose="020F0302020204030204"/>
                <a:ea typeface="游ゴシック Light" panose="020B0300000000000000" pitchFamily="50" charset="-128"/>
                <a:cs typeface="+mj-cs"/>
              </a:rPr>
              <a:t>下線部は、解釈通知の中で計画内に記載することが求められている内容</a:t>
            </a:r>
            <a:endParaRPr kumimoji="1" lang="en-US" altLang="ja-JP" sz="2000" i="0" u="none" strike="noStrike" kern="1200" cap="none" spc="0" normalizeH="0" baseline="0" noProof="0" dirty="0">
              <a:ln>
                <a:noFill/>
              </a:ln>
              <a:effectLst/>
              <a:uLnTx/>
              <a:uFillTx/>
              <a:latin typeface="游ゴシック Light" panose="020F0302020204030204"/>
              <a:ea typeface="游ゴシック Light" panose="020B0300000000000000" pitchFamily="50" charset="-128"/>
              <a:cs typeface="+mj-cs"/>
            </a:endParaRPr>
          </a:p>
        </p:txBody>
      </p:sp>
    </p:spTree>
    <p:extLst>
      <p:ext uri="{BB962C8B-B14F-4D97-AF65-F5344CB8AC3E}">
        <p14:creationId xmlns:p14="http://schemas.microsoft.com/office/powerpoint/2010/main" val="3223900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4400" b="1" i="0" u="none" strike="noStrike" kern="1200" cap="none" spc="0" normalizeH="0" baseline="0" noProof="0" dirty="0" smtClean="0">
                <a:ln>
                  <a:noFill/>
                </a:ln>
                <a:solidFill>
                  <a:srgbClr val="5B9BD5">
                    <a:lumMod val="75000"/>
                  </a:srgbClr>
                </a:solidFill>
                <a:effectLst/>
                <a:uLnTx/>
                <a:uFillTx/>
                <a:latin typeface="游ゴシック Light" panose="020F0302020204030204"/>
                <a:ea typeface="游ゴシック Light" panose="020B0300000000000000" pitchFamily="50" charset="-128"/>
                <a:cs typeface="+mj-cs"/>
              </a:rPr>
              <a:t>___________________________________</a:t>
            </a:r>
            <a:endParaRPr kumimoji="1" lang="ja-JP" altLang="en-US" sz="4400" b="1" i="0" u="none" strike="noStrike" kern="1200" cap="none" spc="0" normalizeH="0" baseline="0" noProof="0" dirty="0">
              <a:ln>
                <a:noFill/>
              </a:ln>
              <a:solidFill>
                <a:srgbClr val="5B9BD5">
                  <a:lumMod val="75000"/>
                </a:srgbClr>
              </a:solidFill>
              <a:effectLst/>
              <a:uLnTx/>
              <a:uFillTx/>
              <a:latin typeface="游ゴシック Light" panose="020F0302020204030204"/>
              <a:ea typeface="游ゴシック Light" panose="020B0300000000000000" pitchFamily="50" charset="-128"/>
              <a:cs typeface="+mj-cs"/>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cs typeface="+mj-cs"/>
              </a:rPr>
              <a:t>①</a:t>
            </a:r>
            <a:r>
              <a:rPr kumimoji="1" lang="en-US" altLang="ja-JP" sz="28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BCP</a:t>
            </a:r>
            <a:r>
              <a:rPr kumimoji="1" lang="ja-JP" altLang="en-US" sz="2800" b="0" i="0" u="none"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（業務継続計画）とは</a:t>
            </a:r>
            <a:endParaRPr kumimoji="1" lang="en-US" altLang="ja-JP" sz="2800" b="0" i="0" u="none" strike="noStrike" kern="1200" cap="none" spc="0" normalizeH="0" baseline="0" noProof="0" dirty="0">
              <a:ln>
                <a:noFill/>
              </a:ln>
              <a:solidFill>
                <a:prstClr val="black"/>
              </a:solidFill>
              <a:effectLst/>
              <a:uLnTx/>
              <a:uFillTx/>
              <a:latin typeface="游ゴシック Light" panose="020F0302020204030204"/>
              <a:ea typeface="游ゴシック Light" panose="020B0300000000000000" pitchFamily="50" charset="-128"/>
              <a:cs typeface="+mj-cs"/>
            </a:endParaRPr>
          </a:p>
        </p:txBody>
      </p:sp>
      <p:sp>
        <p:nvSpPr>
          <p:cNvPr id="5" name="タイトル 1"/>
          <p:cNvSpPr txBox="1">
            <a:spLocks/>
          </p:cNvSpPr>
          <p:nvPr/>
        </p:nvSpPr>
        <p:spPr>
          <a:xfrm>
            <a:off x="174884" y="914400"/>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1" i="0" u="none" strike="noStrike" kern="1200" cap="none" spc="0" normalizeH="0" baseline="0" noProof="0" dirty="0" smtClean="0">
                <a:ln>
                  <a:noFill/>
                </a:ln>
                <a:solidFill>
                  <a:srgbClr val="FF0000"/>
                </a:solidFill>
                <a:effectLst/>
                <a:uLnTx/>
                <a:uFillTx/>
                <a:latin typeface="游ゴシック Light" panose="020F0302020204030204"/>
                <a:ea typeface="游ゴシック Light" panose="020B0300000000000000" pitchFamily="50" charset="-128"/>
                <a:cs typeface="+mj-cs"/>
              </a:rPr>
              <a:t>自然災害</a:t>
            </a:r>
            <a:r>
              <a:rPr kumimoji="1" lang="en-US" altLang="ja-JP" sz="2400" b="1" i="0" u="none" strike="noStrike" kern="1200" cap="none" spc="0" normalizeH="0" baseline="0" noProof="0" dirty="0" smtClean="0">
                <a:ln>
                  <a:noFill/>
                </a:ln>
                <a:solidFill>
                  <a:srgbClr val="FF0000"/>
                </a:solidFill>
                <a:effectLst/>
                <a:uLnTx/>
                <a:uFillTx/>
                <a:latin typeface="游ゴシック Light" panose="020F0302020204030204"/>
                <a:ea typeface="游ゴシック Light" panose="020B0300000000000000" pitchFamily="50" charset="-128"/>
                <a:cs typeface="+mj-cs"/>
              </a:rPr>
              <a:t>BCP</a:t>
            </a:r>
            <a:r>
              <a:rPr kumimoji="1" lang="ja-JP" altLang="en-US" sz="2400" b="1" i="0" u="none" strike="noStrike" kern="1200" cap="none" spc="0" normalizeH="0" baseline="0" noProof="0" dirty="0" smtClean="0">
                <a:ln>
                  <a:noFill/>
                </a:ln>
                <a:solidFill>
                  <a:srgbClr val="FF0000"/>
                </a:solidFill>
                <a:effectLst/>
                <a:uLnTx/>
                <a:uFillTx/>
                <a:latin typeface="游ゴシック Light" panose="020F0302020204030204"/>
                <a:ea typeface="游ゴシック Light" panose="020B0300000000000000" pitchFamily="50" charset="-128"/>
                <a:cs typeface="+mj-cs"/>
              </a:rPr>
              <a:t>の項目例</a:t>
            </a:r>
            <a:endParaRPr kumimoji="1" lang="en-US" altLang="ja-JP" sz="2400" b="1" i="0" u="none" strike="noStrike" kern="1200" cap="none" spc="0" normalizeH="0" baseline="0" noProof="0" dirty="0">
              <a:ln>
                <a:noFill/>
              </a:ln>
              <a:solidFill>
                <a:srgbClr val="FF0000"/>
              </a:solidFill>
              <a:effectLst/>
              <a:uLnTx/>
              <a:uFillTx/>
              <a:latin typeface="游ゴシック Light" panose="020F0302020204030204"/>
              <a:ea typeface="游ゴシック Light" panose="020B0300000000000000" pitchFamily="50" charset="-128"/>
              <a:cs typeface="+mj-cs"/>
            </a:endParaRPr>
          </a:p>
        </p:txBody>
      </p:sp>
      <p:sp>
        <p:nvSpPr>
          <p:cNvPr id="9" name="タイトル 1"/>
          <p:cNvSpPr txBox="1">
            <a:spLocks/>
          </p:cNvSpPr>
          <p:nvPr/>
        </p:nvSpPr>
        <p:spPr>
          <a:xfrm>
            <a:off x="284814" y="1374239"/>
            <a:ext cx="11662347" cy="4781271"/>
          </a:xfrm>
          <a:prstGeom prst="rect">
            <a:avLst/>
          </a:prstGeom>
          <a:ln w="285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R="0" lvl="0" algn="l" defTabSz="914400" rtl="0" eaLnBrk="1" fontAlgn="auto" latinLnBrk="0" hangingPunct="1">
              <a:lnSpc>
                <a:spcPct val="90000"/>
              </a:lnSpc>
              <a:spcBef>
                <a:spcPct val="0"/>
              </a:spcBef>
              <a:spcAft>
                <a:spcPts val="0"/>
              </a:spcAft>
              <a:buClrTx/>
              <a:buSzTx/>
              <a:tabLst/>
              <a:defRPr/>
            </a:pPr>
            <a:r>
              <a:rPr lang="ja-JP" altLang="en-US" sz="2000" b="1" dirty="0" smtClean="0">
                <a:solidFill>
                  <a:prstClr val="black"/>
                </a:solidFill>
                <a:latin typeface="游ゴシック Light" panose="020F0302020204030204"/>
                <a:ea typeface="游ゴシック Light" panose="020B0300000000000000" pitchFamily="50" charset="-128"/>
              </a:rPr>
              <a:t>ａ．</a:t>
            </a:r>
            <a:r>
              <a:rPr kumimoji="1" lang="ja-JP" altLang="en-US" sz="2000" b="1" i="0" u="sng"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rPr>
              <a:t>平常時の対応</a:t>
            </a:r>
            <a:endParaRPr kumimoji="1" lang="en-US" altLang="ja-JP" sz="2000" b="1" i="0" u="sng"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cs typeface="+mj-cs"/>
            </a:endParaRPr>
          </a:p>
          <a:p>
            <a:pPr marR="0" lvl="0" algn="l" defTabSz="914400" rtl="0" eaLnBrk="1" fontAlgn="auto" latinLnBrk="0" hangingPunct="1">
              <a:lnSpc>
                <a:spcPct val="90000"/>
              </a:lnSpc>
              <a:spcBef>
                <a:spcPct val="0"/>
              </a:spcBef>
              <a:spcAft>
                <a:spcPts val="0"/>
              </a:spcAft>
              <a:buClrTx/>
              <a:buSzTx/>
              <a:tabLst/>
              <a:defRPr/>
            </a:pPr>
            <a:r>
              <a:rPr lang="ja-JP" altLang="en-US" sz="2000" b="1" noProof="0" dirty="0" smtClean="0">
                <a:solidFill>
                  <a:prstClr val="black"/>
                </a:solidFill>
                <a:latin typeface="游ゴシック Light" panose="020F0302020204030204"/>
                <a:ea typeface="游ゴシック Light" panose="020B0300000000000000" pitchFamily="50" charset="-128"/>
              </a:rPr>
              <a:t>　　</a:t>
            </a:r>
            <a:r>
              <a:rPr lang="ja-JP" altLang="en-US" sz="2000" u="sng" noProof="0" dirty="0" smtClean="0">
                <a:solidFill>
                  <a:prstClr val="black"/>
                </a:solidFill>
                <a:latin typeface="游ゴシック Light" panose="020F0302020204030204"/>
                <a:ea typeface="游ゴシック Light" panose="020B0300000000000000" pitchFamily="50" charset="-128"/>
              </a:rPr>
              <a:t>建物・設備の安全対策</a:t>
            </a:r>
            <a:r>
              <a:rPr lang="ja-JP" altLang="en-US" sz="2000" noProof="0" dirty="0" smtClean="0">
                <a:solidFill>
                  <a:prstClr val="black"/>
                </a:solidFill>
                <a:latin typeface="游ゴシック Light" panose="020F0302020204030204"/>
                <a:ea typeface="游ゴシック Light" panose="020B0300000000000000" pitchFamily="50" charset="-128"/>
              </a:rPr>
              <a:t>（耐震措置・水害対策など）</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a:t>
            </a:r>
            <a:r>
              <a:rPr lang="ja-JP" altLang="en-US" sz="2000" u="sng" dirty="0" smtClean="0">
                <a:solidFill>
                  <a:prstClr val="black"/>
                </a:solidFill>
                <a:latin typeface="游ゴシック Light" panose="020F0302020204030204"/>
                <a:ea typeface="游ゴシック Light" panose="020B0300000000000000" pitchFamily="50" charset="-128"/>
              </a:rPr>
              <a:t>電気・水道等のライフラインが停止した場合の対策</a:t>
            </a:r>
            <a:r>
              <a:rPr lang="ja-JP" altLang="en-US" sz="2000" dirty="0" smtClean="0">
                <a:solidFill>
                  <a:prstClr val="black"/>
                </a:solidFill>
                <a:latin typeface="游ゴシック Light" panose="020F0302020204030204"/>
                <a:ea typeface="游ゴシック Light" panose="020B0300000000000000" pitchFamily="50" charset="-128"/>
              </a:rPr>
              <a:t>　　衛生面の対策（トイレ等）</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kumimoji="1" lang="ja-JP" altLang="en-US"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rPr>
              <a:t>　　</a:t>
            </a:r>
            <a:r>
              <a:rPr kumimoji="1" lang="ja-JP" altLang="en-US" sz="2000" i="0" u="sng"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rPr>
              <a:t>必要品の備蓄</a:t>
            </a:r>
            <a:r>
              <a:rPr kumimoji="1" lang="ja-JP" altLang="en-US"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rPr>
              <a:t>（不足とならないか）　　資金手当て（非常時に品物を調達するために）</a:t>
            </a:r>
            <a:endParaRPr kumimoji="1" lang="en-US" altLang="ja-JP" sz="20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endParaRPr kumimoji="1" lang="en-US" altLang="ja-JP" sz="1200"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b="1" noProof="0" dirty="0" smtClean="0">
                <a:solidFill>
                  <a:prstClr val="black"/>
                </a:solidFill>
                <a:latin typeface="游ゴシック Light" panose="020F0302020204030204"/>
                <a:ea typeface="游ゴシック Light" panose="020B0300000000000000" pitchFamily="50" charset="-128"/>
              </a:rPr>
              <a:t>ｂ．</a:t>
            </a:r>
            <a:r>
              <a:rPr lang="ja-JP" altLang="en-US" sz="2000" b="1" u="sng" dirty="0" smtClean="0">
                <a:solidFill>
                  <a:prstClr val="black"/>
                </a:solidFill>
                <a:latin typeface="游ゴシック Light" panose="020F0302020204030204"/>
                <a:ea typeface="游ゴシック Light" panose="020B0300000000000000" pitchFamily="50" charset="-128"/>
              </a:rPr>
              <a:t>緊急時の</a:t>
            </a:r>
            <a:r>
              <a:rPr lang="ja-JP" altLang="en-US" sz="2000" b="1" u="sng" noProof="0" dirty="0" smtClean="0">
                <a:solidFill>
                  <a:prstClr val="black"/>
                </a:solidFill>
                <a:latin typeface="游ゴシック Light" panose="020F0302020204030204"/>
                <a:ea typeface="游ゴシック Light" panose="020B0300000000000000" pitchFamily="50" charset="-128"/>
              </a:rPr>
              <a:t>対応</a:t>
            </a:r>
            <a:endParaRPr lang="en-US" altLang="ja-JP" sz="2000" b="1" u="sng"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a:t>
            </a:r>
            <a:r>
              <a:rPr lang="ja-JP" altLang="en-US" sz="2000" u="sng" dirty="0" smtClean="0">
                <a:solidFill>
                  <a:prstClr val="black"/>
                </a:solidFill>
                <a:latin typeface="游ゴシック Light" panose="020F0302020204030204"/>
                <a:ea typeface="游ゴシック Light" panose="020B0300000000000000" pitchFamily="50" charset="-128"/>
              </a:rPr>
              <a:t>業務継続計画発動基準</a:t>
            </a:r>
            <a:r>
              <a:rPr lang="ja-JP" altLang="en-US" sz="2000" dirty="0" smtClean="0">
                <a:solidFill>
                  <a:prstClr val="black"/>
                </a:solidFill>
                <a:latin typeface="游ゴシック Light" panose="020F0302020204030204"/>
                <a:ea typeface="游ゴシック Light" panose="020B0300000000000000" pitchFamily="50" charset="-128"/>
              </a:rPr>
              <a:t>（発動基準・行動基準・</a:t>
            </a:r>
            <a:r>
              <a:rPr lang="ja-JP" altLang="en-US" sz="2000" u="sng" dirty="0" smtClean="0">
                <a:solidFill>
                  <a:prstClr val="black"/>
                </a:solidFill>
                <a:latin typeface="游ゴシック Light" panose="020F0302020204030204"/>
                <a:ea typeface="游ゴシック Light" panose="020B0300000000000000" pitchFamily="50" charset="-128"/>
              </a:rPr>
              <a:t>対応体制</a:t>
            </a:r>
            <a:r>
              <a:rPr lang="ja-JP" altLang="en-US" sz="2000" dirty="0" smtClean="0">
                <a:solidFill>
                  <a:prstClr val="black"/>
                </a:solidFill>
                <a:latin typeface="游ゴシック Light" panose="020F0302020204030204"/>
                <a:ea typeface="游ゴシック Light" panose="020B0300000000000000" pitchFamily="50" charset="-128"/>
              </a:rPr>
              <a:t>・対応拠点）</a:t>
            </a:r>
            <a:endParaRPr lang="en-US" altLang="ja-JP" sz="200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smtClean="0">
                <a:solidFill>
                  <a:prstClr val="black"/>
                </a:solidFill>
                <a:latin typeface="游ゴシック Light" panose="020F0302020204030204"/>
                <a:ea typeface="游ゴシック Light" panose="020B0300000000000000" pitchFamily="50" charset="-128"/>
              </a:rPr>
              <a:t>　　</a:t>
            </a:r>
            <a:r>
              <a:rPr lang="en-US" altLang="ja-JP" sz="2000" b="1" dirty="0" smtClean="0">
                <a:solidFill>
                  <a:prstClr val="black"/>
                </a:solidFill>
                <a:latin typeface="游ゴシック Light" panose="020F0302020204030204"/>
                <a:ea typeface="游ゴシック Light" panose="020B0300000000000000" pitchFamily="50" charset="-128"/>
              </a:rPr>
              <a:t>※</a:t>
            </a:r>
            <a:r>
              <a:rPr lang="ja-JP" altLang="en-US" sz="2000" b="1" dirty="0" smtClean="0">
                <a:solidFill>
                  <a:prstClr val="black"/>
                </a:solidFill>
                <a:latin typeface="游ゴシック Light" panose="020F0302020204030204"/>
                <a:ea typeface="游ゴシック Light" panose="020B0300000000000000" pitchFamily="50" charset="-128"/>
              </a:rPr>
              <a:t>発動する基準を災害の種類ごとに明確に定めることが重要。また、責任者が不在の場合の代替　　</a:t>
            </a:r>
            <a:endParaRPr lang="en-US" altLang="ja-JP" sz="2000" b="1"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b="1" dirty="0">
                <a:solidFill>
                  <a:prstClr val="black"/>
                </a:solidFill>
                <a:latin typeface="游ゴシック Light" panose="020F0302020204030204"/>
                <a:ea typeface="游ゴシック Light" panose="020B0300000000000000" pitchFamily="50" charset="-128"/>
              </a:rPr>
              <a:t>　</a:t>
            </a:r>
            <a:r>
              <a:rPr lang="ja-JP" altLang="en-US" sz="2000" b="1" dirty="0" smtClean="0">
                <a:solidFill>
                  <a:prstClr val="black"/>
                </a:solidFill>
                <a:latin typeface="游ゴシック Light" panose="020F0302020204030204"/>
                <a:ea typeface="游ゴシック Light" panose="020B0300000000000000" pitchFamily="50" charset="-128"/>
              </a:rPr>
              <a:t>　　者を決めておくことで、指揮系統の混乱を防ぐ。</a:t>
            </a:r>
            <a:endParaRPr lang="en-US" altLang="ja-JP" sz="2000" b="1"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endParaRPr lang="en-US" altLang="ja-JP" sz="100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noProof="0" dirty="0" smtClean="0">
                <a:solidFill>
                  <a:prstClr val="black"/>
                </a:solidFill>
                <a:latin typeface="游ゴシック Light" panose="020F0302020204030204"/>
                <a:ea typeface="游ゴシック Light" panose="020B0300000000000000" pitchFamily="50" charset="-128"/>
              </a:rPr>
              <a:t>　　安否確認（利用者・職員の安否確認方法）　　職員の参集基準（どうやって集まるのか）</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避難場所・避難方法　　重要業務の継続　　職員の管理（職員のケア）　　復旧対応</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endParaRPr lang="en-US" altLang="ja-JP" sz="12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b="1" noProof="0" dirty="0" smtClean="0">
                <a:solidFill>
                  <a:prstClr val="black"/>
                </a:solidFill>
                <a:latin typeface="游ゴシック Light" panose="020F0302020204030204"/>
                <a:ea typeface="游ゴシック Light" panose="020B0300000000000000" pitchFamily="50" charset="-128"/>
              </a:rPr>
              <a:t>ｃ．</a:t>
            </a:r>
            <a:r>
              <a:rPr lang="ja-JP" altLang="en-US" sz="2000" b="1" u="sng" noProof="0" dirty="0" smtClean="0">
                <a:solidFill>
                  <a:prstClr val="black"/>
                </a:solidFill>
                <a:latin typeface="游ゴシック Light" panose="020F0302020204030204"/>
                <a:ea typeface="游ゴシック Light" panose="020B0300000000000000" pitchFamily="50" charset="-128"/>
              </a:rPr>
              <a:t>他施設及び地域との連携</a:t>
            </a:r>
            <a:endParaRPr lang="en-US" altLang="ja-JP" sz="2000" b="1" u="sng"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kumimoji="1" lang="ja-JP" altLang="en-US" sz="2000" i="0" strike="noStrike" kern="1200" cap="none" spc="0" normalizeH="0" baseline="0" dirty="0">
                <a:ln>
                  <a:noFill/>
                </a:ln>
                <a:solidFill>
                  <a:prstClr val="black"/>
                </a:solidFill>
                <a:effectLst/>
                <a:uLnTx/>
                <a:uFillTx/>
                <a:latin typeface="游ゴシック Light" panose="020F0302020204030204"/>
                <a:ea typeface="游ゴシック Light" panose="020B0300000000000000" pitchFamily="50" charset="-128"/>
              </a:rPr>
              <a:t>　</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　連携体制の構築（相談先・協定・ネットワーク）　</a:t>
            </a:r>
            <a:endParaRPr kumimoji="1" lang="en-US" altLang="ja-JP"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dirty="0">
                <a:solidFill>
                  <a:prstClr val="black"/>
                </a:solidFill>
                <a:latin typeface="游ゴシック Light" panose="020F0302020204030204"/>
                <a:ea typeface="游ゴシック Light" panose="020B0300000000000000" pitchFamily="50" charset="-128"/>
              </a:rPr>
              <a:t>　</a:t>
            </a:r>
            <a:r>
              <a:rPr lang="ja-JP" altLang="en-US" sz="2000" dirty="0" smtClean="0">
                <a:solidFill>
                  <a:prstClr val="black"/>
                </a:solidFill>
                <a:latin typeface="游ゴシック Light" panose="020F0302020204030204"/>
                <a:ea typeface="游ゴシック Light" panose="020B0300000000000000" pitchFamily="50" charset="-128"/>
              </a:rPr>
              <a:t>　</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連携対応（事前準備・利用者情報の管理・共同訓練）</a:t>
            </a:r>
            <a:endParaRPr kumimoji="1" lang="en-US" altLang="ja-JP"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lang="ja-JP" altLang="en-US" sz="2000" noProof="0" dirty="0">
                <a:solidFill>
                  <a:prstClr val="black"/>
                </a:solidFill>
                <a:latin typeface="游ゴシック Light" panose="020F0302020204030204"/>
                <a:ea typeface="游ゴシック Light" panose="020B0300000000000000" pitchFamily="50" charset="-128"/>
              </a:rPr>
              <a:t>　</a:t>
            </a:r>
            <a:r>
              <a:rPr lang="ja-JP" altLang="en-US" sz="2000" noProof="0" dirty="0" smtClean="0">
                <a:solidFill>
                  <a:prstClr val="black"/>
                </a:solidFill>
                <a:latin typeface="游ゴシック Light" panose="020F0302020204030204"/>
                <a:ea typeface="游ゴシック Light" panose="020B0300000000000000" pitchFamily="50" charset="-128"/>
              </a:rPr>
              <a:t>　被災時の職員派遣　　福祉避難所の運営</a:t>
            </a:r>
            <a:endParaRPr lang="en-US" altLang="ja-JP" sz="2000" noProof="0" dirty="0" smtClean="0">
              <a:solidFill>
                <a:prstClr val="black"/>
              </a:solidFill>
              <a:latin typeface="游ゴシック Light" panose="020F0302020204030204"/>
              <a:ea typeface="游ゴシック Light" panose="020B0300000000000000" pitchFamily="50" charset="-128"/>
            </a:endParaRPr>
          </a:p>
          <a:p>
            <a:pPr marR="0" lvl="0" algn="l" defTabSz="914400" rtl="0" eaLnBrk="1" fontAlgn="auto" latinLnBrk="0" hangingPunct="1">
              <a:lnSpc>
                <a:spcPct val="90000"/>
              </a:lnSpc>
              <a:spcBef>
                <a:spcPct val="0"/>
              </a:spcBef>
              <a:spcAft>
                <a:spcPts val="0"/>
              </a:spcAft>
              <a:buClrTx/>
              <a:buSzTx/>
              <a:tabLst/>
              <a:defRPr/>
            </a:pPr>
            <a:r>
              <a:rPr kumimoji="1" lang="ja-JP" altLang="en-US" sz="2000" i="0" strike="noStrike" kern="1200" cap="none" spc="0" normalizeH="0" baseline="0" dirty="0">
                <a:ln>
                  <a:noFill/>
                </a:ln>
                <a:solidFill>
                  <a:prstClr val="black"/>
                </a:solidFill>
                <a:effectLst/>
                <a:uLnTx/>
                <a:uFillTx/>
                <a:latin typeface="游ゴシック Light" panose="020F0302020204030204"/>
                <a:ea typeface="游ゴシック Light" panose="020B0300000000000000" pitchFamily="50" charset="-128"/>
              </a:rPr>
              <a:t>　</a:t>
            </a:r>
            <a:r>
              <a:rPr kumimoji="1" lang="ja-JP" altLang="en-US" sz="2000"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　</a:t>
            </a:r>
            <a:r>
              <a:rPr kumimoji="1" lang="en-US" altLang="ja-JP" sz="2000" b="1" i="0" strike="noStrike" kern="1200" cap="none" spc="0" normalizeH="0" baseline="0" dirty="0" smtClean="0">
                <a:ln>
                  <a:noFill/>
                </a:ln>
                <a:solidFill>
                  <a:prstClr val="black"/>
                </a:solidFill>
                <a:effectLst/>
                <a:uLnTx/>
                <a:uFillTx/>
                <a:latin typeface="游ゴシック Light" panose="020F0302020204030204"/>
                <a:ea typeface="游ゴシック Light" panose="020B0300000000000000" pitchFamily="50" charset="-128"/>
              </a:rPr>
              <a:t>※</a:t>
            </a:r>
            <a:r>
              <a:rPr lang="ja-JP" altLang="en-US" sz="2000" b="1" dirty="0" smtClean="0">
                <a:solidFill>
                  <a:prstClr val="black"/>
                </a:solidFill>
                <a:latin typeface="游ゴシック Light" panose="020F0302020204030204"/>
                <a:ea typeface="游ゴシック Light" panose="020B0300000000000000" pitchFamily="50" charset="-128"/>
              </a:rPr>
              <a:t>協力の目的、避難者の受け入れに関するルールなどを取り決め、協定書を作成する。</a:t>
            </a:r>
            <a:endParaRPr kumimoji="1" lang="en-US" altLang="ja-JP" sz="2000" b="1" i="0" strike="noStrike" kern="1200" cap="none" spc="0" normalizeH="0" baseline="0" noProof="0" dirty="0" smtClean="0">
              <a:ln>
                <a:noFill/>
              </a:ln>
              <a:solidFill>
                <a:prstClr val="black"/>
              </a:solidFill>
              <a:effectLst/>
              <a:uLnTx/>
              <a:uFillTx/>
              <a:latin typeface="游ゴシック Light" panose="020F0302020204030204"/>
              <a:ea typeface="游ゴシック Light" panose="020B0300000000000000" pitchFamily="50" charset="-128"/>
            </a:endParaRPr>
          </a:p>
        </p:txBody>
      </p:sp>
      <p:sp>
        <p:nvSpPr>
          <p:cNvPr id="6" name="タイトル 1"/>
          <p:cNvSpPr txBox="1">
            <a:spLocks/>
          </p:cNvSpPr>
          <p:nvPr/>
        </p:nvSpPr>
        <p:spPr>
          <a:xfrm>
            <a:off x="342275" y="6312329"/>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000" i="0" u="none" strike="noStrike" kern="1200" cap="none" spc="0" normalizeH="0" baseline="0" noProof="0" dirty="0" smtClean="0">
                <a:ln>
                  <a:noFill/>
                </a:ln>
                <a:effectLst/>
                <a:uLnTx/>
                <a:uFillTx/>
                <a:latin typeface="游ゴシック Light" panose="020F0302020204030204"/>
                <a:ea typeface="游ゴシック Light" panose="020B0300000000000000" pitchFamily="50" charset="-128"/>
                <a:cs typeface="+mj-cs"/>
              </a:rPr>
              <a:t>※</a:t>
            </a:r>
            <a:r>
              <a:rPr kumimoji="1" lang="ja-JP" altLang="en-US" sz="2000" i="0" u="none" strike="noStrike" kern="1200" cap="none" spc="0" normalizeH="0" baseline="0" noProof="0" dirty="0" smtClean="0">
                <a:ln>
                  <a:noFill/>
                </a:ln>
                <a:effectLst/>
                <a:uLnTx/>
                <a:uFillTx/>
                <a:latin typeface="游ゴシック Light" panose="020F0302020204030204"/>
                <a:ea typeface="游ゴシック Light" panose="020B0300000000000000" pitchFamily="50" charset="-128"/>
                <a:cs typeface="+mj-cs"/>
              </a:rPr>
              <a:t>下線部は、解釈通知の中で計画内に記載することが求められている内容</a:t>
            </a:r>
            <a:endParaRPr kumimoji="1" lang="en-US" altLang="ja-JP" sz="2000" i="0" u="none" strike="noStrike" kern="1200" cap="none" spc="0" normalizeH="0" baseline="0" noProof="0" dirty="0">
              <a:ln>
                <a:noFill/>
              </a:ln>
              <a:effectLst/>
              <a:uLnTx/>
              <a:uFillTx/>
              <a:latin typeface="游ゴシック Light" panose="020F0302020204030204"/>
              <a:ea typeface="游ゴシック Light" panose="020B0300000000000000" pitchFamily="50" charset="-128"/>
              <a:cs typeface="+mj-cs"/>
            </a:endParaRPr>
          </a:p>
        </p:txBody>
      </p:sp>
    </p:spTree>
    <p:extLst>
      <p:ext uri="{BB962C8B-B14F-4D97-AF65-F5344CB8AC3E}">
        <p14:creationId xmlns:p14="http://schemas.microsoft.com/office/powerpoint/2010/main" val="40867138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8"/>
          <p:cNvSpPr txBox="1">
            <a:spLocks/>
          </p:cNvSpPr>
          <p:nvPr/>
        </p:nvSpPr>
        <p:spPr>
          <a:xfrm>
            <a:off x="174884" y="104931"/>
            <a:ext cx="11772277" cy="8940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chemeClr val="accent1">
                    <a:lumMod val="75000"/>
                  </a:schemeClr>
                </a:solidFill>
              </a:rPr>
              <a:t>___________________________________</a:t>
            </a:r>
            <a:endParaRPr lang="ja-JP" altLang="en-US" b="1" dirty="0">
              <a:solidFill>
                <a:schemeClr val="accent1">
                  <a:lumMod val="75000"/>
                </a:schemeClr>
              </a:solidFill>
            </a:endParaRPr>
          </a:p>
        </p:txBody>
      </p:sp>
      <p:sp>
        <p:nvSpPr>
          <p:cNvPr id="3" name="タイトル 1"/>
          <p:cNvSpPr txBox="1">
            <a:spLocks/>
          </p:cNvSpPr>
          <p:nvPr/>
        </p:nvSpPr>
        <p:spPr>
          <a:xfrm>
            <a:off x="174884" y="224852"/>
            <a:ext cx="11547423" cy="569627"/>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①</a:t>
            </a:r>
            <a:r>
              <a:rPr lang="en-US" altLang="ja-JP" sz="2800" dirty="0" smtClean="0"/>
              <a:t>BCP</a:t>
            </a:r>
            <a:r>
              <a:rPr lang="ja-JP" altLang="en-US" sz="2800" dirty="0" smtClean="0"/>
              <a:t>（業務継続計画）とは</a:t>
            </a:r>
            <a:endParaRPr lang="en-US" altLang="ja-JP" sz="2800" dirty="0"/>
          </a:p>
        </p:txBody>
      </p:sp>
      <p:sp>
        <p:nvSpPr>
          <p:cNvPr id="5" name="タイトル 1"/>
          <p:cNvSpPr txBox="1">
            <a:spLocks/>
          </p:cNvSpPr>
          <p:nvPr/>
        </p:nvSpPr>
        <p:spPr>
          <a:xfrm>
            <a:off x="174884" y="914400"/>
            <a:ext cx="11547423" cy="436881"/>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b="1" dirty="0" smtClean="0">
                <a:solidFill>
                  <a:srgbClr val="FF0000"/>
                </a:solidFill>
              </a:rPr>
              <a:t>通所系サービスの固有事項</a:t>
            </a:r>
            <a:endParaRPr lang="en-US" altLang="ja-JP" sz="2400" b="1" dirty="0">
              <a:solidFill>
                <a:srgbClr val="FF0000"/>
              </a:solidFill>
            </a:endParaRPr>
          </a:p>
        </p:txBody>
      </p:sp>
      <p:sp>
        <p:nvSpPr>
          <p:cNvPr id="9" name="タイトル 1"/>
          <p:cNvSpPr txBox="1">
            <a:spLocks/>
          </p:cNvSpPr>
          <p:nvPr/>
        </p:nvSpPr>
        <p:spPr>
          <a:xfrm>
            <a:off x="174881" y="1226713"/>
            <a:ext cx="11547423" cy="422057"/>
          </a:xfrm>
          <a:prstGeom prst="rect">
            <a:avLst/>
          </a:prstGeom>
          <a:ln w="28575">
            <a:no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smtClean="0"/>
              <a:t>利用者、各サービス事業所、地域と連携し、緊急時に調整役として重要な役割を担います</a:t>
            </a:r>
            <a:r>
              <a:rPr lang="ja-JP" altLang="en-US" sz="2200" dirty="0" smtClean="0"/>
              <a:t>。</a:t>
            </a:r>
            <a:endParaRPr lang="en-US" altLang="ja-JP" sz="2200" dirty="0" smtClean="0"/>
          </a:p>
        </p:txBody>
      </p:sp>
      <p:sp>
        <p:nvSpPr>
          <p:cNvPr id="6" name="タイトル 1"/>
          <p:cNvSpPr txBox="1">
            <a:spLocks/>
          </p:cNvSpPr>
          <p:nvPr/>
        </p:nvSpPr>
        <p:spPr>
          <a:xfrm>
            <a:off x="174878" y="1618309"/>
            <a:ext cx="11547423" cy="4348065"/>
          </a:xfrm>
          <a:prstGeom prst="rect">
            <a:avLst/>
          </a:prstGeom>
          <a:ln w="3175">
            <a:solidFill>
              <a:schemeClr val="tx1"/>
            </a:solidFill>
          </a:ln>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200" b="1" dirty="0" smtClean="0">
                <a:solidFill>
                  <a:srgbClr val="FF0000"/>
                </a:solidFill>
              </a:rPr>
              <a:t>【</a:t>
            </a:r>
            <a:r>
              <a:rPr lang="ja-JP" altLang="en-US" sz="2200" b="1" dirty="0" smtClean="0">
                <a:solidFill>
                  <a:srgbClr val="FF0000"/>
                </a:solidFill>
              </a:rPr>
              <a:t>平時からの対応</a:t>
            </a:r>
            <a:r>
              <a:rPr lang="en-US" altLang="ja-JP" sz="2200" b="1" dirty="0" smtClean="0">
                <a:solidFill>
                  <a:srgbClr val="FF0000"/>
                </a:solidFill>
              </a:rPr>
              <a:t>】</a:t>
            </a:r>
          </a:p>
          <a:p>
            <a:r>
              <a:rPr lang="ja-JP" altLang="en-US" sz="2000" dirty="0" smtClean="0"/>
              <a:t>・</a:t>
            </a:r>
            <a:r>
              <a:rPr lang="ja-JP" altLang="en-US" sz="2000" b="1" dirty="0" smtClean="0"/>
              <a:t>利用者情報の把握</a:t>
            </a:r>
            <a:r>
              <a:rPr lang="ja-JP" altLang="en-US" sz="2000" dirty="0" smtClean="0"/>
              <a:t>：複数の連絡先、連絡手段（固定電話・携帯・メール等</a:t>
            </a:r>
            <a:r>
              <a:rPr lang="ja-JP" altLang="en-US" sz="2000" dirty="0" smtClean="0"/>
              <a:t>）を把握</a:t>
            </a:r>
            <a:r>
              <a:rPr lang="ja-JP" altLang="en-US" sz="2000" dirty="0" smtClean="0"/>
              <a:t>する</a:t>
            </a:r>
            <a:endParaRPr lang="en-US" altLang="ja-JP" sz="2000" dirty="0" smtClean="0"/>
          </a:p>
          <a:p>
            <a:r>
              <a:rPr lang="ja-JP" altLang="en-US" sz="2000" dirty="0" smtClean="0"/>
              <a:t>・</a:t>
            </a:r>
            <a:r>
              <a:rPr lang="ja-JP" altLang="en-US" sz="2000" b="1" dirty="0" smtClean="0"/>
              <a:t>安否確認の方法の整理</a:t>
            </a:r>
            <a:r>
              <a:rPr lang="ja-JP" altLang="en-US" sz="2000" dirty="0" smtClean="0"/>
              <a:t>：居宅介護支援事業所と連携し、事前に決めておく</a:t>
            </a:r>
            <a:endParaRPr lang="en-US" altLang="ja-JP" sz="2000" dirty="0" smtClean="0"/>
          </a:p>
          <a:p>
            <a:r>
              <a:rPr lang="ja-JP" altLang="en-US" sz="2000" dirty="0" smtClean="0"/>
              <a:t>・</a:t>
            </a:r>
            <a:r>
              <a:rPr lang="ja-JP" altLang="en-US" sz="2000" b="1" dirty="0" smtClean="0"/>
              <a:t>地域との連携</a:t>
            </a:r>
            <a:r>
              <a:rPr lang="ja-JP" altLang="en-US" sz="2000" dirty="0" smtClean="0"/>
              <a:t>：避難方法や避難所を確認し、自治会等との良好な関係を築く</a:t>
            </a:r>
            <a:endParaRPr lang="en-US" altLang="ja-JP" sz="2000" dirty="0" smtClean="0"/>
          </a:p>
          <a:p>
            <a:endParaRPr lang="en-US" altLang="ja-JP" sz="1000" dirty="0" smtClean="0"/>
          </a:p>
          <a:p>
            <a:r>
              <a:rPr lang="en-US" altLang="ja-JP" sz="2200" b="1" dirty="0" smtClean="0">
                <a:solidFill>
                  <a:srgbClr val="FF0000"/>
                </a:solidFill>
              </a:rPr>
              <a:t>【</a:t>
            </a:r>
            <a:r>
              <a:rPr lang="ja-JP" altLang="en-US" sz="2200" b="1" dirty="0" smtClean="0">
                <a:solidFill>
                  <a:srgbClr val="FF0000"/>
                </a:solidFill>
              </a:rPr>
              <a:t>災害が予想される場合の対応</a:t>
            </a:r>
            <a:r>
              <a:rPr lang="en-US" altLang="ja-JP" sz="2200" b="1" dirty="0" smtClean="0">
                <a:solidFill>
                  <a:srgbClr val="FF0000"/>
                </a:solidFill>
              </a:rPr>
              <a:t>】</a:t>
            </a:r>
          </a:p>
          <a:p>
            <a:r>
              <a:rPr lang="ja-JP" altLang="en-US" sz="2000" dirty="0" smtClean="0"/>
              <a:t>・</a:t>
            </a:r>
            <a:r>
              <a:rPr lang="ja-JP" altLang="en-US" sz="2000" b="1" dirty="0" smtClean="0"/>
              <a:t>サービスの休止、縮小基準の策定</a:t>
            </a:r>
            <a:r>
              <a:rPr lang="ja-JP" altLang="en-US" sz="2000" dirty="0" smtClean="0"/>
              <a:t>：台風など事前に定めた基準に基づき判断する</a:t>
            </a:r>
            <a:endParaRPr lang="en-US" altLang="ja-JP" sz="2000" dirty="0" smtClean="0"/>
          </a:p>
          <a:p>
            <a:r>
              <a:rPr lang="ja-JP" altLang="en-US" sz="2000" dirty="0" smtClean="0"/>
              <a:t>・</a:t>
            </a:r>
            <a:r>
              <a:rPr lang="ja-JP" altLang="en-US" sz="2000" b="1" dirty="0" smtClean="0"/>
              <a:t>関係者への情報共有</a:t>
            </a:r>
            <a:r>
              <a:rPr lang="ja-JP" altLang="en-US" sz="2000" dirty="0" smtClean="0"/>
              <a:t>：居宅介護支援事業所、利用者・家族への説明を行う</a:t>
            </a:r>
            <a:endParaRPr lang="en-US" altLang="ja-JP" sz="2000" dirty="0" smtClean="0"/>
          </a:p>
          <a:p>
            <a:r>
              <a:rPr lang="ja-JP" altLang="en-US" sz="2000" dirty="0" smtClean="0"/>
              <a:t>・</a:t>
            </a:r>
            <a:r>
              <a:rPr lang="ja-JP" altLang="en-US" sz="2000" b="1" dirty="0" smtClean="0"/>
              <a:t>サービス終了の前倒し</a:t>
            </a:r>
            <a:r>
              <a:rPr lang="ja-JP" altLang="en-US" sz="2000" dirty="0" smtClean="0"/>
              <a:t>：必要に応じて検討する</a:t>
            </a:r>
            <a:endParaRPr lang="en-US" altLang="ja-JP" sz="2000" dirty="0"/>
          </a:p>
          <a:p>
            <a:endParaRPr lang="en-US" altLang="ja-JP" sz="1000" dirty="0" smtClean="0"/>
          </a:p>
          <a:p>
            <a:r>
              <a:rPr lang="en-US" altLang="ja-JP" sz="2200" b="1" dirty="0" smtClean="0">
                <a:solidFill>
                  <a:srgbClr val="FF0000"/>
                </a:solidFill>
              </a:rPr>
              <a:t>【</a:t>
            </a:r>
            <a:r>
              <a:rPr lang="ja-JP" altLang="en-US" sz="2200" b="1" dirty="0" smtClean="0">
                <a:solidFill>
                  <a:srgbClr val="FF0000"/>
                </a:solidFill>
              </a:rPr>
              <a:t>災害発生時の対応</a:t>
            </a:r>
            <a:r>
              <a:rPr lang="en-US" altLang="ja-JP" sz="2200" b="1" dirty="0" smtClean="0">
                <a:solidFill>
                  <a:srgbClr val="FF0000"/>
                </a:solidFill>
              </a:rPr>
              <a:t>】</a:t>
            </a:r>
          </a:p>
          <a:p>
            <a:r>
              <a:rPr lang="ja-JP" altLang="en-US" sz="2000" dirty="0" smtClean="0"/>
              <a:t>・</a:t>
            </a:r>
            <a:r>
              <a:rPr lang="ja-JP" altLang="en-US" sz="2000" b="1" dirty="0" smtClean="0"/>
              <a:t>他サービスへの変更検討</a:t>
            </a:r>
            <a:r>
              <a:rPr lang="ja-JP" altLang="en-US" sz="2000" dirty="0" smtClean="0"/>
              <a:t>：長期休止の場合、居宅介護支援事業所と連携する</a:t>
            </a:r>
            <a:endParaRPr lang="en-US" altLang="ja-JP" sz="2000" dirty="0" smtClean="0"/>
          </a:p>
          <a:p>
            <a:r>
              <a:rPr lang="ja-JP" altLang="en-US" sz="2000" dirty="0" smtClean="0"/>
              <a:t>・</a:t>
            </a:r>
            <a:r>
              <a:rPr lang="ja-JP" altLang="en-US" sz="2000" b="1" dirty="0" smtClean="0"/>
              <a:t>安否確認と家族への連絡</a:t>
            </a:r>
            <a:r>
              <a:rPr lang="ja-JP" altLang="en-US" sz="2000" dirty="0" smtClean="0"/>
              <a:t>：被災した利用者の安否確認後、緊急連絡先に連絡する</a:t>
            </a:r>
            <a:endParaRPr lang="en-US" altLang="ja-JP" sz="2000" dirty="0" smtClean="0"/>
          </a:p>
          <a:p>
            <a:r>
              <a:rPr lang="ja-JP" altLang="en-US" sz="2000" dirty="0" smtClean="0"/>
              <a:t>・</a:t>
            </a:r>
            <a:r>
              <a:rPr lang="ja-JP" altLang="en-US" sz="2000" b="1" dirty="0" smtClean="0"/>
              <a:t>帰宅支援</a:t>
            </a:r>
            <a:r>
              <a:rPr lang="ja-JP" altLang="en-US" sz="2000" dirty="0" smtClean="0"/>
              <a:t>：利用者の安全確保、家族への連絡状況を踏まえ帰宅を支援する。送迎車を使用する</a:t>
            </a:r>
            <a:r>
              <a:rPr lang="ja-JP" altLang="en-US" sz="2000" dirty="0" err="1" smtClean="0"/>
              <a:t>こ</a:t>
            </a:r>
            <a:endParaRPr lang="en-US" altLang="ja-JP" sz="2000" dirty="0" smtClean="0"/>
          </a:p>
          <a:p>
            <a:r>
              <a:rPr lang="ja-JP" altLang="en-US" sz="2000" dirty="0"/>
              <a:t>　</a:t>
            </a:r>
            <a:r>
              <a:rPr lang="ja-JP" altLang="en-US" sz="2000" dirty="0" smtClean="0"/>
              <a:t>　　　　　とができない場合も想定し、手段を検討する</a:t>
            </a:r>
            <a:endParaRPr lang="en-US" altLang="ja-JP" sz="2000" dirty="0" smtClean="0"/>
          </a:p>
          <a:p>
            <a:r>
              <a:rPr lang="ja-JP" altLang="en-US" sz="2000" dirty="0" smtClean="0"/>
              <a:t>・</a:t>
            </a:r>
            <a:r>
              <a:rPr lang="ja-JP" altLang="en-US" sz="2000" b="1" dirty="0" smtClean="0"/>
              <a:t>事業所での宿泊、避難所への移送</a:t>
            </a:r>
            <a:r>
              <a:rPr lang="ja-JP" altLang="en-US" sz="2000" dirty="0" smtClean="0"/>
              <a:t>：状況に応じて対応する</a:t>
            </a:r>
            <a:endParaRPr lang="en-US" altLang="ja-JP" sz="2000" dirty="0" smtClean="0"/>
          </a:p>
        </p:txBody>
      </p:sp>
      <p:sp>
        <p:nvSpPr>
          <p:cNvPr id="8" name="タイトル 1"/>
          <p:cNvSpPr txBox="1">
            <a:spLocks/>
          </p:cNvSpPr>
          <p:nvPr/>
        </p:nvSpPr>
        <p:spPr>
          <a:xfrm>
            <a:off x="174878" y="6053809"/>
            <a:ext cx="11547423" cy="736395"/>
          </a:xfrm>
          <a:prstGeom prst="rect">
            <a:avLst/>
          </a:prstGeom>
          <a:ln w="28575">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200" dirty="0" smtClean="0"/>
              <a:t>★利用者、各サービス事業所、地域との連携が重要であり、事前の準備と情報</a:t>
            </a:r>
            <a:r>
              <a:rPr lang="ja-JP" altLang="en-US" sz="2200" dirty="0" smtClean="0"/>
              <a:t>共有により、</a:t>
            </a:r>
            <a:endParaRPr lang="en-US" altLang="ja-JP" sz="2200" dirty="0" smtClean="0"/>
          </a:p>
          <a:p>
            <a:r>
              <a:rPr lang="ja-JP" altLang="en-US" sz="2200" dirty="0"/>
              <a:t>　</a:t>
            </a:r>
            <a:r>
              <a:rPr lang="ja-JP" altLang="en-US" sz="2200" dirty="0" smtClean="0"/>
              <a:t>迅速な対応が可能となります！</a:t>
            </a:r>
            <a:endParaRPr lang="en-US" altLang="ja-JP" sz="2200" dirty="0" smtClean="0"/>
          </a:p>
        </p:txBody>
      </p:sp>
    </p:spTree>
    <p:extLst>
      <p:ext uri="{BB962C8B-B14F-4D97-AF65-F5344CB8AC3E}">
        <p14:creationId xmlns:p14="http://schemas.microsoft.com/office/powerpoint/2010/main" val="28002053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1765</TotalTime>
  <Words>9984</Words>
  <Application>Microsoft Office PowerPoint</Application>
  <PresentationFormat>ワイド画面</PresentationFormat>
  <Paragraphs>824</Paragraphs>
  <Slides>51</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51</vt:i4>
      </vt:variant>
    </vt:vector>
  </HeadingPairs>
  <TitlesOfParts>
    <vt:vector size="57" baseType="lpstr">
      <vt:lpstr>新細明體</vt:lpstr>
      <vt:lpstr>游ゴシック</vt:lpstr>
      <vt:lpstr>游ゴシック Light</vt:lpstr>
      <vt:lpstr>Arial</vt:lpstr>
      <vt:lpstr>Wingdings</vt:lpstr>
      <vt:lpstr>Office テーマ</vt:lpstr>
      <vt:lpstr>運営基準</vt:lpstr>
      <vt:lpstr>１．業務継続計画（BCP）について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２．虐待の防止について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３．衛生管理等について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４．身体的拘束等について</vt:lpstr>
      <vt:lpstr>PowerPoint プレゼンテーション</vt:lpstr>
      <vt:lpstr>②身体的拘束等とは</vt:lpstr>
      <vt:lpstr>③これまでの取扱いとの比較</vt:lpstr>
      <vt:lpstr>PowerPoint プレゼンテーション</vt:lpstr>
      <vt:lpstr>PowerPoint プレゼンテーション</vt:lpstr>
      <vt:lpstr>PowerPoint プレゼンテーション</vt:lpstr>
      <vt:lpstr>PowerPoint プレゼンテーション</vt:lpstr>
      <vt:lpstr>５．掲示について</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２．虐待の防止について</dc:title>
  <dc:creator>野上　大介</dc:creator>
  <cp:lastModifiedBy>野上　大介</cp:lastModifiedBy>
  <cp:revision>119</cp:revision>
  <dcterms:created xsi:type="dcterms:W3CDTF">2025-02-19T13:01:28Z</dcterms:created>
  <dcterms:modified xsi:type="dcterms:W3CDTF">2025-03-10T09:12:07Z</dcterms:modified>
</cp:coreProperties>
</file>