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sldIdLst>
    <p:sldId id="256" r:id="rId2"/>
    <p:sldId id="257" r:id="rId3"/>
    <p:sldId id="267" r:id="rId4"/>
    <p:sldId id="269" r:id="rId5"/>
    <p:sldId id="272" r:id="rId6"/>
    <p:sldId id="259" r:id="rId7"/>
    <p:sldId id="270" r:id="rId8"/>
    <p:sldId id="271" r:id="rId9"/>
    <p:sldId id="261" r:id="rId10"/>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4" d="100"/>
          <a:sy n="64" d="100"/>
        </p:scale>
        <p:origin x="954"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94E032D-E34F-4120-BACB-608F184AC27D}" type="datetimeFigureOut">
              <a:rPr kumimoji="1" lang="ja-JP" altLang="en-US" smtClean="0"/>
              <a:t>2025/3/6</a:t>
            </a:fld>
            <a:endParaRPr kumimoji="1" lang="ja-JP" altLang="en-US"/>
          </a:p>
        </p:txBody>
      </p:sp>
      <p:sp>
        <p:nvSpPr>
          <p:cNvPr id="4" name="スライド イメージ プレースホルダー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1A874A71-9705-4636-9823-087F43F40FF0}" type="slidenum">
              <a:rPr kumimoji="1" lang="ja-JP" altLang="en-US" smtClean="0"/>
              <a:t>‹#›</a:t>
            </a:fld>
            <a:endParaRPr kumimoji="1" lang="ja-JP" altLang="en-US"/>
          </a:p>
        </p:txBody>
      </p:sp>
    </p:spTree>
    <p:extLst>
      <p:ext uri="{BB962C8B-B14F-4D97-AF65-F5344CB8AC3E}">
        <p14:creationId xmlns:p14="http://schemas.microsoft.com/office/powerpoint/2010/main" val="2070832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1A874A71-9705-4636-9823-087F43F40FF0}" type="slidenum">
              <a:rPr kumimoji="1" lang="ja-JP" altLang="en-US" smtClean="0"/>
              <a:t>5</a:t>
            </a:fld>
            <a:endParaRPr kumimoji="1" lang="ja-JP" altLang="en-US"/>
          </a:p>
        </p:txBody>
      </p:sp>
    </p:spTree>
    <p:extLst>
      <p:ext uri="{BB962C8B-B14F-4D97-AF65-F5344CB8AC3E}">
        <p14:creationId xmlns:p14="http://schemas.microsoft.com/office/powerpoint/2010/main" val="143387334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1A874A71-9705-4636-9823-087F43F40FF0}" type="slidenum">
              <a:rPr kumimoji="1" lang="ja-JP" altLang="en-US" smtClean="0"/>
              <a:t>6</a:t>
            </a:fld>
            <a:endParaRPr kumimoji="1" lang="ja-JP" altLang="en-US"/>
          </a:p>
        </p:txBody>
      </p:sp>
    </p:spTree>
    <p:extLst>
      <p:ext uri="{BB962C8B-B14F-4D97-AF65-F5344CB8AC3E}">
        <p14:creationId xmlns:p14="http://schemas.microsoft.com/office/powerpoint/2010/main" val="10571437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1A874A71-9705-4636-9823-087F43F40FF0}" type="slidenum">
              <a:rPr kumimoji="1" lang="ja-JP" altLang="en-US" smtClean="0"/>
              <a:t>7</a:t>
            </a:fld>
            <a:endParaRPr kumimoji="1" lang="ja-JP" altLang="en-US"/>
          </a:p>
        </p:txBody>
      </p:sp>
    </p:spTree>
    <p:extLst>
      <p:ext uri="{BB962C8B-B14F-4D97-AF65-F5344CB8AC3E}">
        <p14:creationId xmlns:p14="http://schemas.microsoft.com/office/powerpoint/2010/main" val="186126297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1A874A71-9705-4636-9823-087F43F40FF0}" type="slidenum">
              <a:rPr kumimoji="1" lang="ja-JP" altLang="en-US" smtClean="0"/>
              <a:t>8</a:t>
            </a:fld>
            <a:endParaRPr kumimoji="1" lang="ja-JP" altLang="en-US"/>
          </a:p>
        </p:txBody>
      </p:sp>
    </p:spTree>
    <p:extLst>
      <p:ext uri="{BB962C8B-B14F-4D97-AF65-F5344CB8AC3E}">
        <p14:creationId xmlns:p14="http://schemas.microsoft.com/office/powerpoint/2010/main" val="76895193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24000" y="1122363"/>
            <a:ext cx="9144000" cy="2387600"/>
          </a:xfrm>
        </p:spPr>
        <p:txBody>
          <a:bodyPr anchor="b"/>
          <a:lstStyle>
            <a:lvl1pPr algn="ctr">
              <a:defRPr sz="6000"/>
            </a:lvl1p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426002984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239719514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8724900" y="365125"/>
            <a:ext cx="2628900" cy="5811838"/>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838200" y="365125"/>
            <a:ext cx="7734300" cy="5811838"/>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184115789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1874380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831850" y="1709738"/>
            <a:ext cx="10515600" cy="2852737"/>
          </a:xfrm>
        </p:spPr>
        <p:txBody>
          <a:bodyPr anchor="b"/>
          <a:lstStyle>
            <a:lvl1pPr>
              <a:defRPr sz="6000"/>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194609758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838200" y="1825625"/>
            <a:ext cx="518160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6172200" y="1825625"/>
            <a:ext cx="5181600" cy="435133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204352294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365125"/>
            <a:ext cx="10515600" cy="1325563"/>
          </a:xfrm>
        </p:spPr>
        <p:txBody>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839788" y="2505075"/>
            <a:ext cx="5157787"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6172200" y="2505075"/>
            <a:ext cx="5183188" cy="3684588"/>
          </a:xfrm>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110427036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71935252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33309194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29128076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647DE972-2573-427A-81EC-7B80202A3E5C}" type="datetimeFigureOut">
              <a:rPr kumimoji="1" lang="ja-JP" altLang="en-US" smtClean="0"/>
              <a:t>2025/3/6</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2119939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47DE972-2573-427A-81EC-7B80202A3E5C}" type="datetimeFigureOut">
              <a:rPr kumimoji="1" lang="ja-JP" altLang="en-US" smtClean="0"/>
              <a:t>2025/3/6</a:t>
            </a:fld>
            <a:endParaRPr kumimoji="1" lang="ja-JP" altLang="en-US"/>
          </a:p>
        </p:txBody>
      </p:sp>
      <p:sp>
        <p:nvSpPr>
          <p:cNvPr id="5" name="フッター プレースホルダー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96229D4-9B9A-4EFC-9BE8-B4F3EBC7E80E}" type="slidenum">
              <a:rPr kumimoji="1" lang="ja-JP" altLang="en-US" smtClean="0"/>
              <a:t>‹#›</a:t>
            </a:fld>
            <a:endParaRPr kumimoji="1" lang="ja-JP" altLang="en-US"/>
          </a:p>
        </p:txBody>
      </p:sp>
    </p:spTree>
    <p:extLst>
      <p:ext uri="{BB962C8B-B14F-4D97-AF65-F5344CB8AC3E}">
        <p14:creationId xmlns:p14="http://schemas.microsoft.com/office/powerpoint/2010/main" val="40013839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8"/>
          <p:cNvSpPr txBox="1">
            <a:spLocks/>
          </p:cNvSpPr>
          <p:nvPr/>
        </p:nvSpPr>
        <p:spPr>
          <a:xfrm>
            <a:off x="174885" y="540845"/>
            <a:ext cx="9370725" cy="89404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b="1" dirty="0" smtClean="0">
                <a:solidFill>
                  <a:schemeClr val="accent1">
                    <a:lumMod val="75000"/>
                  </a:schemeClr>
                </a:solidFill>
              </a:rPr>
              <a:t>_________________________________</a:t>
            </a:r>
            <a:endParaRPr lang="ja-JP" altLang="en-US" b="1" dirty="0">
              <a:solidFill>
                <a:schemeClr val="accent1">
                  <a:lumMod val="75000"/>
                </a:schemeClr>
              </a:solidFill>
            </a:endParaRPr>
          </a:p>
        </p:txBody>
      </p:sp>
      <p:sp>
        <p:nvSpPr>
          <p:cNvPr id="2" name="タイトル 1"/>
          <p:cNvSpPr>
            <a:spLocks noGrp="1"/>
          </p:cNvSpPr>
          <p:nvPr>
            <p:ph type="ctrTitle"/>
          </p:nvPr>
        </p:nvSpPr>
        <p:spPr>
          <a:xfrm>
            <a:off x="174885" y="224852"/>
            <a:ext cx="6360826" cy="871694"/>
          </a:xfrm>
        </p:spPr>
        <p:txBody>
          <a:bodyPr>
            <a:normAutofit/>
          </a:bodyPr>
          <a:lstStyle/>
          <a:p>
            <a:pPr algn="l"/>
            <a:r>
              <a:rPr kumimoji="1" lang="ja-JP" altLang="en-US" sz="4400" dirty="0" smtClean="0"/>
              <a:t>人員基準</a:t>
            </a:r>
            <a:endParaRPr kumimoji="1" lang="ja-JP" altLang="en-US" sz="4400" dirty="0"/>
          </a:p>
        </p:txBody>
      </p:sp>
      <p:sp>
        <p:nvSpPr>
          <p:cNvPr id="3" name="サブタイトル 2"/>
          <p:cNvSpPr>
            <a:spLocks noGrp="1"/>
          </p:cNvSpPr>
          <p:nvPr>
            <p:ph type="subTitle" idx="1"/>
          </p:nvPr>
        </p:nvSpPr>
        <p:spPr>
          <a:xfrm>
            <a:off x="569626" y="1750886"/>
            <a:ext cx="10927830" cy="4125258"/>
          </a:xfrm>
        </p:spPr>
        <p:txBody>
          <a:bodyPr>
            <a:noAutofit/>
          </a:bodyPr>
          <a:lstStyle/>
          <a:p>
            <a:pPr algn="l"/>
            <a:r>
              <a:rPr kumimoji="1" lang="ja-JP" altLang="en-US" sz="3200" dirty="0" smtClean="0">
                <a:latin typeface="+mj-ea"/>
                <a:ea typeface="+mj-ea"/>
              </a:rPr>
              <a:t>①管理者について（改定関係）</a:t>
            </a:r>
            <a:endParaRPr kumimoji="1" lang="en-US" altLang="ja-JP" sz="3200" dirty="0" smtClean="0">
              <a:latin typeface="+mj-ea"/>
              <a:ea typeface="+mj-ea"/>
            </a:endParaRPr>
          </a:p>
          <a:p>
            <a:pPr algn="l"/>
            <a:endParaRPr lang="en-US" altLang="ja-JP" sz="3200" dirty="0">
              <a:latin typeface="+mj-ea"/>
              <a:ea typeface="+mj-ea"/>
            </a:endParaRPr>
          </a:p>
          <a:p>
            <a:pPr algn="l"/>
            <a:r>
              <a:rPr lang="ja-JP" altLang="en-US" sz="3200" dirty="0" smtClean="0">
                <a:latin typeface="+mj-ea"/>
                <a:ea typeface="+mj-ea"/>
              </a:rPr>
              <a:t>②テレワークについて（改定関係）</a:t>
            </a:r>
            <a:endParaRPr lang="en-US" altLang="ja-JP" sz="3200" dirty="0" smtClean="0">
              <a:latin typeface="+mj-ea"/>
              <a:ea typeface="+mj-ea"/>
            </a:endParaRPr>
          </a:p>
          <a:p>
            <a:pPr algn="l"/>
            <a:endParaRPr lang="en-US" altLang="ja-JP" sz="3200" dirty="0">
              <a:latin typeface="+mj-ea"/>
              <a:ea typeface="+mj-ea"/>
            </a:endParaRPr>
          </a:p>
          <a:p>
            <a:pPr algn="l"/>
            <a:r>
              <a:rPr lang="ja-JP" altLang="en-US" sz="3200" dirty="0" smtClean="0">
                <a:latin typeface="+mj-ea"/>
                <a:ea typeface="+mj-ea"/>
              </a:rPr>
              <a:t>③看護職員について（指導事例）</a:t>
            </a:r>
            <a:endParaRPr lang="en-US" altLang="ja-JP" sz="3200" dirty="0" smtClean="0">
              <a:latin typeface="+mj-ea"/>
              <a:ea typeface="+mj-ea"/>
            </a:endParaRPr>
          </a:p>
          <a:p>
            <a:pPr algn="l"/>
            <a:endParaRPr lang="en-US" altLang="ja-JP" sz="3200" dirty="0">
              <a:latin typeface="+mj-ea"/>
              <a:ea typeface="+mj-ea"/>
            </a:endParaRPr>
          </a:p>
          <a:p>
            <a:pPr algn="l"/>
            <a:r>
              <a:rPr lang="ja-JP" altLang="en-US" sz="3200" dirty="0" smtClean="0">
                <a:latin typeface="+mj-ea"/>
                <a:ea typeface="+mj-ea"/>
              </a:rPr>
              <a:t>④機能訓練指導員について（指導事例）</a:t>
            </a:r>
            <a:endParaRPr lang="en-US" altLang="ja-JP" sz="3200" dirty="0">
              <a:latin typeface="+mj-ea"/>
              <a:ea typeface="+mj-ea"/>
            </a:endParaRPr>
          </a:p>
        </p:txBody>
      </p:sp>
    </p:spTree>
    <p:extLst>
      <p:ext uri="{BB962C8B-B14F-4D97-AF65-F5344CB8AC3E}">
        <p14:creationId xmlns:p14="http://schemas.microsoft.com/office/powerpoint/2010/main" val="318691562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8"/>
          <p:cNvSpPr txBox="1">
            <a:spLocks/>
          </p:cNvSpPr>
          <p:nvPr/>
        </p:nvSpPr>
        <p:spPr>
          <a:xfrm>
            <a:off x="174884" y="104931"/>
            <a:ext cx="11772277" cy="89404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b="1" dirty="0" smtClean="0">
                <a:solidFill>
                  <a:schemeClr val="accent1">
                    <a:lumMod val="75000"/>
                  </a:schemeClr>
                </a:solidFill>
              </a:rPr>
              <a:t>___________________________________</a:t>
            </a:r>
            <a:endParaRPr lang="ja-JP" altLang="en-US" b="1" dirty="0">
              <a:solidFill>
                <a:schemeClr val="accent1">
                  <a:lumMod val="75000"/>
                </a:schemeClr>
              </a:solidFill>
            </a:endParaRPr>
          </a:p>
        </p:txBody>
      </p:sp>
      <p:sp>
        <p:nvSpPr>
          <p:cNvPr id="4" name="タイトル 1"/>
          <p:cNvSpPr txBox="1">
            <a:spLocks/>
          </p:cNvSpPr>
          <p:nvPr/>
        </p:nvSpPr>
        <p:spPr>
          <a:xfrm>
            <a:off x="174884" y="224852"/>
            <a:ext cx="11547423" cy="569627"/>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800" dirty="0" smtClean="0"/>
              <a:t>①管理者について</a:t>
            </a:r>
            <a:endParaRPr lang="ja-JP" altLang="en-US" sz="2800" dirty="0"/>
          </a:p>
        </p:txBody>
      </p:sp>
      <p:sp>
        <p:nvSpPr>
          <p:cNvPr id="6" name="タイトル 1"/>
          <p:cNvSpPr txBox="1">
            <a:spLocks/>
          </p:cNvSpPr>
          <p:nvPr/>
        </p:nvSpPr>
        <p:spPr>
          <a:xfrm>
            <a:off x="476872" y="998979"/>
            <a:ext cx="10943445" cy="1909113"/>
          </a:xfrm>
          <a:prstGeom prst="rect">
            <a:avLst/>
          </a:prstGeom>
        </p:spPr>
        <p:txBody>
          <a:bodyP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200" dirty="0"/>
              <a:t>提供する介護サービスの質を担保しつつ、介護サービス事業所を効率的に</a:t>
            </a:r>
            <a:r>
              <a:rPr lang="ja-JP" altLang="en-US" sz="2200" dirty="0" smtClean="0"/>
              <a:t>運営</a:t>
            </a:r>
            <a:r>
              <a:rPr lang="ja-JP" altLang="en-US" sz="2200" dirty="0"/>
              <a:t>する観点から、管理者の責務について、利用者へのサービス提供の場面</a:t>
            </a:r>
            <a:r>
              <a:rPr lang="ja-JP" altLang="en-US" sz="2200" dirty="0" smtClean="0"/>
              <a:t>等で</a:t>
            </a:r>
            <a:r>
              <a:rPr lang="ja-JP" altLang="en-US" sz="2200" dirty="0"/>
              <a:t>生じる事象を適時かつ適切に把握しながら、職員及び業務の一元的な</a:t>
            </a:r>
            <a:r>
              <a:rPr lang="ja-JP" altLang="en-US" sz="2200" dirty="0" smtClean="0"/>
              <a:t>管理</a:t>
            </a:r>
            <a:r>
              <a:rPr lang="ja-JP" altLang="en-US" sz="2200" dirty="0"/>
              <a:t>・指揮命令を行うことである旨が明確化した上で、管理者が兼務できる</a:t>
            </a:r>
            <a:r>
              <a:rPr lang="ja-JP" altLang="en-US" sz="2200" dirty="0" smtClean="0"/>
              <a:t>事業所</a:t>
            </a:r>
            <a:r>
              <a:rPr lang="ja-JP" altLang="en-US" sz="2200" dirty="0"/>
              <a:t>の範囲について、管理者がその責務を果たせる場合には、同一敷地内</a:t>
            </a:r>
            <a:r>
              <a:rPr lang="ja-JP" altLang="en-US" sz="2200" dirty="0" smtClean="0"/>
              <a:t>における</a:t>
            </a:r>
            <a:r>
              <a:rPr lang="ja-JP" altLang="en-US" sz="2200" dirty="0"/>
              <a:t>他の事業所、施設等ではなくても差し支えない旨が明確化されました。</a:t>
            </a:r>
            <a:endParaRPr lang="en-US" altLang="ja-JP" sz="2200" dirty="0" smtClean="0"/>
          </a:p>
        </p:txBody>
      </p:sp>
      <p:graphicFrame>
        <p:nvGraphicFramePr>
          <p:cNvPr id="2" name="表 1"/>
          <p:cNvGraphicFramePr>
            <a:graphicFrameLocks noGrp="1"/>
          </p:cNvGraphicFramePr>
          <p:nvPr>
            <p:extLst>
              <p:ext uri="{D42A27DB-BD31-4B8C-83A1-F6EECF244321}">
                <p14:modId xmlns:p14="http://schemas.microsoft.com/office/powerpoint/2010/main" val="1469725017"/>
              </p:ext>
            </p:extLst>
          </p:nvPr>
        </p:nvGraphicFramePr>
        <p:xfrm>
          <a:off x="476871" y="3766616"/>
          <a:ext cx="10943446" cy="2977711"/>
        </p:xfrm>
        <a:graphic>
          <a:graphicData uri="http://schemas.openxmlformats.org/drawingml/2006/table">
            <a:tbl>
              <a:tblPr firstRow="1" bandRow="1">
                <a:tableStyleId>{5C22544A-7EE6-4342-B048-85BDC9FD1C3A}</a:tableStyleId>
              </a:tblPr>
              <a:tblGrid>
                <a:gridCol w="5471723">
                  <a:extLst>
                    <a:ext uri="{9D8B030D-6E8A-4147-A177-3AD203B41FA5}">
                      <a16:colId xmlns:a16="http://schemas.microsoft.com/office/drawing/2014/main" val="2056263243"/>
                    </a:ext>
                  </a:extLst>
                </a:gridCol>
                <a:gridCol w="5471723">
                  <a:extLst>
                    <a:ext uri="{9D8B030D-6E8A-4147-A177-3AD203B41FA5}">
                      <a16:colId xmlns:a16="http://schemas.microsoft.com/office/drawing/2014/main" val="4223778311"/>
                    </a:ext>
                  </a:extLst>
                </a:gridCol>
              </a:tblGrid>
              <a:tr h="337026">
                <a:tc>
                  <a:txBody>
                    <a:bodyPr/>
                    <a:lstStyle/>
                    <a:p>
                      <a:pPr algn="ctr"/>
                      <a:r>
                        <a:rPr kumimoji="1" lang="ja-JP" altLang="en-US" dirty="0" smtClean="0"/>
                        <a:t>改正前</a:t>
                      </a:r>
                      <a:endParaRPr kumimoji="1" lang="ja-JP" altLang="en-US" dirty="0"/>
                    </a:p>
                  </a:txBody>
                  <a:tcPr/>
                </a:tc>
                <a:tc>
                  <a:txBody>
                    <a:bodyPr/>
                    <a:lstStyle/>
                    <a:p>
                      <a:pPr algn="ctr"/>
                      <a:r>
                        <a:rPr kumimoji="1" lang="ja-JP" altLang="en-US" dirty="0" smtClean="0"/>
                        <a:t>改正後</a:t>
                      </a:r>
                      <a:endParaRPr kumimoji="1" lang="ja-JP" altLang="en-US" dirty="0"/>
                    </a:p>
                  </a:txBody>
                  <a:tcPr/>
                </a:tc>
                <a:extLst>
                  <a:ext uri="{0D108BD9-81ED-4DB2-BD59-A6C34878D82A}">
                    <a16:rowId xmlns:a16="http://schemas.microsoft.com/office/drawing/2014/main" val="3629120184"/>
                  </a:ext>
                </a:extLst>
              </a:tr>
              <a:tr h="2611951">
                <a:tc>
                  <a:txBody>
                    <a:bodyPr/>
                    <a:lstStyle/>
                    <a:p>
                      <a:r>
                        <a:rPr kumimoji="1" lang="ja-JP" altLang="en-US" dirty="0" smtClean="0"/>
                        <a:t>（管理者）</a:t>
                      </a:r>
                    </a:p>
                    <a:p>
                      <a:r>
                        <a:rPr kumimoji="1" lang="ja-JP" altLang="en-US" dirty="0" smtClean="0"/>
                        <a:t>第九十四条</a:t>
                      </a:r>
                      <a:endParaRPr kumimoji="1" lang="en-US" altLang="ja-JP" dirty="0" smtClean="0"/>
                    </a:p>
                    <a:p>
                      <a:r>
                        <a:rPr kumimoji="1" lang="ja-JP" altLang="en-US" dirty="0" smtClean="0"/>
                        <a:t>指定通所介護事業者は、指定通所介護事業所ごと</a:t>
                      </a:r>
                    </a:p>
                    <a:p>
                      <a:r>
                        <a:rPr kumimoji="1" lang="ja-JP" altLang="en-US" dirty="0" smtClean="0"/>
                        <a:t>に専らその職務に従事する常勤の管理者を置かな</a:t>
                      </a:r>
                    </a:p>
                    <a:p>
                      <a:r>
                        <a:rPr kumimoji="1" lang="ja-JP" altLang="en-US" dirty="0" smtClean="0"/>
                        <a:t>ければならない。ただし、指定通所介護事業所の</a:t>
                      </a:r>
                    </a:p>
                    <a:p>
                      <a:r>
                        <a:rPr kumimoji="1" lang="ja-JP" altLang="en-US" dirty="0" smtClean="0"/>
                        <a:t>管理上支障がない場合は、当該指定通所介護事業</a:t>
                      </a:r>
                    </a:p>
                    <a:p>
                      <a:r>
                        <a:rPr kumimoji="1" lang="ja-JP" altLang="en-US" dirty="0" smtClean="0"/>
                        <a:t>所の他の職務に従事し、</a:t>
                      </a:r>
                      <a:r>
                        <a:rPr kumimoji="1" lang="ja-JP" altLang="en-US" u="sng" dirty="0" smtClean="0">
                          <a:solidFill>
                            <a:srgbClr val="FF0000"/>
                          </a:solidFill>
                        </a:rPr>
                        <a:t>又は同一敷地内にある</a:t>
                      </a:r>
                      <a:r>
                        <a:rPr kumimoji="1" lang="ja-JP" altLang="en-US" dirty="0" smtClean="0"/>
                        <a:t>他</a:t>
                      </a:r>
                    </a:p>
                    <a:p>
                      <a:r>
                        <a:rPr kumimoji="1" lang="ja-JP" altLang="en-US" dirty="0" smtClean="0"/>
                        <a:t>の事業所、施設等の職務に従事することができる</a:t>
                      </a:r>
                    </a:p>
                    <a:p>
                      <a:r>
                        <a:rPr kumimoji="1" lang="ja-JP" altLang="en-US" dirty="0" smtClean="0"/>
                        <a:t>ものとする。</a:t>
                      </a:r>
                    </a:p>
                  </a:txBody>
                  <a:tcPr/>
                </a:tc>
                <a:tc>
                  <a:txBody>
                    <a:bodyPr/>
                    <a:lstStyle/>
                    <a:p>
                      <a:r>
                        <a:rPr kumimoji="1" lang="ja-JP" altLang="en-US" dirty="0" smtClean="0"/>
                        <a:t>（管理者）</a:t>
                      </a:r>
                    </a:p>
                    <a:p>
                      <a:r>
                        <a:rPr kumimoji="1" lang="ja-JP" altLang="en-US" dirty="0" smtClean="0"/>
                        <a:t>第九十四条</a:t>
                      </a:r>
                    </a:p>
                    <a:p>
                      <a:r>
                        <a:rPr kumimoji="1" lang="ja-JP" altLang="en-US" dirty="0" smtClean="0"/>
                        <a:t>指定通所介護事業者は、指定通所介護事業所ごと</a:t>
                      </a:r>
                    </a:p>
                    <a:p>
                      <a:r>
                        <a:rPr kumimoji="1" lang="ja-JP" altLang="en-US" dirty="0" smtClean="0"/>
                        <a:t>に専らその職務に従事する常勤の管理者を置かな</a:t>
                      </a:r>
                    </a:p>
                    <a:p>
                      <a:r>
                        <a:rPr kumimoji="1" lang="ja-JP" altLang="en-US" dirty="0" smtClean="0"/>
                        <a:t>ければならない。ただし、指定通所介護事業所の</a:t>
                      </a:r>
                    </a:p>
                    <a:p>
                      <a:r>
                        <a:rPr kumimoji="1" lang="ja-JP" altLang="en-US" dirty="0" smtClean="0"/>
                        <a:t>管理上支障がない場合は、当該指定通所介護事業</a:t>
                      </a:r>
                    </a:p>
                    <a:p>
                      <a:r>
                        <a:rPr kumimoji="1" lang="ja-JP" altLang="en-US" dirty="0" smtClean="0"/>
                        <a:t>所の他の職務に従事し、又は</a:t>
                      </a:r>
                      <a:r>
                        <a:rPr kumimoji="1" lang="ja-JP" altLang="en-US" u="sng" dirty="0" smtClean="0">
                          <a:solidFill>
                            <a:srgbClr val="FF0000"/>
                          </a:solidFill>
                        </a:rPr>
                        <a:t>　　　　　　　　</a:t>
                      </a:r>
                      <a:r>
                        <a:rPr kumimoji="1" lang="ja-JP" altLang="en-US" dirty="0" smtClean="0"/>
                        <a:t>他</a:t>
                      </a:r>
                      <a:endParaRPr kumimoji="1" lang="en-US" altLang="ja-JP" dirty="0" smtClean="0"/>
                    </a:p>
                    <a:p>
                      <a:r>
                        <a:rPr kumimoji="1" lang="ja-JP" altLang="en-US" dirty="0" smtClean="0"/>
                        <a:t>の事業所、施設等の職務に従事することができる</a:t>
                      </a:r>
                      <a:endParaRPr kumimoji="1" lang="en-US" altLang="ja-JP" dirty="0" smtClean="0"/>
                    </a:p>
                    <a:p>
                      <a:r>
                        <a:rPr kumimoji="1" lang="ja-JP" altLang="en-US" dirty="0" smtClean="0"/>
                        <a:t>ものとする。</a:t>
                      </a:r>
                    </a:p>
                  </a:txBody>
                  <a:tcPr/>
                </a:tc>
                <a:extLst>
                  <a:ext uri="{0D108BD9-81ED-4DB2-BD59-A6C34878D82A}">
                    <a16:rowId xmlns:a16="http://schemas.microsoft.com/office/drawing/2014/main" val="1004423180"/>
                  </a:ext>
                </a:extLst>
              </a:tr>
            </a:tbl>
          </a:graphicData>
        </a:graphic>
      </p:graphicFrame>
      <p:sp>
        <p:nvSpPr>
          <p:cNvPr id="7" name="テキスト プレースホルダー 2"/>
          <p:cNvSpPr txBox="1">
            <a:spLocks/>
          </p:cNvSpPr>
          <p:nvPr/>
        </p:nvSpPr>
        <p:spPr>
          <a:xfrm>
            <a:off x="476871" y="2997036"/>
            <a:ext cx="11050565" cy="680635"/>
          </a:xfrm>
          <a:prstGeom prst="rect">
            <a:avLst/>
          </a:prstGeom>
        </p:spPr>
        <p:txBody>
          <a:bodyPr vert="horz" lIns="91440" tIns="45720" rIns="91440" bIns="45720" rtlCol="0">
            <a:normAutofit lnSpcReduction="10000"/>
          </a:bodyPr>
          <a:lstStyle>
            <a:lvl1pPr marL="0" indent="0" algn="l" defTabSz="914400" rtl="0" eaLnBrk="1" latinLnBrk="0" hangingPunct="1">
              <a:lnSpc>
                <a:spcPct val="90000"/>
              </a:lnSpc>
              <a:spcBef>
                <a:spcPts val="1000"/>
              </a:spcBef>
              <a:buFont typeface="Arial" panose="020B0604020202020204" pitchFamily="34" charset="0"/>
              <a:buNone/>
              <a:defRPr kumimoji="1" sz="2400" kern="1200">
                <a:solidFill>
                  <a:schemeClr val="tx1">
                    <a:tint val="75000"/>
                  </a:schemeClr>
                </a:solidFill>
                <a:latin typeface="+mn-lt"/>
                <a:ea typeface="+mn-ea"/>
                <a:cs typeface="+mn-cs"/>
              </a:defRPr>
            </a:lvl1pPr>
            <a:lvl2pPr marL="457200" indent="0" algn="l" defTabSz="914400" rtl="0" eaLnBrk="1" latinLnBrk="0" hangingPunct="1">
              <a:lnSpc>
                <a:spcPct val="90000"/>
              </a:lnSpc>
              <a:spcBef>
                <a:spcPts val="500"/>
              </a:spcBef>
              <a:buFont typeface="Arial" panose="020B0604020202020204" pitchFamily="34" charset="0"/>
              <a:buNone/>
              <a:defRPr kumimoji="1" sz="2000" kern="1200">
                <a:solidFill>
                  <a:schemeClr val="tx1">
                    <a:tint val="75000"/>
                  </a:schemeClr>
                </a:solidFill>
                <a:latin typeface="+mn-lt"/>
                <a:ea typeface="+mn-ea"/>
                <a:cs typeface="+mn-cs"/>
              </a:defRPr>
            </a:lvl2pPr>
            <a:lvl3pPr marL="914400" indent="0" algn="l" defTabSz="914400" rtl="0" eaLnBrk="1" latinLnBrk="0" hangingPunct="1">
              <a:lnSpc>
                <a:spcPct val="90000"/>
              </a:lnSpc>
              <a:spcBef>
                <a:spcPts val="500"/>
              </a:spcBef>
              <a:buFont typeface="Arial" panose="020B0604020202020204" pitchFamily="34" charset="0"/>
              <a:buNone/>
              <a:defRPr kumimoji="1" sz="1800" kern="1200">
                <a:solidFill>
                  <a:schemeClr val="tx1">
                    <a:tint val="75000"/>
                  </a:schemeClr>
                </a:solidFill>
                <a:latin typeface="+mn-lt"/>
                <a:ea typeface="+mn-ea"/>
                <a:cs typeface="+mn-cs"/>
              </a:defRPr>
            </a:lvl3pPr>
            <a:lvl4pPr marL="1371600" indent="0" algn="l" defTabSz="914400" rtl="0" eaLnBrk="1" latinLnBrk="0" hangingPunct="1">
              <a:lnSpc>
                <a:spcPct val="90000"/>
              </a:lnSpc>
              <a:spcBef>
                <a:spcPts val="500"/>
              </a:spcBef>
              <a:buFont typeface="Arial" panose="020B0604020202020204" pitchFamily="34" charset="0"/>
              <a:buNone/>
              <a:defRPr kumimoji="1" sz="1600" kern="1200">
                <a:solidFill>
                  <a:schemeClr val="tx1">
                    <a:tint val="75000"/>
                  </a:schemeClr>
                </a:solidFill>
                <a:latin typeface="+mn-lt"/>
                <a:ea typeface="+mn-ea"/>
                <a:cs typeface="+mn-cs"/>
              </a:defRPr>
            </a:lvl4pPr>
            <a:lvl5pPr marL="1828800" indent="0" algn="l" defTabSz="914400" rtl="0" eaLnBrk="1" latinLnBrk="0" hangingPunct="1">
              <a:lnSpc>
                <a:spcPct val="90000"/>
              </a:lnSpc>
              <a:spcBef>
                <a:spcPts val="500"/>
              </a:spcBef>
              <a:buFont typeface="Arial" panose="020B0604020202020204" pitchFamily="34" charset="0"/>
              <a:buNone/>
              <a:defRPr kumimoji="1" sz="1600" kern="1200">
                <a:solidFill>
                  <a:schemeClr val="tx1">
                    <a:tint val="75000"/>
                  </a:schemeClr>
                </a:solidFill>
                <a:latin typeface="+mn-lt"/>
                <a:ea typeface="+mn-ea"/>
                <a:cs typeface="+mn-cs"/>
              </a:defRPr>
            </a:lvl5pPr>
            <a:lvl6pPr marL="2286000" indent="0" algn="l" defTabSz="914400" rtl="0" eaLnBrk="1" latinLnBrk="0" hangingPunct="1">
              <a:lnSpc>
                <a:spcPct val="90000"/>
              </a:lnSpc>
              <a:spcBef>
                <a:spcPts val="500"/>
              </a:spcBef>
              <a:buFont typeface="Arial" panose="020B0604020202020204" pitchFamily="34" charset="0"/>
              <a:buNone/>
              <a:defRPr kumimoji="1" sz="1600" kern="1200">
                <a:solidFill>
                  <a:schemeClr val="tx1">
                    <a:tint val="75000"/>
                  </a:schemeClr>
                </a:solidFill>
                <a:latin typeface="+mn-lt"/>
                <a:ea typeface="+mn-ea"/>
                <a:cs typeface="+mn-cs"/>
              </a:defRPr>
            </a:lvl6pPr>
            <a:lvl7pPr marL="2743200" indent="0" algn="l" defTabSz="914400" rtl="0" eaLnBrk="1" latinLnBrk="0" hangingPunct="1">
              <a:lnSpc>
                <a:spcPct val="90000"/>
              </a:lnSpc>
              <a:spcBef>
                <a:spcPts val="500"/>
              </a:spcBef>
              <a:buFont typeface="Arial" panose="020B0604020202020204" pitchFamily="34" charset="0"/>
              <a:buNone/>
              <a:defRPr kumimoji="1" sz="1600" kern="1200">
                <a:solidFill>
                  <a:schemeClr val="tx1">
                    <a:tint val="75000"/>
                  </a:schemeClr>
                </a:solidFill>
                <a:latin typeface="+mn-lt"/>
                <a:ea typeface="+mn-ea"/>
                <a:cs typeface="+mn-cs"/>
              </a:defRPr>
            </a:lvl7pPr>
            <a:lvl8pPr marL="3200400" indent="0" algn="l" defTabSz="914400" rtl="0" eaLnBrk="1" latinLnBrk="0" hangingPunct="1">
              <a:lnSpc>
                <a:spcPct val="90000"/>
              </a:lnSpc>
              <a:spcBef>
                <a:spcPts val="500"/>
              </a:spcBef>
              <a:buFont typeface="Arial" panose="020B0604020202020204" pitchFamily="34" charset="0"/>
              <a:buNone/>
              <a:defRPr kumimoji="1" sz="1600" kern="1200">
                <a:solidFill>
                  <a:schemeClr val="tx1">
                    <a:tint val="75000"/>
                  </a:schemeClr>
                </a:solidFill>
                <a:latin typeface="+mn-lt"/>
                <a:ea typeface="+mn-ea"/>
                <a:cs typeface="+mn-cs"/>
              </a:defRPr>
            </a:lvl8pPr>
            <a:lvl9pPr marL="3657600" indent="0" algn="l" defTabSz="914400" rtl="0" eaLnBrk="1" latinLnBrk="0" hangingPunct="1">
              <a:lnSpc>
                <a:spcPct val="90000"/>
              </a:lnSpc>
              <a:spcBef>
                <a:spcPts val="500"/>
              </a:spcBef>
              <a:buFont typeface="Arial" panose="020B0604020202020204" pitchFamily="34" charset="0"/>
              <a:buNone/>
              <a:defRPr kumimoji="1" sz="1600" kern="1200">
                <a:solidFill>
                  <a:schemeClr val="tx1">
                    <a:tint val="75000"/>
                  </a:schemeClr>
                </a:solidFill>
                <a:latin typeface="+mn-lt"/>
                <a:ea typeface="+mn-ea"/>
                <a:cs typeface="+mn-cs"/>
              </a:defRPr>
            </a:lvl9pPr>
          </a:lstStyle>
          <a:p>
            <a:r>
              <a:rPr lang="ja-JP" altLang="en-US" sz="2200" dirty="0" smtClean="0">
                <a:solidFill>
                  <a:schemeClr val="tx1"/>
                </a:solidFill>
                <a:latin typeface="+mj-ea"/>
                <a:ea typeface="+mj-ea"/>
              </a:rPr>
              <a:t>以下、「</a:t>
            </a:r>
            <a:r>
              <a:rPr lang="ja-JP" altLang="en-US" sz="2200" dirty="0">
                <a:solidFill>
                  <a:schemeClr val="tx1"/>
                </a:solidFill>
                <a:latin typeface="+mj-ea"/>
                <a:ea typeface="+mj-ea"/>
              </a:rPr>
              <a:t>指定居宅サービス等の事業の人員、設備及び運営に関する</a:t>
            </a:r>
            <a:r>
              <a:rPr lang="ja-JP" altLang="en-US" sz="2200" dirty="0" smtClean="0">
                <a:solidFill>
                  <a:schemeClr val="tx1"/>
                </a:solidFill>
                <a:latin typeface="+mj-ea"/>
                <a:ea typeface="+mj-ea"/>
              </a:rPr>
              <a:t>基準（平成</a:t>
            </a:r>
            <a:r>
              <a:rPr lang="en-US" altLang="ja-JP" sz="2200" dirty="0" smtClean="0">
                <a:solidFill>
                  <a:schemeClr val="tx1"/>
                </a:solidFill>
                <a:latin typeface="+mj-ea"/>
                <a:ea typeface="+mj-ea"/>
              </a:rPr>
              <a:t>11</a:t>
            </a:r>
            <a:r>
              <a:rPr lang="ja-JP" altLang="en-US" sz="2200" dirty="0" smtClean="0">
                <a:solidFill>
                  <a:schemeClr val="tx1"/>
                </a:solidFill>
                <a:latin typeface="+mj-ea"/>
                <a:ea typeface="+mj-ea"/>
              </a:rPr>
              <a:t>年厚生省令第</a:t>
            </a:r>
            <a:r>
              <a:rPr lang="en-US" altLang="ja-JP" sz="2200" dirty="0" smtClean="0">
                <a:solidFill>
                  <a:schemeClr val="tx1"/>
                </a:solidFill>
                <a:latin typeface="+mj-ea"/>
                <a:ea typeface="+mj-ea"/>
              </a:rPr>
              <a:t>37</a:t>
            </a:r>
            <a:r>
              <a:rPr lang="ja-JP" altLang="en-US" sz="2200" dirty="0" smtClean="0">
                <a:solidFill>
                  <a:schemeClr val="tx1"/>
                </a:solidFill>
                <a:latin typeface="+mj-ea"/>
                <a:ea typeface="+mj-ea"/>
              </a:rPr>
              <a:t>号）」より抜粋。</a:t>
            </a:r>
            <a:endParaRPr lang="ja-JP" altLang="en-US" sz="2200" dirty="0">
              <a:solidFill>
                <a:schemeClr val="tx1"/>
              </a:solidFill>
              <a:latin typeface="+mj-ea"/>
              <a:ea typeface="+mj-ea"/>
            </a:endParaRPr>
          </a:p>
        </p:txBody>
      </p:sp>
    </p:spTree>
    <p:extLst>
      <p:ext uri="{BB962C8B-B14F-4D97-AF65-F5344CB8AC3E}">
        <p14:creationId xmlns:p14="http://schemas.microsoft.com/office/powerpoint/2010/main" val="225629238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8"/>
          <p:cNvSpPr txBox="1">
            <a:spLocks/>
          </p:cNvSpPr>
          <p:nvPr/>
        </p:nvSpPr>
        <p:spPr>
          <a:xfrm>
            <a:off x="174884" y="104931"/>
            <a:ext cx="11772277" cy="89404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b="1" dirty="0" smtClean="0">
                <a:solidFill>
                  <a:schemeClr val="accent1">
                    <a:lumMod val="75000"/>
                  </a:schemeClr>
                </a:solidFill>
              </a:rPr>
              <a:t>___________________________________</a:t>
            </a:r>
            <a:endParaRPr lang="ja-JP" altLang="en-US" b="1" dirty="0">
              <a:solidFill>
                <a:schemeClr val="accent1">
                  <a:lumMod val="75000"/>
                </a:schemeClr>
              </a:solidFill>
            </a:endParaRPr>
          </a:p>
        </p:txBody>
      </p:sp>
      <p:sp>
        <p:nvSpPr>
          <p:cNvPr id="4" name="タイトル 1"/>
          <p:cNvSpPr txBox="1">
            <a:spLocks/>
          </p:cNvSpPr>
          <p:nvPr/>
        </p:nvSpPr>
        <p:spPr>
          <a:xfrm>
            <a:off x="174884" y="224852"/>
            <a:ext cx="11547423" cy="569627"/>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800" dirty="0"/>
              <a:t>①管理者について</a:t>
            </a:r>
          </a:p>
        </p:txBody>
      </p:sp>
      <p:sp>
        <p:nvSpPr>
          <p:cNvPr id="6" name="タイトル 1"/>
          <p:cNvSpPr txBox="1">
            <a:spLocks/>
          </p:cNvSpPr>
          <p:nvPr/>
        </p:nvSpPr>
        <p:spPr>
          <a:xfrm>
            <a:off x="334780" y="998979"/>
            <a:ext cx="10697981" cy="938606"/>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smtClean="0"/>
              <a:t>これにより、他の職種等に従事する時間帯も、利用者へのサービス提供の場面等で生じる事象を適時かつ適切に把握でき、職員及び業務の一元的な管理・指揮命令に支障が生じないときに、同一敷地以外の同一法人の事業所を兼務することができるようになりました。</a:t>
            </a:r>
            <a:endParaRPr lang="en-US" altLang="ja-JP" sz="2000" dirty="0" smtClean="0"/>
          </a:p>
        </p:txBody>
      </p:sp>
      <p:sp>
        <p:nvSpPr>
          <p:cNvPr id="9" name="タイトル 1"/>
          <p:cNvSpPr txBox="1">
            <a:spLocks/>
          </p:cNvSpPr>
          <p:nvPr/>
        </p:nvSpPr>
        <p:spPr>
          <a:xfrm>
            <a:off x="334779" y="2099727"/>
            <a:ext cx="10697981" cy="1244183"/>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smtClean="0"/>
              <a:t>ただし、他の事業所において利用者に直接サービス提供を行う看護・介護職員と兼務する場合、事故発生時等の緊急時において管理者自身が速やかに事業所又は利用者へのサービス提供の現場に駆け付けることができない体制となっている場合は、管理業務に支障があると考えられます。</a:t>
            </a:r>
            <a:endParaRPr lang="en-US" altLang="ja-JP" sz="2000" dirty="0" smtClean="0"/>
          </a:p>
        </p:txBody>
      </p:sp>
      <p:sp>
        <p:nvSpPr>
          <p:cNvPr id="7" name="タイトル 1"/>
          <p:cNvSpPr txBox="1">
            <a:spLocks/>
          </p:cNvSpPr>
          <p:nvPr/>
        </p:nvSpPr>
        <p:spPr>
          <a:xfrm>
            <a:off x="650407" y="3549439"/>
            <a:ext cx="1928736" cy="410097"/>
          </a:xfrm>
          <a:prstGeom prst="rect">
            <a:avLst/>
          </a:prstGeom>
        </p:spPr>
        <p:txBody>
          <a:bodyPr>
            <a:normAutofit fontScale="925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パターン</a:t>
            </a:r>
            <a:r>
              <a:rPr lang="ja-JP" altLang="en-US" sz="2400" dirty="0"/>
              <a:t>１</a:t>
            </a:r>
            <a:r>
              <a:rPr lang="ja-JP" altLang="en-US" sz="2400" dirty="0" smtClean="0"/>
              <a:t>）</a:t>
            </a:r>
            <a:endParaRPr lang="en-US" altLang="ja-JP" sz="2400" dirty="0" smtClean="0"/>
          </a:p>
        </p:txBody>
      </p:sp>
      <p:graphicFrame>
        <p:nvGraphicFramePr>
          <p:cNvPr id="3" name="表 2"/>
          <p:cNvGraphicFramePr>
            <a:graphicFrameLocks noGrp="1"/>
          </p:cNvGraphicFramePr>
          <p:nvPr>
            <p:extLst>
              <p:ext uri="{D42A27DB-BD31-4B8C-83A1-F6EECF244321}">
                <p14:modId xmlns:p14="http://schemas.microsoft.com/office/powerpoint/2010/main" val="1120016179"/>
              </p:ext>
            </p:extLst>
          </p:nvPr>
        </p:nvGraphicFramePr>
        <p:xfrm>
          <a:off x="650407" y="4746515"/>
          <a:ext cx="1668488" cy="1789196"/>
        </p:xfrm>
        <a:graphic>
          <a:graphicData uri="http://schemas.openxmlformats.org/drawingml/2006/table">
            <a:tbl>
              <a:tblPr firstRow="1" bandRow="1">
                <a:tableStyleId>{5C22544A-7EE6-4342-B048-85BDC9FD1C3A}</a:tableStyleId>
              </a:tblPr>
              <a:tblGrid>
                <a:gridCol w="1668488">
                  <a:extLst>
                    <a:ext uri="{9D8B030D-6E8A-4147-A177-3AD203B41FA5}">
                      <a16:colId xmlns:a16="http://schemas.microsoft.com/office/drawing/2014/main" val="3201872305"/>
                    </a:ext>
                  </a:extLst>
                </a:gridCol>
              </a:tblGrid>
              <a:tr h="894598">
                <a:tc>
                  <a:txBody>
                    <a:bodyPr/>
                    <a:lstStyle/>
                    <a:p>
                      <a:pPr algn="ctr"/>
                      <a:r>
                        <a:rPr kumimoji="1" lang="ja-JP" altLang="en-US" b="0" dirty="0" smtClean="0">
                          <a:solidFill>
                            <a:sysClr val="windowText" lastClr="000000"/>
                          </a:solidFill>
                          <a:latin typeface="+mj-ea"/>
                          <a:ea typeface="+mj-ea"/>
                        </a:rPr>
                        <a:t>管理者</a:t>
                      </a:r>
                      <a:endParaRPr kumimoji="1" lang="ja-JP" altLang="en-US" b="0" dirty="0">
                        <a:solidFill>
                          <a:sysClr val="windowText" lastClr="000000"/>
                        </a:solidFill>
                        <a:latin typeface="+mj-ea"/>
                        <a:ea typeface="+mj-ea"/>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extLst>
                  <a:ext uri="{0D108BD9-81ED-4DB2-BD59-A6C34878D82A}">
                    <a16:rowId xmlns:a16="http://schemas.microsoft.com/office/drawing/2014/main" val="107950211"/>
                  </a:ext>
                </a:extLst>
              </a:tr>
              <a:tr h="894598">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99238328"/>
                  </a:ext>
                </a:extLst>
              </a:tr>
            </a:tbl>
          </a:graphicData>
        </a:graphic>
      </p:graphicFrame>
      <p:sp>
        <p:nvSpPr>
          <p:cNvPr id="11" name="タイトル 1"/>
          <p:cNvSpPr txBox="1">
            <a:spLocks/>
          </p:cNvSpPr>
          <p:nvPr/>
        </p:nvSpPr>
        <p:spPr>
          <a:xfrm>
            <a:off x="777822" y="4172628"/>
            <a:ext cx="1413657" cy="380118"/>
          </a:xfrm>
          <a:prstGeom prst="rect">
            <a:avLst/>
          </a:prstGeom>
        </p:spPr>
        <p:txBody>
          <a:bodyPr>
            <a:normAutofit fontScale="92500"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Ａ事業所</a:t>
            </a:r>
            <a:endParaRPr lang="en-US" altLang="ja-JP" sz="2400" dirty="0" smtClean="0"/>
          </a:p>
        </p:txBody>
      </p:sp>
      <p:sp>
        <p:nvSpPr>
          <p:cNvPr id="13" name="タイトル 1"/>
          <p:cNvSpPr txBox="1">
            <a:spLocks/>
          </p:cNvSpPr>
          <p:nvPr/>
        </p:nvSpPr>
        <p:spPr>
          <a:xfrm>
            <a:off x="3466266" y="4172628"/>
            <a:ext cx="1413657" cy="380118"/>
          </a:xfrm>
          <a:prstGeom prst="rect">
            <a:avLst/>
          </a:prstGeom>
        </p:spPr>
        <p:txBody>
          <a:bodyPr>
            <a:normAutofit fontScale="92500"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a:t>Ｂ</a:t>
            </a:r>
            <a:r>
              <a:rPr lang="ja-JP" altLang="en-US" sz="2400" dirty="0" smtClean="0"/>
              <a:t>事業所</a:t>
            </a:r>
            <a:endParaRPr lang="en-US" altLang="ja-JP" sz="2400" dirty="0" smtClean="0"/>
          </a:p>
        </p:txBody>
      </p:sp>
      <p:graphicFrame>
        <p:nvGraphicFramePr>
          <p:cNvPr id="14" name="表 13"/>
          <p:cNvGraphicFramePr>
            <a:graphicFrameLocks noGrp="1"/>
          </p:cNvGraphicFramePr>
          <p:nvPr>
            <p:extLst>
              <p:ext uri="{D42A27DB-BD31-4B8C-83A1-F6EECF244321}">
                <p14:modId xmlns:p14="http://schemas.microsoft.com/office/powerpoint/2010/main" val="3591781277"/>
              </p:ext>
            </p:extLst>
          </p:nvPr>
        </p:nvGraphicFramePr>
        <p:xfrm>
          <a:off x="3338851" y="4741148"/>
          <a:ext cx="1668488" cy="1789196"/>
        </p:xfrm>
        <a:graphic>
          <a:graphicData uri="http://schemas.openxmlformats.org/drawingml/2006/table">
            <a:tbl>
              <a:tblPr firstRow="1" bandRow="1">
                <a:tableStyleId>{5C22544A-7EE6-4342-B048-85BDC9FD1C3A}</a:tableStyleId>
              </a:tblPr>
              <a:tblGrid>
                <a:gridCol w="1668488">
                  <a:extLst>
                    <a:ext uri="{9D8B030D-6E8A-4147-A177-3AD203B41FA5}">
                      <a16:colId xmlns:a16="http://schemas.microsoft.com/office/drawing/2014/main" val="3201872305"/>
                    </a:ext>
                  </a:extLst>
                </a:gridCol>
              </a:tblGrid>
              <a:tr h="894598">
                <a:tc>
                  <a:txBody>
                    <a:bodyPr/>
                    <a:lstStyle/>
                    <a:p>
                      <a:pPr algn="ctr"/>
                      <a:r>
                        <a:rPr kumimoji="1" lang="ja-JP" altLang="en-US" b="0" dirty="0" smtClean="0">
                          <a:solidFill>
                            <a:sysClr val="windowText" lastClr="000000"/>
                          </a:solidFill>
                          <a:latin typeface="+mj-ea"/>
                          <a:ea typeface="+mj-ea"/>
                        </a:rPr>
                        <a:t>管理者</a:t>
                      </a:r>
                      <a:endParaRPr kumimoji="1" lang="ja-JP" altLang="en-US" b="0" dirty="0">
                        <a:solidFill>
                          <a:sysClr val="windowText" lastClr="000000"/>
                        </a:solidFill>
                        <a:latin typeface="+mj-ea"/>
                        <a:ea typeface="+mj-ea"/>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extLst>
                  <a:ext uri="{0D108BD9-81ED-4DB2-BD59-A6C34878D82A}">
                    <a16:rowId xmlns:a16="http://schemas.microsoft.com/office/drawing/2014/main" val="107950211"/>
                  </a:ext>
                </a:extLst>
              </a:tr>
              <a:tr h="894598">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99238328"/>
                  </a:ext>
                </a:extLst>
              </a:tr>
            </a:tbl>
          </a:graphicData>
        </a:graphic>
      </p:graphicFrame>
      <p:sp>
        <p:nvSpPr>
          <p:cNvPr id="15" name="タイトル 1"/>
          <p:cNvSpPr txBox="1">
            <a:spLocks/>
          </p:cNvSpPr>
          <p:nvPr/>
        </p:nvSpPr>
        <p:spPr>
          <a:xfrm>
            <a:off x="6488865" y="3544077"/>
            <a:ext cx="1928736" cy="410097"/>
          </a:xfrm>
          <a:prstGeom prst="rect">
            <a:avLst/>
          </a:prstGeom>
        </p:spPr>
        <p:txBody>
          <a:bodyPr>
            <a:normAutofit fontScale="925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パターン２）</a:t>
            </a:r>
            <a:endParaRPr lang="en-US" altLang="ja-JP" sz="2400" dirty="0" smtClean="0"/>
          </a:p>
        </p:txBody>
      </p:sp>
      <p:graphicFrame>
        <p:nvGraphicFramePr>
          <p:cNvPr id="16" name="表 15"/>
          <p:cNvGraphicFramePr>
            <a:graphicFrameLocks noGrp="1"/>
          </p:cNvGraphicFramePr>
          <p:nvPr>
            <p:extLst>
              <p:ext uri="{D42A27DB-BD31-4B8C-83A1-F6EECF244321}">
                <p14:modId xmlns:p14="http://schemas.microsoft.com/office/powerpoint/2010/main" val="3693238256"/>
              </p:ext>
            </p:extLst>
          </p:nvPr>
        </p:nvGraphicFramePr>
        <p:xfrm>
          <a:off x="6618990" y="4741148"/>
          <a:ext cx="1668488" cy="1789196"/>
        </p:xfrm>
        <a:graphic>
          <a:graphicData uri="http://schemas.openxmlformats.org/drawingml/2006/table">
            <a:tbl>
              <a:tblPr firstRow="1" bandRow="1">
                <a:tableStyleId>{5C22544A-7EE6-4342-B048-85BDC9FD1C3A}</a:tableStyleId>
              </a:tblPr>
              <a:tblGrid>
                <a:gridCol w="1668488">
                  <a:extLst>
                    <a:ext uri="{9D8B030D-6E8A-4147-A177-3AD203B41FA5}">
                      <a16:colId xmlns:a16="http://schemas.microsoft.com/office/drawing/2014/main" val="3201872305"/>
                    </a:ext>
                  </a:extLst>
                </a:gridCol>
              </a:tblGrid>
              <a:tr h="894598">
                <a:tc>
                  <a:txBody>
                    <a:bodyPr/>
                    <a:lstStyle/>
                    <a:p>
                      <a:pPr algn="ctr"/>
                      <a:r>
                        <a:rPr kumimoji="1" lang="ja-JP" altLang="en-US" b="0" dirty="0" smtClean="0">
                          <a:solidFill>
                            <a:sysClr val="windowText" lastClr="000000"/>
                          </a:solidFill>
                          <a:latin typeface="+mj-ea"/>
                          <a:ea typeface="+mj-ea"/>
                        </a:rPr>
                        <a:t>管理者</a:t>
                      </a:r>
                      <a:endParaRPr kumimoji="1" lang="ja-JP" altLang="en-US" b="0" dirty="0">
                        <a:solidFill>
                          <a:sysClr val="windowText" lastClr="000000"/>
                        </a:solidFill>
                        <a:latin typeface="+mj-ea"/>
                        <a:ea typeface="+mj-ea"/>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extLst>
                  <a:ext uri="{0D108BD9-81ED-4DB2-BD59-A6C34878D82A}">
                    <a16:rowId xmlns:a16="http://schemas.microsoft.com/office/drawing/2014/main" val="107950211"/>
                  </a:ext>
                </a:extLst>
              </a:tr>
              <a:tr h="894598">
                <a:tc>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499238328"/>
                  </a:ext>
                </a:extLst>
              </a:tr>
            </a:tbl>
          </a:graphicData>
        </a:graphic>
      </p:graphicFrame>
      <p:graphicFrame>
        <p:nvGraphicFramePr>
          <p:cNvPr id="17" name="表 16"/>
          <p:cNvGraphicFramePr>
            <a:graphicFrameLocks noGrp="1"/>
          </p:cNvGraphicFramePr>
          <p:nvPr>
            <p:extLst>
              <p:ext uri="{D42A27DB-BD31-4B8C-83A1-F6EECF244321}">
                <p14:modId xmlns:p14="http://schemas.microsoft.com/office/powerpoint/2010/main" val="1376951949"/>
              </p:ext>
            </p:extLst>
          </p:nvPr>
        </p:nvGraphicFramePr>
        <p:xfrm>
          <a:off x="9364272" y="4746515"/>
          <a:ext cx="1668488" cy="1789196"/>
        </p:xfrm>
        <a:graphic>
          <a:graphicData uri="http://schemas.openxmlformats.org/drawingml/2006/table">
            <a:tbl>
              <a:tblPr firstRow="1" bandRow="1">
                <a:tableStyleId>{5C22544A-7EE6-4342-B048-85BDC9FD1C3A}</a:tableStyleId>
              </a:tblPr>
              <a:tblGrid>
                <a:gridCol w="1668488">
                  <a:extLst>
                    <a:ext uri="{9D8B030D-6E8A-4147-A177-3AD203B41FA5}">
                      <a16:colId xmlns:a16="http://schemas.microsoft.com/office/drawing/2014/main" val="3201872305"/>
                    </a:ext>
                  </a:extLst>
                </a:gridCol>
              </a:tblGrid>
              <a:tr h="894598">
                <a:tc>
                  <a:txBody>
                    <a:bodyPr/>
                    <a:lstStyle/>
                    <a:p>
                      <a:pPr algn="ctr"/>
                      <a:endParaRPr kumimoji="1" lang="ja-JP" altLang="en-US" b="0" dirty="0">
                        <a:solidFill>
                          <a:sysClr val="windowText" lastClr="000000"/>
                        </a:solidFill>
                        <a:latin typeface="+mj-ea"/>
                        <a:ea typeface="+mj-ea"/>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7950211"/>
                  </a:ext>
                </a:extLst>
              </a:tr>
              <a:tr h="894598">
                <a:tc>
                  <a:txBody>
                    <a:bodyPr/>
                    <a:lstStyle/>
                    <a:p>
                      <a:pPr algn="ctr"/>
                      <a:r>
                        <a:rPr kumimoji="1" lang="ja-JP" altLang="en-US" dirty="0" smtClean="0"/>
                        <a:t>介護職員</a:t>
                      </a:r>
                      <a:endParaRPr kumimoji="1" lang="ja-JP" altLang="en-US"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extLst>
                  <a:ext uri="{0D108BD9-81ED-4DB2-BD59-A6C34878D82A}">
                    <a16:rowId xmlns:a16="http://schemas.microsoft.com/office/drawing/2014/main" val="2499238328"/>
                  </a:ext>
                </a:extLst>
              </a:tr>
            </a:tbl>
          </a:graphicData>
        </a:graphic>
      </p:graphicFrame>
      <p:sp>
        <p:nvSpPr>
          <p:cNvPr id="18" name="タイトル 1"/>
          <p:cNvSpPr txBox="1">
            <a:spLocks/>
          </p:cNvSpPr>
          <p:nvPr/>
        </p:nvSpPr>
        <p:spPr>
          <a:xfrm>
            <a:off x="6746405" y="4204255"/>
            <a:ext cx="1413657" cy="380118"/>
          </a:xfrm>
          <a:prstGeom prst="rect">
            <a:avLst/>
          </a:prstGeom>
        </p:spPr>
        <p:txBody>
          <a:bodyPr>
            <a:normAutofit fontScale="92500"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Ａ事業所</a:t>
            </a:r>
            <a:endParaRPr lang="en-US" altLang="ja-JP" sz="2400" dirty="0" smtClean="0"/>
          </a:p>
        </p:txBody>
      </p:sp>
      <p:sp>
        <p:nvSpPr>
          <p:cNvPr id="19" name="タイトル 1"/>
          <p:cNvSpPr txBox="1">
            <a:spLocks/>
          </p:cNvSpPr>
          <p:nvPr/>
        </p:nvSpPr>
        <p:spPr>
          <a:xfrm>
            <a:off x="9491687" y="4204255"/>
            <a:ext cx="1413657" cy="380118"/>
          </a:xfrm>
          <a:prstGeom prst="rect">
            <a:avLst/>
          </a:prstGeom>
        </p:spPr>
        <p:txBody>
          <a:bodyPr>
            <a:normAutofit fontScale="92500"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a:t>Ｂ</a:t>
            </a:r>
            <a:r>
              <a:rPr lang="ja-JP" altLang="en-US" sz="2400" dirty="0" smtClean="0"/>
              <a:t>事業所</a:t>
            </a:r>
            <a:endParaRPr lang="en-US" altLang="ja-JP" sz="2400" dirty="0" smtClean="0"/>
          </a:p>
        </p:txBody>
      </p:sp>
    </p:spTree>
    <p:extLst>
      <p:ext uri="{BB962C8B-B14F-4D97-AF65-F5344CB8AC3E}">
        <p14:creationId xmlns:p14="http://schemas.microsoft.com/office/powerpoint/2010/main" val="186228717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8"/>
          <p:cNvSpPr txBox="1">
            <a:spLocks/>
          </p:cNvSpPr>
          <p:nvPr/>
        </p:nvSpPr>
        <p:spPr>
          <a:xfrm>
            <a:off x="174884" y="104931"/>
            <a:ext cx="11772277" cy="89404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b="1" dirty="0" smtClean="0">
                <a:solidFill>
                  <a:schemeClr val="accent1">
                    <a:lumMod val="75000"/>
                  </a:schemeClr>
                </a:solidFill>
              </a:rPr>
              <a:t>___________________________________</a:t>
            </a:r>
            <a:endParaRPr lang="ja-JP" altLang="en-US" b="1" dirty="0">
              <a:solidFill>
                <a:schemeClr val="accent1">
                  <a:lumMod val="75000"/>
                </a:schemeClr>
              </a:solidFill>
            </a:endParaRPr>
          </a:p>
        </p:txBody>
      </p:sp>
      <p:sp>
        <p:nvSpPr>
          <p:cNvPr id="4" name="タイトル 1"/>
          <p:cNvSpPr txBox="1">
            <a:spLocks/>
          </p:cNvSpPr>
          <p:nvPr/>
        </p:nvSpPr>
        <p:spPr>
          <a:xfrm>
            <a:off x="174884" y="224852"/>
            <a:ext cx="11547423" cy="569627"/>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800" dirty="0"/>
              <a:t>②</a:t>
            </a:r>
            <a:r>
              <a:rPr lang="ja-JP" altLang="en-US" sz="2800" dirty="0" smtClean="0"/>
              <a:t>テレワークについて</a:t>
            </a:r>
            <a:endParaRPr lang="ja-JP" altLang="en-US" sz="2800" dirty="0"/>
          </a:p>
        </p:txBody>
      </p:sp>
      <p:sp>
        <p:nvSpPr>
          <p:cNvPr id="6" name="タイトル 1"/>
          <p:cNvSpPr txBox="1">
            <a:spLocks/>
          </p:cNvSpPr>
          <p:nvPr/>
        </p:nvSpPr>
        <p:spPr>
          <a:xfrm>
            <a:off x="476872" y="998980"/>
            <a:ext cx="10943445" cy="1354476"/>
          </a:xfrm>
          <a:prstGeom prst="rect">
            <a:avLst/>
          </a:prstGeom>
        </p:spPr>
        <p:txBody>
          <a:bodyP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200" dirty="0" smtClean="0"/>
              <a:t>人員</a:t>
            </a:r>
            <a:r>
              <a:rPr lang="ja-JP" altLang="en-US" sz="2200" dirty="0"/>
              <a:t>配置基準等で具体的な必要数</a:t>
            </a:r>
            <a:r>
              <a:rPr lang="ja-JP" altLang="en-US" sz="2200" dirty="0" smtClean="0"/>
              <a:t>を定めて</a:t>
            </a:r>
            <a:r>
              <a:rPr lang="ja-JP" altLang="en-US" sz="2200" dirty="0"/>
              <a:t>配置を求めている職種のテレワークに関して、</a:t>
            </a:r>
            <a:r>
              <a:rPr lang="ja-JP" altLang="en-US" sz="2200" u="sng" dirty="0">
                <a:solidFill>
                  <a:srgbClr val="FF0000"/>
                </a:solidFill>
              </a:rPr>
              <a:t>個人情報を適切に</a:t>
            </a:r>
            <a:r>
              <a:rPr lang="ja-JP" altLang="en-US" sz="2200" u="sng" dirty="0" smtClean="0">
                <a:solidFill>
                  <a:srgbClr val="FF0000"/>
                </a:solidFill>
              </a:rPr>
              <a:t>管理して</a:t>
            </a:r>
            <a:r>
              <a:rPr lang="ja-JP" altLang="en-US" sz="2200" u="sng" dirty="0">
                <a:solidFill>
                  <a:srgbClr val="FF0000"/>
                </a:solidFill>
              </a:rPr>
              <a:t>いること、利用者の処遇に支障が生じないことなどを前提</a:t>
            </a:r>
            <a:r>
              <a:rPr lang="ja-JP" altLang="en-US" sz="2200" dirty="0"/>
              <a:t>に、取扱い</a:t>
            </a:r>
            <a:r>
              <a:rPr lang="ja-JP" altLang="en-US" sz="2200" dirty="0" smtClean="0"/>
              <a:t>の明確化</a:t>
            </a:r>
            <a:r>
              <a:rPr lang="ja-JP" altLang="en-US" sz="2200" dirty="0"/>
              <a:t>を行い、職種や業務ごとに具体的な考え方が示されました</a:t>
            </a:r>
            <a:r>
              <a:rPr lang="ja-JP" altLang="en-US" sz="2200" dirty="0" smtClean="0"/>
              <a:t>。</a:t>
            </a:r>
            <a:endParaRPr lang="en-US" altLang="ja-JP" sz="2200" dirty="0" smtClean="0"/>
          </a:p>
          <a:p>
            <a:r>
              <a:rPr lang="en-US" altLang="ja-JP" sz="2200" dirty="0" smtClean="0"/>
              <a:t>※</a:t>
            </a:r>
            <a:r>
              <a:rPr lang="ja-JP" altLang="en-US" sz="2200" dirty="0" smtClean="0"/>
              <a:t>詳細は「</a:t>
            </a:r>
            <a:r>
              <a:rPr lang="ja-JP" altLang="en-US" sz="2200" b="1" dirty="0" smtClean="0"/>
              <a:t>介護保険最新情報</a:t>
            </a:r>
            <a:r>
              <a:rPr lang="en-US" altLang="ja-JP" sz="2200" b="1" dirty="0" smtClean="0"/>
              <a:t>Vol.1237</a:t>
            </a:r>
            <a:r>
              <a:rPr lang="ja-JP" altLang="en-US" sz="2200" dirty="0" smtClean="0"/>
              <a:t>」を参照</a:t>
            </a:r>
            <a:endParaRPr lang="en-US" altLang="ja-JP" sz="2200" dirty="0" smtClean="0"/>
          </a:p>
        </p:txBody>
      </p:sp>
      <p:sp>
        <p:nvSpPr>
          <p:cNvPr id="8" name="タイトル 1"/>
          <p:cNvSpPr txBox="1">
            <a:spLocks/>
          </p:cNvSpPr>
          <p:nvPr/>
        </p:nvSpPr>
        <p:spPr>
          <a:xfrm>
            <a:off x="476871" y="2395202"/>
            <a:ext cx="10943445" cy="767360"/>
          </a:xfrm>
          <a:prstGeom prst="rect">
            <a:avLst/>
          </a:prstGeom>
        </p:spPr>
        <p:txBody>
          <a:bodyP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200" dirty="0" smtClean="0"/>
              <a:t>以下、介護保険最新情報からの抜粋（</a:t>
            </a:r>
            <a:r>
              <a:rPr lang="ja-JP" altLang="en-US" sz="2200" dirty="0" smtClean="0">
                <a:solidFill>
                  <a:srgbClr val="FF0000"/>
                </a:solidFill>
              </a:rPr>
              <a:t>その他にも留意点があるので、実施する場合には必ず同通知を確認してください！</a:t>
            </a:r>
            <a:r>
              <a:rPr lang="ja-JP" altLang="en-US" sz="2200" dirty="0" smtClean="0"/>
              <a:t>）</a:t>
            </a:r>
            <a:endParaRPr lang="en-US" altLang="ja-JP" sz="2200" dirty="0" smtClean="0"/>
          </a:p>
        </p:txBody>
      </p:sp>
      <p:sp>
        <p:nvSpPr>
          <p:cNvPr id="9" name="タイトル 1"/>
          <p:cNvSpPr txBox="1">
            <a:spLocks/>
          </p:cNvSpPr>
          <p:nvPr/>
        </p:nvSpPr>
        <p:spPr>
          <a:xfrm>
            <a:off x="476871" y="3204308"/>
            <a:ext cx="10943445" cy="3496295"/>
          </a:xfrm>
          <a:prstGeom prst="rect">
            <a:avLst/>
          </a:prstGeom>
        </p:spPr>
        <p:txBody>
          <a:bodyP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200" dirty="0" smtClean="0"/>
              <a:t>【</a:t>
            </a:r>
            <a:r>
              <a:rPr lang="ja-JP" altLang="en-US" sz="2200" dirty="0" smtClean="0"/>
              <a:t>基本的な考え方</a:t>
            </a:r>
            <a:r>
              <a:rPr lang="en-US" altLang="ja-JP" sz="2200" dirty="0" smtClean="0"/>
              <a:t>】</a:t>
            </a:r>
          </a:p>
          <a:p>
            <a:endParaRPr lang="en-US" altLang="ja-JP" sz="800" dirty="0" smtClean="0"/>
          </a:p>
          <a:p>
            <a:r>
              <a:rPr lang="ja-JP" altLang="en-US" sz="2200" dirty="0" smtClean="0"/>
              <a:t>● </a:t>
            </a:r>
            <a:r>
              <a:rPr lang="ja-JP" altLang="en-US" sz="2200" b="1" dirty="0" smtClean="0"/>
              <a:t>管理者</a:t>
            </a:r>
            <a:endParaRPr lang="en-US" altLang="ja-JP" sz="2200" b="1" dirty="0" smtClean="0"/>
          </a:p>
          <a:p>
            <a:r>
              <a:rPr lang="ja-JP" altLang="en-US" sz="2200" dirty="0" smtClean="0"/>
              <a:t>　 個人情報の適切な管理を前提に、</a:t>
            </a:r>
            <a:r>
              <a:rPr lang="ja-JP" altLang="en-US" sz="2200" u="sng" dirty="0" smtClean="0"/>
              <a:t>管理上支障が生じない範囲</a:t>
            </a:r>
            <a:r>
              <a:rPr lang="ja-JP" altLang="en-US" sz="2200" dirty="0" smtClean="0"/>
              <a:t>内において、テレワー </a:t>
            </a:r>
            <a:endParaRPr lang="en-US" altLang="ja-JP" sz="2200" dirty="0" smtClean="0"/>
          </a:p>
          <a:p>
            <a:r>
              <a:rPr lang="en-US" altLang="ja-JP" sz="2200" dirty="0"/>
              <a:t> </a:t>
            </a:r>
            <a:r>
              <a:rPr lang="ja-JP" altLang="en-US" sz="2200" dirty="0" smtClean="0"/>
              <a:t>　クを行うことが可能。</a:t>
            </a:r>
            <a:endParaRPr lang="en-US" altLang="ja-JP" sz="2200" dirty="0" smtClean="0"/>
          </a:p>
          <a:p>
            <a:endParaRPr lang="en-US" altLang="ja-JP" sz="800" dirty="0"/>
          </a:p>
          <a:p>
            <a:r>
              <a:rPr lang="ja-JP" altLang="en-US" sz="2200" dirty="0" smtClean="0"/>
              <a:t>● </a:t>
            </a:r>
            <a:r>
              <a:rPr lang="ja-JP" altLang="en-US" sz="2200" b="1" dirty="0" smtClean="0"/>
              <a:t>管理者以外の従業者</a:t>
            </a:r>
            <a:endParaRPr lang="en-US" altLang="ja-JP" sz="2200" b="1" dirty="0" smtClean="0"/>
          </a:p>
          <a:p>
            <a:r>
              <a:rPr lang="ja-JP" altLang="en-US" sz="2200" dirty="0"/>
              <a:t>　</a:t>
            </a:r>
            <a:r>
              <a:rPr lang="ja-JP" altLang="en-US" sz="2200" dirty="0" smtClean="0"/>
              <a:t> ①必要時間数を上回っている部分に</a:t>
            </a:r>
            <a:r>
              <a:rPr lang="ja-JP" altLang="en-US" sz="2200" dirty="0"/>
              <a:t>ついて、個人情報の適切な管理を前提に</a:t>
            </a:r>
            <a:r>
              <a:rPr lang="ja-JP" altLang="en-US" sz="2200" dirty="0" smtClean="0"/>
              <a:t>、テレ</a:t>
            </a:r>
            <a:endParaRPr lang="en-US" altLang="ja-JP" sz="2200" dirty="0" smtClean="0"/>
          </a:p>
          <a:p>
            <a:r>
              <a:rPr lang="ja-JP" altLang="en-US" sz="2200" dirty="0"/>
              <a:t>　</a:t>
            </a:r>
            <a:r>
              <a:rPr lang="ja-JP" altLang="en-US" sz="2200" dirty="0" smtClean="0"/>
              <a:t> 　ワークを実施しても差し支えない。</a:t>
            </a:r>
            <a:endParaRPr lang="ja-JP" altLang="en-US" sz="2200" dirty="0"/>
          </a:p>
          <a:p>
            <a:r>
              <a:rPr lang="ja-JP" altLang="en-US" sz="2200" dirty="0" smtClean="0"/>
              <a:t>　 例）（配置時間数）：</a:t>
            </a:r>
            <a:r>
              <a:rPr lang="en-US" altLang="ja-JP" sz="2200" dirty="0" smtClean="0"/>
              <a:t>10</a:t>
            </a:r>
            <a:r>
              <a:rPr lang="ja-JP" altLang="en-US" sz="2200" dirty="0" smtClean="0"/>
              <a:t>ｈ　（必要時間数）：</a:t>
            </a:r>
            <a:r>
              <a:rPr lang="en-US" altLang="ja-JP" sz="2200" dirty="0" smtClean="0"/>
              <a:t>7</a:t>
            </a:r>
            <a:r>
              <a:rPr lang="ja-JP" altLang="en-US" sz="2200" dirty="0" smtClean="0"/>
              <a:t>ｈ　⇒　</a:t>
            </a:r>
            <a:r>
              <a:rPr lang="en-US" altLang="ja-JP" sz="2200" dirty="0" smtClean="0"/>
              <a:t>3</a:t>
            </a:r>
            <a:r>
              <a:rPr lang="ja-JP" altLang="en-US" sz="2200" dirty="0" err="1" smtClean="0"/>
              <a:t>ｈ</a:t>
            </a:r>
            <a:r>
              <a:rPr lang="ja-JP" altLang="en-US" sz="2200" dirty="0" smtClean="0"/>
              <a:t>分はテレワークが可能</a:t>
            </a:r>
            <a:endParaRPr lang="en-US" altLang="ja-JP" sz="2200" dirty="0" smtClean="0"/>
          </a:p>
          <a:p>
            <a:endParaRPr lang="en-US" altLang="ja-JP" sz="800" dirty="0" smtClean="0"/>
          </a:p>
          <a:p>
            <a:r>
              <a:rPr lang="ja-JP" altLang="en-US" sz="2200" dirty="0" smtClean="0"/>
              <a:t>　 ②必要時間数を上回らない部分については、</a:t>
            </a:r>
            <a:r>
              <a:rPr lang="ja-JP" altLang="en-US" sz="2200" u="sng" dirty="0" smtClean="0"/>
              <a:t>利用者の処遇に支障が生じないと認め</a:t>
            </a:r>
            <a:endParaRPr lang="en-US" altLang="ja-JP" sz="2200" u="sng" dirty="0" smtClean="0"/>
          </a:p>
          <a:p>
            <a:r>
              <a:rPr lang="ja-JP" altLang="en-US" sz="2200" dirty="0"/>
              <a:t>　</a:t>
            </a:r>
            <a:r>
              <a:rPr lang="ja-JP" altLang="en-US" sz="2200" dirty="0" smtClean="0"/>
              <a:t>　 </a:t>
            </a:r>
            <a:r>
              <a:rPr lang="ja-JP" altLang="en-US" sz="2200" u="sng" dirty="0" smtClean="0"/>
              <a:t>ら</a:t>
            </a:r>
            <a:r>
              <a:rPr lang="ja-JP" altLang="en-US" sz="2200" u="sng" dirty="0" err="1" smtClean="0"/>
              <a:t>れる</a:t>
            </a:r>
            <a:r>
              <a:rPr lang="ja-JP" altLang="en-US" sz="2200" u="sng" dirty="0" smtClean="0"/>
              <a:t>範囲</a:t>
            </a:r>
            <a:r>
              <a:rPr lang="ja-JP" altLang="en-US" sz="2200" dirty="0" smtClean="0"/>
              <a:t>内であれば、テレワークを実施しても差し支えない</a:t>
            </a:r>
            <a:endParaRPr lang="en-US" altLang="ja-JP" sz="2200" dirty="0" smtClean="0"/>
          </a:p>
          <a:p>
            <a:endParaRPr lang="en-US" altLang="ja-JP" sz="2200" dirty="0"/>
          </a:p>
          <a:p>
            <a:endParaRPr lang="en-US" altLang="ja-JP" sz="2200" dirty="0" smtClean="0"/>
          </a:p>
        </p:txBody>
      </p:sp>
    </p:spTree>
    <p:extLst>
      <p:ext uri="{BB962C8B-B14F-4D97-AF65-F5344CB8AC3E}">
        <p14:creationId xmlns:p14="http://schemas.microsoft.com/office/powerpoint/2010/main" val="219464089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8"/>
          <p:cNvSpPr txBox="1">
            <a:spLocks/>
          </p:cNvSpPr>
          <p:nvPr/>
        </p:nvSpPr>
        <p:spPr>
          <a:xfrm>
            <a:off x="174884" y="104931"/>
            <a:ext cx="11772277" cy="89404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b="1" dirty="0" smtClean="0">
                <a:solidFill>
                  <a:schemeClr val="accent1">
                    <a:lumMod val="75000"/>
                  </a:schemeClr>
                </a:solidFill>
              </a:rPr>
              <a:t>___________________________________</a:t>
            </a:r>
            <a:endParaRPr lang="ja-JP" altLang="en-US" b="1" dirty="0">
              <a:solidFill>
                <a:schemeClr val="accent1">
                  <a:lumMod val="75000"/>
                </a:schemeClr>
              </a:solidFill>
            </a:endParaRPr>
          </a:p>
        </p:txBody>
      </p:sp>
      <p:sp>
        <p:nvSpPr>
          <p:cNvPr id="3" name="タイトル 1"/>
          <p:cNvSpPr txBox="1">
            <a:spLocks/>
          </p:cNvSpPr>
          <p:nvPr/>
        </p:nvSpPr>
        <p:spPr>
          <a:xfrm>
            <a:off x="174884" y="224852"/>
            <a:ext cx="11547423" cy="569627"/>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800" dirty="0" smtClean="0"/>
              <a:t>③看護職員について</a:t>
            </a:r>
            <a:endParaRPr lang="en-US" altLang="ja-JP" sz="2800" dirty="0"/>
          </a:p>
        </p:txBody>
      </p:sp>
      <p:sp>
        <p:nvSpPr>
          <p:cNvPr id="6" name="タイトル 1"/>
          <p:cNvSpPr txBox="1">
            <a:spLocks/>
          </p:cNvSpPr>
          <p:nvPr/>
        </p:nvSpPr>
        <p:spPr>
          <a:xfrm>
            <a:off x="359764" y="1012310"/>
            <a:ext cx="11167672" cy="1476895"/>
          </a:xfrm>
          <a:prstGeom prst="rect">
            <a:avLst/>
          </a:prstGeom>
          <a:ln>
            <a:solidFill>
              <a:schemeClr val="tx1"/>
            </a:solidFill>
          </a:ln>
        </p:spPr>
        <p:txBody>
          <a:bodyP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看護職員については、</a:t>
            </a:r>
            <a:r>
              <a:rPr lang="ja-JP" altLang="en-US" sz="2400" u="sng" dirty="0" smtClean="0"/>
              <a:t>サービス提供の単位ごとに</a:t>
            </a:r>
            <a:r>
              <a:rPr lang="ja-JP" altLang="en-US" sz="2400" dirty="0" smtClean="0"/>
              <a:t>、専らサービスの提供に当たる看護職員が</a:t>
            </a:r>
            <a:r>
              <a:rPr lang="ja-JP" altLang="en-US" sz="2400" u="sng" dirty="0" smtClean="0">
                <a:solidFill>
                  <a:srgbClr val="FF0000"/>
                </a:solidFill>
              </a:rPr>
              <a:t>１以上</a:t>
            </a:r>
            <a:r>
              <a:rPr lang="ja-JP" altLang="en-US" sz="2400" dirty="0" smtClean="0"/>
              <a:t>確保されるために必要と認められる数を配置しなければなりません。</a:t>
            </a:r>
            <a:endParaRPr lang="en-US" altLang="ja-JP" sz="2400" dirty="0" smtClean="0"/>
          </a:p>
          <a:p>
            <a:r>
              <a:rPr lang="ja-JP" altLang="en-US" sz="2400" dirty="0" smtClean="0"/>
              <a:t>看護職員の確保の仕方としては、以下の２通りです。</a:t>
            </a:r>
            <a:endParaRPr lang="ja-JP" altLang="en-US" sz="2400" dirty="0"/>
          </a:p>
        </p:txBody>
      </p:sp>
      <p:sp>
        <p:nvSpPr>
          <p:cNvPr id="8" name="タイトル 1"/>
          <p:cNvSpPr txBox="1">
            <a:spLocks/>
          </p:cNvSpPr>
          <p:nvPr/>
        </p:nvSpPr>
        <p:spPr>
          <a:xfrm>
            <a:off x="359764" y="2693705"/>
            <a:ext cx="11167672" cy="3871987"/>
          </a:xfrm>
          <a:prstGeom prst="rect">
            <a:avLst/>
          </a:prstGeom>
        </p:spPr>
        <p:txBody>
          <a:bodyP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b="1" dirty="0" smtClean="0"/>
              <a:t>(1)</a:t>
            </a:r>
            <a:r>
              <a:rPr lang="ja-JP" altLang="en-US" sz="2400" b="1" dirty="0" smtClean="0"/>
              <a:t>事業所の従業者により確保する場合</a:t>
            </a:r>
            <a:endParaRPr lang="en-US" altLang="ja-JP" sz="2400" b="1" dirty="0" smtClean="0"/>
          </a:p>
          <a:p>
            <a:r>
              <a:rPr lang="ja-JP" altLang="en-US" sz="2400" b="1" dirty="0"/>
              <a:t>　</a:t>
            </a:r>
            <a:r>
              <a:rPr lang="ja-JP" altLang="en-US" sz="2400" b="1" dirty="0" smtClean="0"/>
              <a:t> </a:t>
            </a:r>
            <a:r>
              <a:rPr lang="ja-JP" altLang="en-US" sz="2400" dirty="0" smtClean="0"/>
              <a:t>提供時間を通じて、専らサービスの提供に当たる必要はないが、提供時間帯</a:t>
            </a:r>
            <a:endParaRPr lang="en-US" altLang="ja-JP" sz="2400" dirty="0" smtClean="0"/>
          </a:p>
          <a:p>
            <a:r>
              <a:rPr lang="ja-JP" altLang="en-US" sz="2400" dirty="0"/>
              <a:t>　</a:t>
            </a:r>
            <a:r>
              <a:rPr lang="ja-JP" altLang="en-US" sz="2400" dirty="0" smtClean="0"/>
              <a:t> を通じて、</a:t>
            </a:r>
            <a:r>
              <a:rPr lang="ja-JP" altLang="en-US" sz="2400" u="sng" dirty="0" smtClean="0"/>
              <a:t>事業所と密接かつ適切な連携</a:t>
            </a:r>
            <a:r>
              <a:rPr lang="ja-JP" altLang="en-US" sz="2400" dirty="0" smtClean="0"/>
              <a:t>を図るものとする。</a:t>
            </a:r>
            <a:endParaRPr lang="en-US" altLang="ja-JP" sz="2400" dirty="0" smtClean="0"/>
          </a:p>
          <a:p>
            <a:endParaRPr lang="en-US" altLang="ja-JP" sz="2400" b="1" dirty="0" smtClean="0"/>
          </a:p>
          <a:p>
            <a:r>
              <a:rPr lang="en-US" altLang="ja-JP" sz="2400" b="1" dirty="0" smtClean="0"/>
              <a:t>(2)</a:t>
            </a:r>
            <a:r>
              <a:rPr lang="ja-JP" altLang="en-US" sz="2400" b="1" dirty="0" smtClean="0"/>
              <a:t>病院、診療所、訪問看護ステーションとの連携により確保する場合</a:t>
            </a:r>
            <a:endParaRPr lang="en-US" altLang="ja-JP" sz="2400" b="1" dirty="0" smtClean="0"/>
          </a:p>
          <a:p>
            <a:r>
              <a:rPr lang="ja-JP" altLang="en-US" sz="2400" b="1" dirty="0" smtClean="0"/>
              <a:t>　 </a:t>
            </a:r>
            <a:r>
              <a:rPr lang="ja-JP" altLang="en-US" sz="2400" dirty="0" smtClean="0"/>
              <a:t>看護職員が事業所の営業日ごとに利用者の健康状態の確認を行い、病院、診　</a:t>
            </a:r>
            <a:endParaRPr lang="en-US" altLang="ja-JP" sz="2400" dirty="0" smtClean="0"/>
          </a:p>
          <a:p>
            <a:r>
              <a:rPr lang="ja-JP" altLang="en-US" sz="2400" dirty="0"/>
              <a:t> </a:t>
            </a:r>
            <a:r>
              <a:rPr lang="ja-JP" altLang="en-US" sz="2400" dirty="0" smtClean="0"/>
              <a:t>　療所、訪問看護ステーションと事業所が提供時間</a:t>
            </a:r>
            <a:r>
              <a:rPr lang="ja-JP" altLang="en-US" sz="2400" dirty="0"/>
              <a:t>帯</a:t>
            </a:r>
            <a:r>
              <a:rPr lang="ja-JP" altLang="en-US" sz="2400" dirty="0" smtClean="0"/>
              <a:t>を通じて</a:t>
            </a:r>
            <a:r>
              <a:rPr lang="ja-JP" altLang="en-US" sz="2400" u="sng" dirty="0" smtClean="0"/>
              <a:t>密接かつ適切な　</a:t>
            </a:r>
            <a:endParaRPr lang="en-US" altLang="ja-JP" sz="2400" u="sng" dirty="0" smtClean="0"/>
          </a:p>
          <a:p>
            <a:r>
              <a:rPr lang="ja-JP" altLang="en-US" sz="2400" dirty="0"/>
              <a:t>　</a:t>
            </a:r>
            <a:r>
              <a:rPr lang="ja-JP" altLang="en-US" sz="2400" dirty="0" smtClean="0"/>
              <a:t> </a:t>
            </a:r>
            <a:r>
              <a:rPr lang="ja-JP" altLang="en-US" sz="2400" u="sng" dirty="0" smtClean="0"/>
              <a:t>連携</a:t>
            </a:r>
            <a:r>
              <a:rPr lang="ja-JP" altLang="en-US" sz="2400" dirty="0" smtClean="0"/>
              <a:t>を図るものとする。</a:t>
            </a:r>
            <a:endParaRPr lang="en-US" altLang="ja-JP" sz="2400" dirty="0" smtClean="0"/>
          </a:p>
          <a:p>
            <a:endParaRPr lang="en-US" altLang="ja-JP" sz="2400" dirty="0" smtClean="0"/>
          </a:p>
          <a:p>
            <a:r>
              <a:rPr lang="ja-JP" altLang="en-US" sz="2400" dirty="0" smtClean="0"/>
              <a:t>なお、「</a:t>
            </a:r>
            <a:r>
              <a:rPr lang="ja-JP" altLang="en-US" sz="2400" u="sng" dirty="0" smtClean="0"/>
              <a:t>密接かつ適切な連携</a:t>
            </a:r>
            <a:r>
              <a:rPr lang="ja-JP" altLang="en-US" sz="2400" dirty="0" smtClean="0"/>
              <a:t>」とは、事業所へ駆けつけることができる体制や適切な指示ができる連絡体制などを確保することとされています。</a:t>
            </a:r>
            <a:endParaRPr lang="ja-JP" altLang="en-US" sz="2400" dirty="0"/>
          </a:p>
        </p:txBody>
      </p:sp>
    </p:spTree>
    <p:extLst>
      <p:ext uri="{BB962C8B-B14F-4D97-AF65-F5344CB8AC3E}">
        <p14:creationId xmlns:p14="http://schemas.microsoft.com/office/powerpoint/2010/main" val="296904634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8"/>
          <p:cNvSpPr txBox="1">
            <a:spLocks/>
          </p:cNvSpPr>
          <p:nvPr/>
        </p:nvSpPr>
        <p:spPr>
          <a:xfrm>
            <a:off x="174884" y="104931"/>
            <a:ext cx="11772277" cy="89404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b="1" dirty="0" smtClean="0">
                <a:solidFill>
                  <a:schemeClr val="accent1">
                    <a:lumMod val="75000"/>
                  </a:schemeClr>
                </a:solidFill>
              </a:rPr>
              <a:t>___________________________________</a:t>
            </a:r>
            <a:endParaRPr lang="ja-JP" altLang="en-US" b="1" dirty="0">
              <a:solidFill>
                <a:schemeClr val="accent1">
                  <a:lumMod val="75000"/>
                </a:schemeClr>
              </a:solidFill>
            </a:endParaRPr>
          </a:p>
        </p:txBody>
      </p:sp>
      <p:sp>
        <p:nvSpPr>
          <p:cNvPr id="3" name="タイトル 1"/>
          <p:cNvSpPr txBox="1">
            <a:spLocks/>
          </p:cNvSpPr>
          <p:nvPr/>
        </p:nvSpPr>
        <p:spPr>
          <a:xfrm>
            <a:off x="174884" y="224852"/>
            <a:ext cx="11547423" cy="569627"/>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800" dirty="0" smtClean="0"/>
              <a:t>③看護職員について</a:t>
            </a:r>
            <a:endParaRPr lang="en-US" altLang="ja-JP" sz="2800" dirty="0"/>
          </a:p>
        </p:txBody>
      </p:sp>
      <p:sp>
        <p:nvSpPr>
          <p:cNvPr id="6" name="タイトル 1"/>
          <p:cNvSpPr txBox="1">
            <a:spLocks/>
          </p:cNvSpPr>
          <p:nvPr/>
        </p:nvSpPr>
        <p:spPr>
          <a:xfrm>
            <a:off x="799473" y="1125436"/>
            <a:ext cx="10523095" cy="1790851"/>
          </a:xfrm>
          <a:prstGeom prst="rect">
            <a:avLst/>
          </a:prstGeom>
          <a:ln>
            <a:solidFill>
              <a:schemeClr val="tx1"/>
            </a:solidFill>
          </a:ln>
        </p:spPr>
        <p:txBody>
          <a:bodyP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dirty="0" smtClean="0"/>
              <a:t>【</a:t>
            </a:r>
            <a:r>
              <a:rPr lang="ja-JP" altLang="en-US" sz="2400" dirty="0" smtClean="0"/>
              <a:t>確認された事例</a:t>
            </a:r>
            <a:r>
              <a:rPr lang="en-US" altLang="ja-JP" sz="2400" dirty="0" smtClean="0"/>
              <a:t>】</a:t>
            </a:r>
          </a:p>
          <a:p>
            <a:r>
              <a:rPr lang="ja-JP" altLang="en-US" sz="2400" dirty="0" smtClean="0"/>
              <a:t>看護職員が公休日のため不在であり、サービス提供の単位ごとに看護職員が配置されていない日があった。</a:t>
            </a:r>
            <a:endParaRPr lang="en-US" altLang="ja-JP" sz="2400" dirty="0" smtClean="0"/>
          </a:p>
          <a:p>
            <a:r>
              <a:rPr lang="en-US" altLang="ja-JP" sz="2400" dirty="0" smtClean="0"/>
              <a:t>※</a:t>
            </a:r>
            <a:r>
              <a:rPr lang="ja-JP" altLang="en-US" sz="2400" dirty="0" smtClean="0"/>
              <a:t> 事業所</a:t>
            </a:r>
            <a:r>
              <a:rPr lang="ja-JP" altLang="en-US" sz="2400" dirty="0"/>
              <a:t>として</a:t>
            </a:r>
            <a:r>
              <a:rPr lang="ja-JP" altLang="en-US" sz="2400" dirty="0" smtClean="0"/>
              <a:t>は、看護職員が公休日であっても、「</a:t>
            </a:r>
            <a:r>
              <a:rPr lang="ja-JP" altLang="en-US" sz="2400" dirty="0"/>
              <a:t>密接かつ適切な</a:t>
            </a:r>
            <a:r>
              <a:rPr lang="ja-JP" altLang="en-US" sz="2400" dirty="0" smtClean="0"/>
              <a:t>連</a:t>
            </a:r>
            <a:endParaRPr lang="en-US" altLang="ja-JP" sz="2400" dirty="0" smtClean="0"/>
          </a:p>
          <a:p>
            <a:r>
              <a:rPr lang="ja-JP" altLang="en-US" sz="2400" dirty="0"/>
              <a:t>　</a:t>
            </a:r>
            <a:r>
              <a:rPr lang="ja-JP" altLang="en-US" sz="2400" dirty="0" smtClean="0"/>
              <a:t> 携</a:t>
            </a:r>
            <a:r>
              <a:rPr lang="ja-JP" altLang="en-US" sz="2400" dirty="0"/>
              <a:t>」を図っていたことから配置</a:t>
            </a:r>
            <a:r>
              <a:rPr lang="ja-JP" altLang="en-US" sz="2400" dirty="0" smtClean="0"/>
              <a:t>していたという</a:t>
            </a:r>
            <a:r>
              <a:rPr lang="ja-JP" altLang="en-US" sz="2400" dirty="0"/>
              <a:t>認識で</a:t>
            </a:r>
            <a:r>
              <a:rPr lang="ja-JP" altLang="en-US" sz="2400" dirty="0" smtClean="0"/>
              <a:t>あった。</a:t>
            </a:r>
            <a:endParaRPr lang="ja-JP" altLang="en-US" sz="2400" dirty="0"/>
          </a:p>
        </p:txBody>
      </p:sp>
      <p:sp>
        <p:nvSpPr>
          <p:cNvPr id="8" name="タイトル 1"/>
          <p:cNvSpPr txBox="1">
            <a:spLocks/>
          </p:cNvSpPr>
          <p:nvPr/>
        </p:nvSpPr>
        <p:spPr>
          <a:xfrm>
            <a:off x="799472" y="3413233"/>
            <a:ext cx="10523095" cy="3152459"/>
          </a:xfrm>
          <a:prstGeom prst="rect">
            <a:avLst/>
          </a:prstGeom>
        </p:spPr>
        <p:txBody>
          <a:bodyP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前ページの看護職員の確保の仕方</a:t>
            </a:r>
            <a:r>
              <a:rPr lang="en-US" altLang="ja-JP" sz="2400" dirty="0" smtClean="0"/>
              <a:t>(1)</a:t>
            </a:r>
            <a:r>
              <a:rPr lang="ja-JP" altLang="en-US" sz="2400" dirty="0" err="1" smtClean="0"/>
              <a:t>、</a:t>
            </a:r>
            <a:r>
              <a:rPr lang="en-US" altLang="ja-JP" sz="2400" dirty="0" smtClean="0"/>
              <a:t>(2)</a:t>
            </a:r>
            <a:r>
              <a:rPr lang="ja-JP" altLang="en-US" sz="2400" dirty="0" smtClean="0"/>
              <a:t>の取り扱いにかかわらず、原則として、</a:t>
            </a:r>
            <a:r>
              <a:rPr lang="ja-JP" altLang="en-US" sz="2400" u="sng" dirty="0" smtClean="0">
                <a:solidFill>
                  <a:srgbClr val="FF0000"/>
                </a:solidFill>
              </a:rPr>
              <a:t>看護職員が事業所内で利用者の健康状態の確認等を行うもの</a:t>
            </a:r>
            <a:r>
              <a:rPr lang="ja-JP" altLang="en-US" sz="2400" dirty="0" smtClean="0"/>
              <a:t>であるため、看護職員と事業所が公休日に「密接かつ適切な連携」を図っていたからといって、配置したと見なすことはできません（厚生労働省確認事項）。</a:t>
            </a:r>
            <a:endParaRPr lang="en-US" altLang="ja-JP" sz="2400" dirty="0" smtClean="0"/>
          </a:p>
          <a:p>
            <a:endParaRPr lang="en-US" altLang="ja-JP" sz="2400" dirty="0" smtClean="0"/>
          </a:p>
          <a:p>
            <a:r>
              <a:rPr lang="ja-JP" altLang="en-US" sz="2400" dirty="0" smtClean="0"/>
              <a:t>「密接かつ適切な連携」と</a:t>
            </a:r>
            <a:r>
              <a:rPr lang="ja-JP" altLang="en-US" sz="2400" dirty="0"/>
              <a:t>は、看護職員が</a:t>
            </a:r>
            <a:r>
              <a:rPr lang="ja-JP" altLang="en-US" sz="2400" u="sng" dirty="0"/>
              <a:t>他の職種を兼務している場合</a:t>
            </a:r>
            <a:r>
              <a:rPr lang="ja-JP" altLang="en-US" sz="2400" dirty="0"/>
              <a:t>や</a:t>
            </a:r>
            <a:r>
              <a:rPr lang="ja-JP" altLang="en-US" sz="2400" u="sng" dirty="0" smtClean="0"/>
              <a:t>他の事業所</a:t>
            </a:r>
            <a:r>
              <a:rPr lang="ja-JP" altLang="en-US" sz="2400" u="sng" dirty="0"/>
              <a:t>で勤務している</a:t>
            </a:r>
            <a:r>
              <a:rPr lang="ja-JP" altLang="en-US" sz="2400" u="sng" dirty="0" smtClean="0"/>
              <a:t>場合</a:t>
            </a:r>
            <a:r>
              <a:rPr lang="ja-JP" altLang="en-US" sz="2400" dirty="0" smtClean="0"/>
              <a:t>、</a:t>
            </a:r>
            <a:r>
              <a:rPr lang="ja-JP" altLang="en-US" sz="2400" u="sng" dirty="0" smtClean="0"/>
              <a:t>連携して確保した看護職員が元の事業所に戻った場合</a:t>
            </a:r>
            <a:r>
              <a:rPr lang="ja-JP" altLang="en-US" sz="2400" dirty="0" smtClean="0"/>
              <a:t>においても、対応</a:t>
            </a:r>
            <a:r>
              <a:rPr lang="ja-JP" altLang="en-US" sz="2400" dirty="0"/>
              <a:t>することができることを指して</a:t>
            </a:r>
            <a:r>
              <a:rPr lang="ja-JP" altLang="en-US" sz="2400" dirty="0" smtClean="0"/>
              <a:t>います。</a:t>
            </a:r>
            <a:endParaRPr lang="ja-JP" altLang="en-US" sz="2400" dirty="0"/>
          </a:p>
        </p:txBody>
      </p:sp>
    </p:spTree>
    <p:extLst>
      <p:ext uri="{BB962C8B-B14F-4D97-AF65-F5344CB8AC3E}">
        <p14:creationId xmlns:p14="http://schemas.microsoft.com/office/powerpoint/2010/main" val="148817900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8"/>
          <p:cNvSpPr txBox="1">
            <a:spLocks/>
          </p:cNvSpPr>
          <p:nvPr/>
        </p:nvSpPr>
        <p:spPr>
          <a:xfrm>
            <a:off x="174884" y="104931"/>
            <a:ext cx="11772277" cy="89404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b="1" dirty="0" smtClean="0">
                <a:solidFill>
                  <a:schemeClr val="accent1">
                    <a:lumMod val="75000"/>
                  </a:schemeClr>
                </a:solidFill>
              </a:rPr>
              <a:t>_________________________________________</a:t>
            </a:r>
            <a:endParaRPr lang="ja-JP" altLang="en-US" b="1" dirty="0">
              <a:solidFill>
                <a:schemeClr val="accent1">
                  <a:lumMod val="75000"/>
                </a:schemeClr>
              </a:solidFill>
            </a:endParaRPr>
          </a:p>
        </p:txBody>
      </p:sp>
      <p:sp>
        <p:nvSpPr>
          <p:cNvPr id="3" name="タイトル 1"/>
          <p:cNvSpPr txBox="1">
            <a:spLocks/>
          </p:cNvSpPr>
          <p:nvPr/>
        </p:nvSpPr>
        <p:spPr>
          <a:xfrm>
            <a:off x="174884" y="224852"/>
            <a:ext cx="11772277" cy="569627"/>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800" dirty="0" smtClean="0"/>
              <a:t>③看護職員について（地域密着型通所介護・通所介護型サービスのみ）</a:t>
            </a:r>
            <a:endParaRPr lang="en-US" altLang="ja-JP" sz="2800" dirty="0"/>
          </a:p>
        </p:txBody>
      </p:sp>
      <p:sp>
        <p:nvSpPr>
          <p:cNvPr id="6" name="タイトル 1"/>
          <p:cNvSpPr txBox="1">
            <a:spLocks/>
          </p:cNvSpPr>
          <p:nvPr/>
        </p:nvSpPr>
        <p:spPr>
          <a:xfrm>
            <a:off x="314793" y="1012310"/>
            <a:ext cx="11482466" cy="1461068"/>
          </a:xfrm>
          <a:prstGeom prst="rect">
            <a:avLst/>
          </a:prstGeom>
          <a:ln>
            <a:solidFill>
              <a:schemeClr val="tx1"/>
            </a:solidFill>
          </a:ln>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事業所の利用定員が</a:t>
            </a:r>
            <a:r>
              <a:rPr lang="en-US" altLang="ja-JP" sz="2400" u="sng" dirty="0" smtClean="0">
                <a:solidFill>
                  <a:srgbClr val="FF0000"/>
                </a:solidFill>
              </a:rPr>
              <a:t>10</a:t>
            </a:r>
            <a:r>
              <a:rPr lang="ja-JP" altLang="en-US" sz="2400" u="sng" dirty="0" smtClean="0">
                <a:solidFill>
                  <a:srgbClr val="FF0000"/>
                </a:solidFill>
              </a:rPr>
              <a:t>人以下</a:t>
            </a:r>
            <a:r>
              <a:rPr lang="ja-JP" altLang="en-US" sz="2400" dirty="0" smtClean="0"/>
              <a:t>である場合にあっては、看護職員及び介護職員の員数を、サービス提供の単位ごとに、サービスを提供している時間帯に看護職員又は介護職員が勤務している時間数の合計数を提供単位時間数で除して得た数が１以上確保されるために必要と認められる数以上配置する必要があります。</a:t>
            </a:r>
            <a:endParaRPr lang="ja-JP" altLang="en-US" sz="2400" dirty="0"/>
          </a:p>
        </p:txBody>
      </p:sp>
      <p:sp>
        <p:nvSpPr>
          <p:cNvPr id="8" name="タイトル 1"/>
          <p:cNvSpPr txBox="1">
            <a:spLocks/>
          </p:cNvSpPr>
          <p:nvPr/>
        </p:nvSpPr>
        <p:spPr>
          <a:xfrm>
            <a:off x="314793" y="2586827"/>
            <a:ext cx="11482466" cy="1461068"/>
          </a:xfrm>
          <a:prstGeom prst="rect">
            <a:avLst/>
          </a:prstGeom>
          <a:ln>
            <a:solidFill>
              <a:schemeClr val="tx1"/>
            </a:solidFill>
          </a:ln>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dirty="0" smtClean="0"/>
              <a:t>【</a:t>
            </a:r>
            <a:r>
              <a:rPr lang="ja-JP" altLang="en-US" sz="2400" dirty="0" smtClean="0"/>
              <a:t>確認された事例</a:t>
            </a:r>
            <a:r>
              <a:rPr lang="en-US" altLang="ja-JP" sz="2400" dirty="0" smtClean="0"/>
              <a:t>】</a:t>
            </a:r>
          </a:p>
          <a:p>
            <a:r>
              <a:rPr lang="ja-JP" altLang="en-US" sz="2400" dirty="0" smtClean="0"/>
              <a:t>事業所の利用定員は</a:t>
            </a:r>
            <a:r>
              <a:rPr lang="en-US" altLang="ja-JP" sz="2400" dirty="0" smtClean="0"/>
              <a:t>18</a:t>
            </a:r>
            <a:r>
              <a:rPr lang="ja-JP" altLang="en-US" sz="2400" dirty="0"/>
              <a:t>人</a:t>
            </a:r>
            <a:r>
              <a:rPr lang="ja-JP" altLang="en-US" sz="2400" dirty="0" smtClean="0"/>
              <a:t>であり、月～金は</a:t>
            </a:r>
            <a:r>
              <a:rPr lang="en-US" altLang="ja-JP" sz="2400" dirty="0" smtClean="0"/>
              <a:t>18</a:t>
            </a:r>
            <a:r>
              <a:rPr lang="ja-JP" altLang="en-US" sz="2400" dirty="0" smtClean="0"/>
              <a:t>人定員、土曜日は</a:t>
            </a:r>
            <a:r>
              <a:rPr lang="en-US" altLang="ja-JP" sz="2400" dirty="0" smtClean="0"/>
              <a:t>15</a:t>
            </a:r>
            <a:r>
              <a:rPr lang="ja-JP" altLang="en-US" sz="2400" dirty="0" smtClean="0"/>
              <a:t>人定員で運営していたが、土曜日の実利用者数が</a:t>
            </a:r>
            <a:r>
              <a:rPr lang="en-US" altLang="ja-JP" sz="2400" dirty="0" smtClean="0"/>
              <a:t>10</a:t>
            </a:r>
            <a:r>
              <a:rPr lang="ja-JP" altLang="en-US" sz="2400" dirty="0" smtClean="0"/>
              <a:t>人を下回っていたことから、土曜日に看護職員を配置していない日があった。</a:t>
            </a:r>
            <a:endParaRPr lang="ja-JP" altLang="en-US" sz="2400" dirty="0"/>
          </a:p>
        </p:txBody>
      </p:sp>
      <p:sp>
        <p:nvSpPr>
          <p:cNvPr id="9" name="タイトル 1"/>
          <p:cNvSpPr txBox="1">
            <a:spLocks/>
          </p:cNvSpPr>
          <p:nvPr/>
        </p:nvSpPr>
        <p:spPr>
          <a:xfrm>
            <a:off x="314793" y="4161344"/>
            <a:ext cx="11482466" cy="774125"/>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ここでいう事業所の利用定員は、</a:t>
            </a:r>
            <a:r>
              <a:rPr lang="ja-JP" altLang="en-US" sz="2400" u="sng" dirty="0" smtClean="0">
                <a:solidFill>
                  <a:srgbClr val="FF0000"/>
                </a:solidFill>
              </a:rPr>
              <a:t>事業所全体と</a:t>
            </a:r>
            <a:r>
              <a:rPr lang="ja-JP" altLang="en-US" sz="2400" u="sng" dirty="0" smtClean="0">
                <a:solidFill>
                  <a:srgbClr val="FF0000"/>
                </a:solidFill>
              </a:rPr>
              <a:t>しての</a:t>
            </a:r>
            <a:r>
              <a:rPr lang="ja-JP" altLang="en-US" sz="2400" b="1" u="sng" dirty="0" smtClean="0">
                <a:solidFill>
                  <a:srgbClr val="FF0000"/>
                </a:solidFill>
              </a:rPr>
              <a:t>利用定員</a:t>
            </a:r>
            <a:r>
              <a:rPr lang="ja-JP" altLang="en-US" sz="2400" dirty="0" smtClean="0"/>
              <a:t>であり、単位ごとに定める利用定員ではありません（厚生労働省確認事項）</a:t>
            </a:r>
            <a:r>
              <a:rPr lang="ja-JP" altLang="en-US" sz="2400" dirty="0"/>
              <a:t>。</a:t>
            </a:r>
            <a:endParaRPr lang="en-US" altLang="ja-JP" sz="2400" dirty="0" smtClean="0"/>
          </a:p>
        </p:txBody>
      </p:sp>
      <p:sp>
        <p:nvSpPr>
          <p:cNvPr id="10" name="タイトル 1"/>
          <p:cNvSpPr txBox="1">
            <a:spLocks/>
          </p:cNvSpPr>
          <p:nvPr/>
        </p:nvSpPr>
        <p:spPr>
          <a:xfrm>
            <a:off x="314793" y="5048918"/>
            <a:ext cx="1229194" cy="485220"/>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例１）</a:t>
            </a:r>
            <a:endParaRPr lang="en-US" altLang="ja-JP" sz="2400" dirty="0" smtClean="0"/>
          </a:p>
        </p:txBody>
      </p:sp>
      <p:sp>
        <p:nvSpPr>
          <p:cNvPr id="11" name="右矢印 10"/>
          <p:cNvSpPr/>
          <p:nvPr/>
        </p:nvSpPr>
        <p:spPr>
          <a:xfrm>
            <a:off x="1708878" y="6026046"/>
            <a:ext cx="8124669" cy="48463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 name="タイトル 1"/>
          <p:cNvSpPr txBox="1">
            <a:spLocks/>
          </p:cNvSpPr>
          <p:nvPr/>
        </p:nvSpPr>
        <p:spPr>
          <a:xfrm>
            <a:off x="1336622" y="5647587"/>
            <a:ext cx="1229194" cy="485220"/>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dirty="0" smtClean="0"/>
              <a:t>9</a:t>
            </a:r>
            <a:r>
              <a:rPr lang="ja-JP" altLang="en-US" sz="2400" dirty="0" smtClean="0"/>
              <a:t>：</a:t>
            </a:r>
            <a:r>
              <a:rPr lang="en-US" altLang="ja-JP" sz="2400" dirty="0" smtClean="0"/>
              <a:t>00</a:t>
            </a:r>
          </a:p>
        </p:txBody>
      </p:sp>
      <p:sp>
        <p:nvSpPr>
          <p:cNvPr id="13" name="タイトル 1"/>
          <p:cNvSpPr txBox="1">
            <a:spLocks/>
          </p:cNvSpPr>
          <p:nvPr/>
        </p:nvSpPr>
        <p:spPr>
          <a:xfrm>
            <a:off x="9099029" y="5647587"/>
            <a:ext cx="1229194" cy="485220"/>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dirty="0" smtClean="0"/>
              <a:t>1</a:t>
            </a:r>
            <a:r>
              <a:rPr lang="en-US" altLang="ja-JP" sz="2400" dirty="0"/>
              <a:t>7</a:t>
            </a:r>
            <a:r>
              <a:rPr lang="ja-JP" altLang="en-US" sz="2400" dirty="0" smtClean="0"/>
              <a:t>：</a:t>
            </a:r>
            <a:r>
              <a:rPr lang="en-US" altLang="ja-JP" sz="2400" dirty="0" smtClean="0"/>
              <a:t>00</a:t>
            </a:r>
          </a:p>
        </p:txBody>
      </p:sp>
      <p:sp>
        <p:nvSpPr>
          <p:cNvPr id="14" name="角丸四角形 13"/>
          <p:cNvSpPr/>
          <p:nvPr/>
        </p:nvSpPr>
        <p:spPr>
          <a:xfrm>
            <a:off x="3522688" y="5048918"/>
            <a:ext cx="4242217" cy="914400"/>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a:solidFill>
                  <a:sysClr val="windowText" lastClr="000000"/>
                </a:solidFill>
              </a:rPr>
              <a:t>１</a:t>
            </a:r>
            <a:r>
              <a:rPr kumimoji="1" lang="ja-JP" altLang="en-US" dirty="0" smtClean="0">
                <a:solidFill>
                  <a:sysClr val="windowText" lastClr="000000"/>
                </a:solidFill>
              </a:rPr>
              <a:t>単位　利用定員</a:t>
            </a:r>
            <a:r>
              <a:rPr kumimoji="1" lang="en-US" altLang="ja-JP" dirty="0" smtClean="0">
                <a:solidFill>
                  <a:sysClr val="windowText" lastClr="000000"/>
                </a:solidFill>
              </a:rPr>
              <a:t>10</a:t>
            </a:r>
            <a:r>
              <a:rPr kumimoji="1" lang="ja-JP" altLang="en-US" dirty="0" smtClean="0">
                <a:solidFill>
                  <a:sysClr val="windowText" lastClr="000000"/>
                </a:solidFill>
              </a:rPr>
              <a:t>人</a:t>
            </a:r>
            <a:endParaRPr kumimoji="1" lang="ja-JP" altLang="en-US" dirty="0">
              <a:solidFill>
                <a:sysClr val="windowText" lastClr="000000"/>
              </a:solidFill>
            </a:endParaRPr>
          </a:p>
        </p:txBody>
      </p:sp>
    </p:spTree>
    <p:extLst>
      <p:ext uri="{BB962C8B-B14F-4D97-AF65-F5344CB8AC3E}">
        <p14:creationId xmlns:p14="http://schemas.microsoft.com/office/powerpoint/2010/main" val="255759398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右矢印 10"/>
          <p:cNvSpPr/>
          <p:nvPr/>
        </p:nvSpPr>
        <p:spPr>
          <a:xfrm>
            <a:off x="1693888" y="2768247"/>
            <a:ext cx="8124669" cy="48463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タイトル 8"/>
          <p:cNvSpPr txBox="1">
            <a:spLocks/>
          </p:cNvSpPr>
          <p:nvPr/>
        </p:nvSpPr>
        <p:spPr>
          <a:xfrm>
            <a:off x="174884" y="104931"/>
            <a:ext cx="11772277" cy="89404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b="1" dirty="0" smtClean="0">
                <a:solidFill>
                  <a:schemeClr val="accent1">
                    <a:lumMod val="75000"/>
                  </a:schemeClr>
                </a:solidFill>
              </a:rPr>
              <a:t>_________________________________________</a:t>
            </a:r>
            <a:endParaRPr lang="ja-JP" altLang="en-US" b="1" dirty="0">
              <a:solidFill>
                <a:schemeClr val="accent1">
                  <a:lumMod val="75000"/>
                </a:schemeClr>
              </a:solidFill>
            </a:endParaRPr>
          </a:p>
        </p:txBody>
      </p:sp>
      <p:sp>
        <p:nvSpPr>
          <p:cNvPr id="3" name="タイトル 1"/>
          <p:cNvSpPr txBox="1">
            <a:spLocks/>
          </p:cNvSpPr>
          <p:nvPr/>
        </p:nvSpPr>
        <p:spPr>
          <a:xfrm>
            <a:off x="174884" y="224852"/>
            <a:ext cx="11772277" cy="569627"/>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800" dirty="0" smtClean="0"/>
              <a:t>③看護職員について（地域密着型通所介護・通所介護型サービスのみ）</a:t>
            </a:r>
            <a:endParaRPr lang="en-US" altLang="ja-JP" sz="2800" dirty="0"/>
          </a:p>
        </p:txBody>
      </p:sp>
      <p:sp>
        <p:nvSpPr>
          <p:cNvPr id="10" name="タイトル 1"/>
          <p:cNvSpPr txBox="1">
            <a:spLocks/>
          </p:cNvSpPr>
          <p:nvPr/>
        </p:nvSpPr>
        <p:spPr>
          <a:xfrm>
            <a:off x="344773" y="1241417"/>
            <a:ext cx="1229194" cy="485220"/>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例２）</a:t>
            </a:r>
            <a:endParaRPr lang="en-US" altLang="ja-JP" sz="2400" dirty="0" smtClean="0"/>
          </a:p>
        </p:txBody>
      </p:sp>
      <p:sp>
        <p:nvSpPr>
          <p:cNvPr id="12" name="タイトル 1"/>
          <p:cNvSpPr txBox="1">
            <a:spLocks/>
          </p:cNvSpPr>
          <p:nvPr/>
        </p:nvSpPr>
        <p:spPr>
          <a:xfrm>
            <a:off x="1306641" y="2438771"/>
            <a:ext cx="1229194" cy="485220"/>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dirty="0" smtClean="0"/>
              <a:t>9</a:t>
            </a:r>
            <a:r>
              <a:rPr lang="ja-JP" altLang="en-US" sz="2400" dirty="0" smtClean="0"/>
              <a:t>：</a:t>
            </a:r>
            <a:r>
              <a:rPr lang="en-US" altLang="ja-JP" sz="2400" dirty="0" smtClean="0"/>
              <a:t>00</a:t>
            </a:r>
          </a:p>
        </p:txBody>
      </p:sp>
      <p:sp>
        <p:nvSpPr>
          <p:cNvPr id="13" name="タイトル 1"/>
          <p:cNvSpPr txBox="1">
            <a:spLocks/>
          </p:cNvSpPr>
          <p:nvPr/>
        </p:nvSpPr>
        <p:spPr>
          <a:xfrm>
            <a:off x="8976610" y="2283027"/>
            <a:ext cx="1229194" cy="485220"/>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dirty="0" smtClean="0"/>
              <a:t>1</a:t>
            </a:r>
            <a:r>
              <a:rPr lang="en-US" altLang="ja-JP" sz="2400" dirty="0"/>
              <a:t>7</a:t>
            </a:r>
            <a:r>
              <a:rPr lang="ja-JP" altLang="en-US" sz="2400" dirty="0" smtClean="0"/>
              <a:t>：</a:t>
            </a:r>
            <a:r>
              <a:rPr lang="en-US" altLang="ja-JP" sz="2400" dirty="0" smtClean="0"/>
              <a:t>00</a:t>
            </a:r>
          </a:p>
        </p:txBody>
      </p:sp>
      <p:sp>
        <p:nvSpPr>
          <p:cNvPr id="14" name="角丸四角形 13"/>
          <p:cNvSpPr/>
          <p:nvPr/>
        </p:nvSpPr>
        <p:spPr>
          <a:xfrm>
            <a:off x="2708221" y="1426413"/>
            <a:ext cx="2383437" cy="914400"/>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a:solidFill>
                  <a:sysClr val="windowText" lastClr="000000"/>
                </a:solidFill>
              </a:rPr>
              <a:t>１</a:t>
            </a:r>
            <a:r>
              <a:rPr kumimoji="1" lang="ja-JP" altLang="en-US" dirty="0" smtClean="0">
                <a:solidFill>
                  <a:sysClr val="windowText" lastClr="000000"/>
                </a:solidFill>
              </a:rPr>
              <a:t>単位目　</a:t>
            </a:r>
            <a:endParaRPr kumimoji="1" lang="en-US" altLang="ja-JP" dirty="0" smtClean="0">
              <a:solidFill>
                <a:sysClr val="windowText" lastClr="000000"/>
              </a:solidFill>
            </a:endParaRPr>
          </a:p>
          <a:p>
            <a:pPr algn="ctr"/>
            <a:r>
              <a:rPr kumimoji="1" lang="ja-JP" altLang="en-US" dirty="0" smtClean="0">
                <a:solidFill>
                  <a:sysClr val="windowText" lastClr="000000"/>
                </a:solidFill>
              </a:rPr>
              <a:t>利用定員</a:t>
            </a:r>
            <a:r>
              <a:rPr kumimoji="1" lang="en-US" altLang="ja-JP" dirty="0" smtClean="0">
                <a:solidFill>
                  <a:sysClr val="windowText" lastClr="000000"/>
                </a:solidFill>
              </a:rPr>
              <a:t>10</a:t>
            </a:r>
            <a:r>
              <a:rPr kumimoji="1" lang="ja-JP" altLang="en-US" dirty="0" smtClean="0">
                <a:solidFill>
                  <a:sysClr val="windowText" lastClr="000000"/>
                </a:solidFill>
              </a:rPr>
              <a:t>人</a:t>
            </a:r>
            <a:endParaRPr kumimoji="1" lang="ja-JP" altLang="en-US" dirty="0">
              <a:solidFill>
                <a:sysClr val="windowText" lastClr="000000"/>
              </a:solidFill>
            </a:endParaRPr>
          </a:p>
        </p:txBody>
      </p:sp>
      <p:sp>
        <p:nvSpPr>
          <p:cNvPr id="16" name="角丸四角形 15"/>
          <p:cNvSpPr/>
          <p:nvPr/>
        </p:nvSpPr>
        <p:spPr>
          <a:xfrm>
            <a:off x="6061022" y="1426413"/>
            <a:ext cx="2383437" cy="914400"/>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smtClean="0">
                <a:solidFill>
                  <a:sysClr val="windowText" lastClr="000000"/>
                </a:solidFill>
              </a:rPr>
              <a:t>２</a:t>
            </a:r>
            <a:r>
              <a:rPr kumimoji="1" lang="ja-JP" altLang="en-US" dirty="0" smtClean="0">
                <a:solidFill>
                  <a:sysClr val="windowText" lastClr="000000"/>
                </a:solidFill>
              </a:rPr>
              <a:t>単位目　</a:t>
            </a:r>
            <a:endParaRPr kumimoji="1" lang="en-US" altLang="ja-JP" dirty="0" smtClean="0">
              <a:solidFill>
                <a:sysClr val="windowText" lastClr="000000"/>
              </a:solidFill>
            </a:endParaRPr>
          </a:p>
          <a:p>
            <a:pPr algn="ctr"/>
            <a:r>
              <a:rPr kumimoji="1" lang="ja-JP" altLang="en-US" dirty="0" smtClean="0">
                <a:solidFill>
                  <a:sysClr val="windowText" lastClr="000000"/>
                </a:solidFill>
              </a:rPr>
              <a:t>利用定員</a:t>
            </a:r>
            <a:r>
              <a:rPr kumimoji="1" lang="en-US" altLang="ja-JP" dirty="0" smtClean="0">
                <a:solidFill>
                  <a:sysClr val="windowText" lastClr="000000"/>
                </a:solidFill>
              </a:rPr>
              <a:t>10</a:t>
            </a:r>
            <a:r>
              <a:rPr kumimoji="1" lang="ja-JP" altLang="en-US" dirty="0" smtClean="0">
                <a:solidFill>
                  <a:sysClr val="windowText" lastClr="000000"/>
                </a:solidFill>
              </a:rPr>
              <a:t>人</a:t>
            </a:r>
            <a:endParaRPr kumimoji="1" lang="ja-JP" altLang="en-US" dirty="0">
              <a:solidFill>
                <a:sysClr val="windowText" lastClr="000000"/>
              </a:solidFill>
            </a:endParaRPr>
          </a:p>
        </p:txBody>
      </p:sp>
      <p:sp>
        <p:nvSpPr>
          <p:cNvPr id="17" name="タイトル 1"/>
          <p:cNvSpPr txBox="1">
            <a:spLocks/>
          </p:cNvSpPr>
          <p:nvPr/>
        </p:nvSpPr>
        <p:spPr>
          <a:xfrm>
            <a:off x="344773" y="3874867"/>
            <a:ext cx="1229194" cy="485220"/>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例３）</a:t>
            </a:r>
            <a:endParaRPr lang="en-US" altLang="ja-JP" sz="2400" dirty="0" smtClean="0"/>
          </a:p>
        </p:txBody>
      </p:sp>
      <p:sp>
        <p:nvSpPr>
          <p:cNvPr id="18" name="右矢印 17"/>
          <p:cNvSpPr/>
          <p:nvPr/>
        </p:nvSpPr>
        <p:spPr>
          <a:xfrm>
            <a:off x="1696384" y="6113552"/>
            <a:ext cx="8124669" cy="48463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 name="タイトル 1"/>
          <p:cNvSpPr txBox="1">
            <a:spLocks/>
          </p:cNvSpPr>
          <p:nvPr/>
        </p:nvSpPr>
        <p:spPr>
          <a:xfrm>
            <a:off x="1306641" y="5784076"/>
            <a:ext cx="1229194" cy="485220"/>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dirty="0" smtClean="0"/>
              <a:t>9</a:t>
            </a:r>
            <a:r>
              <a:rPr lang="ja-JP" altLang="en-US" sz="2400" dirty="0" smtClean="0"/>
              <a:t>：</a:t>
            </a:r>
            <a:r>
              <a:rPr lang="en-US" altLang="ja-JP" sz="2400" dirty="0" smtClean="0"/>
              <a:t>00</a:t>
            </a:r>
          </a:p>
        </p:txBody>
      </p:sp>
      <p:sp>
        <p:nvSpPr>
          <p:cNvPr id="20" name="タイトル 1"/>
          <p:cNvSpPr txBox="1">
            <a:spLocks/>
          </p:cNvSpPr>
          <p:nvPr/>
        </p:nvSpPr>
        <p:spPr>
          <a:xfrm>
            <a:off x="8976610" y="5784076"/>
            <a:ext cx="1229194" cy="485220"/>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dirty="0" smtClean="0"/>
              <a:t>1</a:t>
            </a:r>
            <a:r>
              <a:rPr lang="en-US" altLang="ja-JP" sz="2400" dirty="0"/>
              <a:t>7</a:t>
            </a:r>
            <a:r>
              <a:rPr lang="ja-JP" altLang="en-US" sz="2400" dirty="0" smtClean="0"/>
              <a:t>：</a:t>
            </a:r>
            <a:r>
              <a:rPr lang="en-US" altLang="ja-JP" sz="2400" dirty="0" smtClean="0"/>
              <a:t>00</a:t>
            </a:r>
          </a:p>
        </p:txBody>
      </p:sp>
      <p:sp>
        <p:nvSpPr>
          <p:cNvPr id="22" name="角丸四角形 21"/>
          <p:cNvSpPr/>
          <p:nvPr/>
        </p:nvSpPr>
        <p:spPr>
          <a:xfrm>
            <a:off x="2708221" y="4097861"/>
            <a:ext cx="2383437" cy="914400"/>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a:solidFill>
                  <a:sysClr val="windowText" lastClr="000000"/>
                </a:solidFill>
              </a:rPr>
              <a:t>１</a:t>
            </a:r>
            <a:r>
              <a:rPr kumimoji="1" lang="ja-JP" altLang="en-US" dirty="0" smtClean="0">
                <a:solidFill>
                  <a:sysClr val="windowText" lastClr="000000"/>
                </a:solidFill>
              </a:rPr>
              <a:t>単位目　</a:t>
            </a:r>
            <a:endParaRPr kumimoji="1" lang="en-US" altLang="ja-JP" dirty="0" smtClean="0">
              <a:solidFill>
                <a:sysClr val="windowText" lastClr="000000"/>
              </a:solidFill>
            </a:endParaRPr>
          </a:p>
          <a:p>
            <a:pPr algn="ctr"/>
            <a:r>
              <a:rPr kumimoji="1" lang="ja-JP" altLang="en-US" dirty="0" smtClean="0">
                <a:solidFill>
                  <a:sysClr val="windowText" lastClr="000000"/>
                </a:solidFill>
              </a:rPr>
              <a:t>利用定員</a:t>
            </a:r>
            <a:r>
              <a:rPr kumimoji="1" lang="en-US" altLang="ja-JP" dirty="0" smtClean="0">
                <a:solidFill>
                  <a:sysClr val="windowText" lastClr="000000"/>
                </a:solidFill>
              </a:rPr>
              <a:t>10</a:t>
            </a:r>
            <a:r>
              <a:rPr kumimoji="1" lang="ja-JP" altLang="en-US" dirty="0" smtClean="0">
                <a:solidFill>
                  <a:sysClr val="windowText" lastClr="000000"/>
                </a:solidFill>
              </a:rPr>
              <a:t>人</a:t>
            </a:r>
            <a:endParaRPr kumimoji="1" lang="ja-JP" altLang="en-US" dirty="0">
              <a:solidFill>
                <a:sysClr val="windowText" lastClr="000000"/>
              </a:solidFill>
            </a:endParaRPr>
          </a:p>
        </p:txBody>
      </p:sp>
      <p:sp>
        <p:nvSpPr>
          <p:cNvPr id="23" name="角丸四角形 22"/>
          <p:cNvSpPr/>
          <p:nvPr/>
        </p:nvSpPr>
        <p:spPr>
          <a:xfrm>
            <a:off x="6061021" y="4097861"/>
            <a:ext cx="2383437" cy="914400"/>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smtClean="0">
                <a:solidFill>
                  <a:sysClr val="windowText" lastClr="000000"/>
                </a:solidFill>
              </a:rPr>
              <a:t>２</a:t>
            </a:r>
            <a:r>
              <a:rPr kumimoji="1" lang="ja-JP" altLang="en-US" dirty="0" smtClean="0">
                <a:solidFill>
                  <a:sysClr val="windowText" lastClr="000000"/>
                </a:solidFill>
              </a:rPr>
              <a:t>単位目　</a:t>
            </a:r>
            <a:endParaRPr kumimoji="1" lang="en-US" altLang="ja-JP" dirty="0" smtClean="0">
              <a:solidFill>
                <a:sysClr val="windowText" lastClr="000000"/>
              </a:solidFill>
            </a:endParaRPr>
          </a:p>
          <a:p>
            <a:pPr algn="ctr"/>
            <a:r>
              <a:rPr kumimoji="1" lang="ja-JP" altLang="en-US" dirty="0" smtClean="0">
                <a:solidFill>
                  <a:sysClr val="windowText" lastClr="000000"/>
                </a:solidFill>
              </a:rPr>
              <a:t>利用定員</a:t>
            </a:r>
            <a:r>
              <a:rPr kumimoji="1" lang="en-US" altLang="ja-JP" dirty="0" smtClean="0">
                <a:solidFill>
                  <a:sysClr val="windowText" lastClr="000000"/>
                </a:solidFill>
              </a:rPr>
              <a:t>10</a:t>
            </a:r>
            <a:r>
              <a:rPr kumimoji="1" lang="ja-JP" altLang="en-US" dirty="0" smtClean="0">
                <a:solidFill>
                  <a:sysClr val="windowText" lastClr="000000"/>
                </a:solidFill>
              </a:rPr>
              <a:t>人</a:t>
            </a:r>
            <a:endParaRPr kumimoji="1" lang="ja-JP" altLang="en-US" dirty="0">
              <a:solidFill>
                <a:sysClr val="windowText" lastClr="000000"/>
              </a:solidFill>
            </a:endParaRPr>
          </a:p>
        </p:txBody>
      </p:sp>
      <p:sp>
        <p:nvSpPr>
          <p:cNvPr id="24" name="角丸四角形 23"/>
          <p:cNvSpPr/>
          <p:nvPr/>
        </p:nvSpPr>
        <p:spPr>
          <a:xfrm>
            <a:off x="2708220" y="5139090"/>
            <a:ext cx="5736238" cy="914400"/>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smtClean="0">
                <a:solidFill>
                  <a:sysClr val="windowText" lastClr="000000"/>
                </a:solidFill>
              </a:rPr>
              <a:t>３単位目　利用定員</a:t>
            </a:r>
            <a:r>
              <a:rPr kumimoji="1" lang="en-US" altLang="ja-JP" dirty="0" smtClean="0">
                <a:solidFill>
                  <a:sysClr val="windowText" lastClr="000000"/>
                </a:solidFill>
              </a:rPr>
              <a:t>10</a:t>
            </a:r>
            <a:r>
              <a:rPr kumimoji="1" lang="ja-JP" altLang="en-US" dirty="0" smtClean="0">
                <a:solidFill>
                  <a:sysClr val="windowText" lastClr="000000"/>
                </a:solidFill>
              </a:rPr>
              <a:t>人</a:t>
            </a:r>
            <a:endParaRPr kumimoji="1" lang="ja-JP" altLang="en-US" dirty="0">
              <a:solidFill>
                <a:sysClr val="windowText" lastClr="000000"/>
              </a:solidFill>
            </a:endParaRPr>
          </a:p>
        </p:txBody>
      </p:sp>
    </p:spTree>
    <p:extLst>
      <p:ext uri="{BB962C8B-B14F-4D97-AF65-F5344CB8AC3E}">
        <p14:creationId xmlns:p14="http://schemas.microsoft.com/office/powerpoint/2010/main" val="286435021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8"/>
          <p:cNvSpPr txBox="1">
            <a:spLocks/>
          </p:cNvSpPr>
          <p:nvPr/>
        </p:nvSpPr>
        <p:spPr>
          <a:xfrm>
            <a:off x="174884" y="104931"/>
            <a:ext cx="11772277" cy="89404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b="1" dirty="0" smtClean="0">
                <a:solidFill>
                  <a:schemeClr val="accent1">
                    <a:lumMod val="75000"/>
                  </a:schemeClr>
                </a:solidFill>
              </a:rPr>
              <a:t>___________________________________</a:t>
            </a:r>
            <a:endParaRPr lang="ja-JP" altLang="en-US" b="1" dirty="0">
              <a:solidFill>
                <a:schemeClr val="accent1">
                  <a:lumMod val="75000"/>
                </a:schemeClr>
              </a:solidFill>
            </a:endParaRPr>
          </a:p>
        </p:txBody>
      </p:sp>
      <p:sp>
        <p:nvSpPr>
          <p:cNvPr id="3" name="タイトル 1"/>
          <p:cNvSpPr txBox="1">
            <a:spLocks/>
          </p:cNvSpPr>
          <p:nvPr/>
        </p:nvSpPr>
        <p:spPr>
          <a:xfrm>
            <a:off x="174884" y="224852"/>
            <a:ext cx="11547423" cy="569627"/>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800" dirty="0" smtClean="0"/>
              <a:t>④機能訓練指導員について</a:t>
            </a:r>
            <a:endParaRPr lang="en-US" altLang="ja-JP" sz="2800" dirty="0"/>
          </a:p>
        </p:txBody>
      </p:sp>
      <p:sp>
        <p:nvSpPr>
          <p:cNvPr id="5" name="タイトル 1"/>
          <p:cNvSpPr txBox="1">
            <a:spLocks/>
          </p:cNvSpPr>
          <p:nvPr/>
        </p:nvSpPr>
        <p:spPr>
          <a:xfrm>
            <a:off x="592105" y="1183173"/>
            <a:ext cx="10937825" cy="1070212"/>
          </a:xfrm>
          <a:prstGeom prst="rect">
            <a:avLst/>
          </a:prstGeom>
          <a:ln>
            <a:solidFill>
              <a:schemeClr val="tx1"/>
            </a:solidFill>
          </a:ln>
        </p:spPr>
        <p:txBody>
          <a:bodyPr>
            <a:normAutofit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dirty="0" smtClean="0"/>
              <a:t>指定基準上、機能訓練指導員の員数は「</a:t>
            </a:r>
            <a:r>
              <a:rPr lang="ja-JP" altLang="en-US" sz="2400" b="1" dirty="0" smtClean="0">
                <a:solidFill>
                  <a:srgbClr val="FF0000"/>
                </a:solidFill>
              </a:rPr>
              <a:t>１以上</a:t>
            </a:r>
            <a:r>
              <a:rPr lang="ja-JP" altLang="en-US" sz="2400" dirty="0" smtClean="0"/>
              <a:t>」とされていますが、今年度の運営指導において、機能訓練指導員を適切に配置していない事例が確認されました。</a:t>
            </a:r>
            <a:endParaRPr lang="en-US" altLang="ja-JP" sz="2400" dirty="0"/>
          </a:p>
        </p:txBody>
      </p:sp>
      <p:sp>
        <p:nvSpPr>
          <p:cNvPr id="7" name="タイトル 1"/>
          <p:cNvSpPr txBox="1">
            <a:spLocks/>
          </p:cNvSpPr>
          <p:nvPr/>
        </p:nvSpPr>
        <p:spPr>
          <a:xfrm>
            <a:off x="592105" y="2624970"/>
            <a:ext cx="10937825" cy="1420562"/>
          </a:xfrm>
          <a:prstGeom prst="rect">
            <a:avLst/>
          </a:prstGeom>
          <a:ln>
            <a:solidFill>
              <a:schemeClr val="tx1"/>
            </a:solidFill>
          </a:ln>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en-US" altLang="ja-JP" sz="2400" dirty="0" smtClean="0"/>
              <a:t>【</a:t>
            </a:r>
            <a:r>
              <a:rPr lang="ja-JP" altLang="en-US" sz="2400" dirty="0" smtClean="0"/>
              <a:t>確認された事例</a:t>
            </a:r>
            <a:r>
              <a:rPr lang="en-US" altLang="ja-JP" sz="2400" dirty="0" smtClean="0"/>
              <a:t>】</a:t>
            </a:r>
          </a:p>
          <a:p>
            <a:r>
              <a:rPr lang="ja-JP" altLang="en-US" sz="2400" dirty="0" smtClean="0"/>
              <a:t>機能訓練指導員の</a:t>
            </a:r>
            <a:r>
              <a:rPr lang="ja-JP" altLang="en-US" sz="2400" dirty="0" smtClean="0"/>
              <a:t>配置が要件とされている加算</a:t>
            </a:r>
            <a:r>
              <a:rPr lang="ja-JP" altLang="en-US" sz="2400" dirty="0" smtClean="0"/>
              <a:t>を取得していない事業所において、機能訓練</a:t>
            </a:r>
            <a:r>
              <a:rPr lang="ja-JP" altLang="en-US" sz="2400" dirty="0" smtClean="0"/>
              <a:t>指導員が加算算定のため必要</a:t>
            </a:r>
            <a:r>
              <a:rPr lang="ja-JP" altLang="en-US" sz="2400" dirty="0" smtClean="0"/>
              <a:t>となる職種と</a:t>
            </a:r>
            <a:r>
              <a:rPr lang="ja-JP" altLang="en-US" sz="2400" dirty="0" smtClean="0"/>
              <a:t>いう誤った認識</a:t>
            </a:r>
            <a:r>
              <a:rPr lang="ja-JP" altLang="en-US" sz="2400" dirty="0" smtClean="0"/>
              <a:t>であり、長期間にわたって機能訓練指導員を配置していない状況が確認された。</a:t>
            </a:r>
            <a:endParaRPr lang="en-US" altLang="ja-JP" sz="2400" dirty="0" smtClean="0"/>
          </a:p>
          <a:p>
            <a:endParaRPr lang="en-US" altLang="ja-JP" sz="2400" dirty="0" smtClean="0"/>
          </a:p>
        </p:txBody>
      </p:sp>
      <p:sp>
        <p:nvSpPr>
          <p:cNvPr id="9" name="タイトル 1"/>
          <p:cNvSpPr txBox="1">
            <a:spLocks/>
          </p:cNvSpPr>
          <p:nvPr/>
        </p:nvSpPr>
        <p:spPr>
          <a:xfrm>
            <a:off x="592106" y="4578003"/>
            <a:ext cx="10937825" cy="1420562"/>
          </a:xfrm>
          <a:prstGeom prst="rect">
            <a:avLst/>
          </a:prstGeom>
        </p:spPr>
        <p:txBody>
          <a:bodyP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400" u="sng" dirty="0" smtClean="0"/>
              <a:t>機能訓練指導員は、加算の算定の有無にかかわらず、指定基準上配置が必要となる職種です</a:t>
            </a:r>
            <a:r>
              <a:rPr lang="ja-JP" altLang="en-US" sz="2400" dirty="0" smtClean="0"/>
              <a:t>。常勤・非常勤については問いませんが、各サービスの基本方針で規定されている機能訓練を、利用者全体に適切に提供することができるように配置してください。</a:t>
            </a:r>
            <a:endParaRPr lang="en-US" altLang="ja-JP" sz="2400" u="sng" dirty="0" smtClean="0"/>
          </a:p>
        </p:txBody>
      </p:sp>
    </p:spTree>
    <p:extLst>
      <p:ext uri="{BB962C8B-B14F-4D97-AF65-F5344CB8AC3E}">
        <p14:creationId xmlns:p14="http://schemas.microsoft.com/office/powerpoint/2010/main" val="1494410490"/>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631</TotalTime>
  <Words>1619</Words>
  <Application>Microsoft Office PowerPoint</Application>
  <PresentationFormat>ワイド画面</PresentationFormat>
  <Paragraphs>125</Paragraphs>
  <Slides>9</Slides>
  <Notes>4</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9</vt:i4>
      </vt:variant>
    </vt:vector>
  </HeadingPairs>
  <TitlesOfParts>
    <vt:vector size="13" baseType="lpstr">
      <vt:lpstr>游ゴシック</vt:lpstr>
      <vt:lpstr>游ゴシック Light</vt:lpstr>
      <vt:lpstr>Arial</vt:lpstr>
      <vt:lpstr>Office テーマ</vt:lpstr>
      <vt:lpstr>人員基準</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２．虐待の防止について</dc:title>
  <dc:creator>野上　大介</dc:creator>
  <cp:lastModifiedBy>野上　大介</cp:lastModifiedBy>
  <cp:revision>56</cp:revision>
  <dcterms:created xsi:type="dcterms:W3CDTF">2025-02-19T13:01:28Z</dcterms:created>
  <dcterms:modified xsi:type="dcterms:W3CDTF">2025-03-06T10:00:02Z</dcterms:modified>
</cp:coreProperties>
</file>

<file path=docProps/thumbnail.jpeg>
</file>